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6" y="-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4348" y="274638"/>
            <a:ext cx="7972452" cy="11430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МИНИСТЕРСТВО ОБРАЗОВАНИЯ И НАУКИ УКРАИНЫ</a:t>
            </a:r>
            <a:b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МАРИУПОЛЬСКИЙ МЕХАНИКО – МЕТАЛЛУРГИЧЕСКИЙ КОЛЛЕДЖ</a:t>
            </a:r>
            <a:b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ГВУЗ “ПРИАЗОВСКИЙ ГОСУДАРСТВЕННЫЙ ТЕХНИЧЕСКИЙ УНИВЕРСИТЕТ”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2844" y="1428736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uk-UA" sz="4800" b="1" i="1" dirty="0" err="1" smtClean="0">
                <a:solidFill>
                  <a:srgbClr val="C00000"/>
                </a:solidFill>
              </a:rPr>
              <a:t>Производство</a:t>
            </a:r>
            <a:r>
              <a:rPr lang="uk-UA" sz="4800" b="1" i="1" dirty="0" smtClean="0">
                <a:solidFill>
                  <a:srgbClr val="C00000"/>
                </a:solidFill>
              </a:rPr>
              <a:t> и </a:t>
            </a:r>
            <a:r>
              <a:rPr lang="uk-UA" sz="4800" b="1" i="1" dirty="0" err="1" smtClean="0">
                <a:solidFill>
                  <a:srgbClr val="C00000"/>
                </a:solidFill>
              </a:rPr>
              <a:t>выбраковка</a:t>
            </a:r>
            <a:r>
              <a:rPr lang="uk-UA" sz="4800" b="1" i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uk-UA" sz="4800" b="1" i="1" dirty="0" smtClean="0">
                <a:solidFill>
                  <a:srgbClr val="C00000"/>
                </a:solidFill>
              </a:rPr>
              <a:t>стальних </a:t>
            </a:r>
            <a:r>
              <a:rPr lang="uk-UA" sz="4800" b="1" i="1" dirty="0" err="1" smtClean="0">
                <a:solidFill>
                  <a:srgbClr val="C00000"/>
                </a:solidFill>
              </a:rPr>
              <a:t>канатов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20" y="3714752"/>
            <a:ext cx="507209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uk-UA" sz="2000" b="1" i="1" dirty="0" err="1" smtClean="0">
                <a:solidFill>
                  <a:srgbClr val="002060"/>
                </a:solidFill>
                <a:cs typeface="Arial" charset="0"/>
              </a:rPr>
              <a:t>Составили</a:t>
            </a:r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 </a:t>
            </a:r>
            <a:r>
              <a:rPr lang="uk-UA" sz="2000" b="1" i="1" dirty="0" err="1" smtClean="0">
                <a:solidFill>
                  <a:srgbClr val="002060"/>
                </a:solidFill>
                <a:cs typeface="Arial" charset="0"/>
              </a:rPr>
              <a:t>студенты</a:t>
            </a:r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 </a:t>
            </a:r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гр.МО-13</a:t>
            </a:r>
          </a:p>
          <a:p>
            <a:pPr algn="ctr"/>
            <a:r>
              <a:rPr lang="uk-UA" sz="2000" b="1" i="1" dirty="0" err="1" smtClean="0">
                <a:solidFill>
                  <a:srgbClr val="002060"/>
                </a:solidFill>
                <a:cs typeface="Arial" charset="0"/>
              </a:rPr>
              <a:t>Шелестюков</a:t>
            </a:r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 В.,  </a:t>
            </a:r>
            <a:r>
              <a:rPr lang="uk-UA" sz="2000" b="1" i="1" dirty="0" err="1" smtClean="0">
                <a:solidFill>
                  <a:srgbClr val="002060"/>
                </a:solidFill>
                <a:cs typeface="Arial" charset="0"/>
              </a:rPr>
              <a:t>Балабась</a:t>
            </a:r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 В. ___________________</a:t>
            </a:r>
            <a:endParaRPr lang="uk-UA" sz="2000" b="1" i="1" dirty="0" smtClean="0">
              <a:solidFill>
                <a:srgbClr val="002060"/>
              </a:solidFill>
              <a:cs typeface="Arial" charset="0"/>
            </a:endParaRPr>
          </a:p>
          <a:p>
            <a:pPr algn="ctr"/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 </a:t>
            </a:r>
            <a:r>
              <a:rPr lang="uk-UA" sz="2000" b="1" i="1" dirty="0" err="1" smtClean="0">
                <a:solidFill>
                  <a:srgbClr val="002060"/>
                </a:solidFill>
                <a:cs typeface="Arial" charset="0"/>
              </a:rPr>
              <a:t>Преподаватель</a:t>
            </a:r>
            <a:endParaRPr lang="uk-UA" sz="2000" b="1" i="1" dirty="0" smtClean="0">
              <a:solidFill>
                <a:srgbClr val="002060"/>
              </a:solidFill>
              <a:cs typeface="Arial" charset="0"/>
            </a:endParaRPr>
          </a:p>
          <a:p>
            <a:pPr algn="ctr"/>
            <a:r>
              <a:rPr lang="uk-UA" sz="2000" b="1" i="1" dirty="0" smtClean="0">
                <a:solidFill>
                  <a:srgbClr val="002060"/>
                </a:solidFill>
                <a:cs typeface="Arial" charset="0"/>
              </a:rPr>
              <a:t>Грищук О.М.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9" name="Рисунок 13" descr="4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000372"/>
            <a:ext cx="3434832" cy="3491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Вывод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28596" y="1285861"/>
            <a:ext cx="8229600" cy="242889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Narrow" pitchFamily="34" charset="0"/>
              </a:rPr>
              <a:t>Натянутый канат </a:t>
            </a:r>
            <a:r>
              <a:rPr lang="ru-RU" sz="2800" b="1" dirty="0" smtClean="0"/>
              <a:t>– это очень опасный объект, при его разрыве часто происходят несчастные случаи. Опасен как сам канат, имеющий силу артиллерийского снаряда, так и падающий груз или падающая металлоконструкция крана.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1472" y="3786190"/>
            <a:ext cx="8229600" cy="2357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Поэтому так важно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правильно </a:t>
            </a:r>
            <a:r>
              <a:rPr kumimoji="0" lang="ru-RU" sz="30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эксплуатировать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канаты, систематически осматривать и своевременно заменять </a:t>
            </a:r>
            <a:r>
              <a:rPr lang="ru-RU" sz="3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изношенный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канат на новый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Стальной канат – самый распространенный в грузоподъемных машинах тяговый орган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Стальные канаты являются сложным и ответственным видом проволочного изделия. Они имеют большое число типов конструкций и различаются по форме, наличию сердечника. </a:t>
            </a:r>
          </a:p>
          <a:p>
            <a:r>
              <a:rPr lang="ru-RU" dirty="0" smtClean="0"/>
              <a:t>Стальные канаты изготавливают из высокопрочной тонкой стальной проволоки диаметром от 0,6мм до 8мм. Проволоки свивают в пряди в </a:t>
            </a:r>
            <a:r>
              <a:rPr lang="ru-RU" dirty="0" err="1" smtClean="0"/>
              <a:t>скруточных</a:t>
            </a:r>
            <a:r>
              <a:rPr lang="ru-RU" dirty="0" smtClean="0"/>
              <a:t> машинах. В одной пряди может быть до 60 проволок (но обычно от 19 до 36).</a:t>
            </a:r>
          </a:p>
          <a:p>
            <a:r>
              <a:rPr lang="ru-RU" dirty="0" smtClean="0"/>
              <a:t> Пряди смазываются для увеличения срока службы и эластичности троса. </a:t>
            </a:r>
          </a:p>
          <a:p>
            <a:r>
              <a:rPr lang="ru-RU" dirty="0" smtClean="0"/>
              <a:t>Затем прядь правится роликами и наматывается на бобины.</a:t>
            </a:r>
          </a:p>
          <a:p>
            <a:r>
              <a:rPr lang="ru-RU" dirty="0" smtClean="0"/>
              <a:t>Пряди переплетаются на канатовьющей машине, вокруг сердечника и еще раз смазываются</a:t>
            </a:r>
          </a:p>
          <a:p>
            <a:r>
              <a:rPr lang="ru-RU" dirty="0" smtClean="0"/>
              <a:t>Затем канат еще раз выравнивают по диаметру, пропуская между  четырьмя роликами и  он наматывается на большую стальную катушку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00174"/>
            <a:ext cx="8229600" cy="33575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Натянутый канат </a:t>
            </a:r>
            <a:r>
              <a:rPr lang="ru-RU" sz="3200" b="1" dirty="0" smtClean="0"/>
              <a:t>– это очень опасный объект, при его разрыве часто происходят несчастные случаи. Опасен как сам канат, имеющий силу артиллерийского снаряда, так и падающий груз или падающая металлоконструкция крана.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357166"/>
            <a:ext cx="8229600" cy="115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Стальной канат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 самый распространенный </a:t>
            </a:r>
            <a:r>
              <a:rPr lang="ru-RU" sz="3200" b="1" dirty="0" smtClean="0">
                <a:solidFill>
                  <a:srgbClr val="002060"/>
                </a:solidFill>
              </a:rPr>
              <a:t>тяговый орган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</a:t>
            </a:r>
            <a:r>
              <a:rPr kumimoji="0" lang="ru-RU" sz="3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грузоподъемных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машинах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4500570"/>
            <a:ext cx="8229600" cy="2357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Поэтому так важно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правильно </a:t>
            </a:r>
            <a:r>
              <a:rPr kumimoji="0" lang="ru-RU" sz="30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эксплуатировать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канаты, систематически осматривать и своевременно заменять </a:t>
            </a:r>
            <a:r>
              <a:rPr lang="ru-RU" sz="3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изношенный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канат на новый</a:t>
            </a: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586790" cy="2214578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Правила выбраковки каната устанавливаются в технической документации на канат. Также следует руководствоваться «Правилами устройства и эксплуатации грузоподъемных кранов». </a:t>
            </a:r>
            <a:br>
              <a:rPr lang="ru-RU" sz="2000" b="1" dirty="0" smtClean="0"/>
            </a:br>
            <a:r>
              <a:rPr lang="ru-RU" sz="2000" b="1" dirty="0" smtClean="0"/>
              <a:t>Наиболее применимый и простой критерий выбраковки канатов – </a:t>
            </a:r>
            <a:r>
              <a:rPr lang="ru-RU" sz="2400" b="1" dirty="0" smtClean="0">
                <a:solidFill>
                  <a:srgbClr val="C00000"/>
                </a:solidFill>
              </a:rPr>
              <a:t>количество обрывов проволочек на длине,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равной шести или тридцати диаметрам каната 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357290" y="2428868"/>
          <a:ext cx="6500858" cy="3500462"/>
        </p:xfrm>
        <a:graphic>
          <a:graphicData uri="http://schemas.openxmlformats.org/presentationml/2006/ole">
            <p:oleObj spid="_x0000_s4099" r:id="rId3" imgW="13523810" imgH="5971429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714612" y="60007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Одна разрушенная проволочка –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один обрыв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Подсчитав число обрывов, нужно сравнить его с указанным </a:t>
            </a:r>
            <a:br>
              <a:rPr lang="ru-RU" sz="1800" b="1" dirty="0" smtClean="0"/>
            </a:br>
            <a:r>
              <a:rPr lang="ru-RU" sz="1800" b="1" dirty="0" smtClean="0"/>
              <a:t>в соответствующей таблице «Правил». </a:t>
            </a:r>
            <a:br>
              <a:rPr lang="ru-RU" sz="1800" b="1" dirty="0" smtClean="0"/>
            </a:br>
            <a:r>
              <a:rPr lang="ru-RU" sz="1800" b="1" dirty="0" smtClean="0"/>
              <a:t>Установлены предельные нормы оборванных проволок </a:t>
            </a:r>
            <a:br>
              <a:rPr lang="ru-RU" sz="1800" b="1" dirty="0" smtClean="0"/>
            </a:br>
            <a:r>
              <a:rPr lang="ru-RU" sz="1800" b="1" dirty="0" smtClean="0"/>
              <a:t>в зависимости от конструкции каната – это  примерно 5 ... 14%.</a:t>
            </a:r>
            <a:br>
              <a:rPr lang="ru-RU" sz="1800" b="1" dirty="0" smtClean="0"/>
            </a:br>
            <a:endParaRPr lang="ru-RU" sz="1800" b="1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28596" y="2143116"/>
          <a:ext cx="4800600" cy="2714625"/>
        </p:xfrm>
        <a:graphic>
          <a:graphicData uri="http://schemas.openxmlformats.org/presentationml/2006/ole">
            <p:oleObj spid="_x0000_s3075" r:id="rId3" imgW="8028571" imgH="4923810" progId="">
              <p:embed/>
            </p:oleObj>
          </a:graphicData>
        </a:graphic>
      </p:graphicFrame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786322"/>
            <a:ext cx="528641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Кроме этого критерия, канат бракуется при наличии следующих дефектов: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Разрыв пряди;</a:t>
            </a:r>
          </a:p>
          <a:p>
            <a:r>
              <a:rPr lang="ru-RU" dirty="0" smtClean="0"/>
              <a:t>Поверхностный и внутренний износ проволочек более 40%. Износ внешних прядей можно определить визуально или замерить микрометром, износ внутренних прядей  – с помощью дефектоскопа;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52956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Уменьшение площади сечения каната в целом </a:t>
            </a:r>
          </a:p>
          <a:p>
            <a:r>
              <a:rPr lang="ru-RU" dirty="0" smtClean="0"/>
              <a:t>на 3% у некрутящихся, </a:t>
            </a:r>
          </a:p>
          <a:p>
            <a:r>
              <a:rPr lang="ru-RU" dirty="0" smtClean="0"/>
              <a:t>на 10 %– у других канатов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14752"/>
            <a:ext cx="400052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err="1" smtClean="0"/>
              <a:t>корзинообразность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52956" cy="4525963"/>
          </a:xfrm>
        </p:spPr>
        <p:txBody>
          <a:bodyPr/>
          <a:lstStyle/>
          <a:p>
            <a:r>
              <a:rPr lang="ru-RU" b="1" dirty="0" smtClean="0"/>
              <a:t>выдавливание прядей</a:t>
            </a:r>
            <a:endParaRPr lang="ru-RU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85720" y="2643182"/>
          <a:ext cx="4114800" cy="2000264"/>
        </p:xfrm>
        <a:graphic>
          <a:graphicData uri="http://schemas.openxmlformats.org/presentationml/2006/ole">
            <p:oleObj spid="_x0000_s1025" r:id="rId3" imgW="8190476" imgH="2666667" progId="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714876" y="2571744"/>
          <a:ext cx="4124325" cy="2105025"/>
        </p:xfrm>
        <a:graphic>
          <a:graphicData uri="http://schemas.openxmlformats.org/presentationml/2006/ole">
            <p:oleObj spid="_x0000_s1027" r:id="rId4" imgW="8257143" imgH="4191585" progId="">
              <p:embed/>
            </p:oleObj>
          </a:graphicData>
        </a:graphic>
      </p:graphicFrame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397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Канат бракуется при наличии следующих дефектов: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местное увеличение диаметра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525963"/>
          </a:xfrm>
        </p:spPr>
        <p:txBody>
          <a:bodyPr/>
          <a:lstStyle/>
          <a:p>
            <a:pPr algn="ctr"/>
            <a:r>
              <a:rPr lang="ru-RU" b="1" dirty="0" smtClean="0"/>
              <a:t>раздавливание (уменьшение диаметра)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86124"/>
            <a:ext cx="407196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286124"/>
            <a:ext cx="421484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Канат бракуется при наличии следующих дефектов: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214290"/>
            <a:ext cx="8329642" cy="3429024"/>
          </a:xfrm>
        </p:spPr>
        <p:txBody>
          <a:bodyPr>
            <a:normAutofit/>
          </a:bodyPr>
          <a:lstStyle/>
          <a:p>
            <a:r>
              <a:rPr lang="ru-RU" b="1" dirty="0" smtClean="0"/>
              <a:t>Для канатов, работающих со стальными блоками наиболее характерно разрушение поверхностных проволочек. </a:t>
            </a:r>
          </a:p>
          <a:p>
            <a:r>
              <a:rPr lang="ru-RU" b="1" dirty="0" smtClean="0"/>
              <a:t>Это разрушение наступает от усталости при определенном числе перегибов каната. </a:t>
            </a:r>
          </a:p>
          <a:p>
            <a:r>
              <a:rPr lang="ru-RU" b="1" dirty="0" smtClean="0"/>
              <a:t>Разрушение  зависит от </a:t>
            </a:r>
            <a:r>
              <a:rPr lang="ru-RU" b="1" dirty="0" smtClean="0">
                <a:solidFill>
                  <a:srgbClr val="C00000"/>
                </a:solidFill>
              </a:rPr>
              <a:t>максимального натяжения каната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/>
              <a:t>и от </a:t>
            </a:r>
            <a:r>
              <a:rPr lang="ru-RU" b="1" dirty="0" smtClean="0">
                <a:solidFill>
                  <a:srgbClr val="C00000"/>
                </a:solidFill>
              </a:rPr>
              <a:t>диаметра каната и блока</a:t>
            </a:r>
            <a:endParaRPr lang="ru-RU" dirty="0"/>
          </a:p>
        </p:txBody>
      </p:sp>
      <p:pic>
        <p:nvPicPr>
          <p:cNvPr id="6" name="Рисунок 5" descr="http://virtuallab.by/publikacii/Novosti/polispast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000504"/>
            <a:ext cx="3714776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600000"/>
            </a:camera>
            <a:lightRig rig="threePt" dir="t"/>
          </a:scene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46464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417</Words>
  <PresentationFormat>Экран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Стальной канат – самый распространенный в грузоподъемных машинах тяговый орган </vt:lpstr>
      <vt:lpstr>Натянутый канат – это очень опасный объект, при его разрыве часто происходят несчастные случаи. Опасен как сам канат, имеющий силу артиллерийского снаряда, так и падающий груз или падающая металлоконструкция крана. </vt:lpstr>
      <vt:lpstr>Правила выбраковки каната устанавливаются в технической документации на канат. Также следует руководствоваться «Правилами устройства и эксплуатации грузоподъемных кранов».  Наиболее применимый и простой критерий выбраковки канатов – количество обрывов проволочек на длине,  равной шести или тридцати диаметрам каната . </vt:lpstr>
      <vt:lpstr>Подсчитав число обрывов, нужно сравнить его с указанным  в соответствующей таблице «Правил».  Установлены предельные нормы оборванных проволок  в зависимости от конструкции каната – это  примерно 5 ... 14%. </vt:lpstr>
      <vt:lpstr>Кроме этого критерия, канат бракуется при наличии следующих дефектов: </vt:lpstr>
      <vt:lpstr>Канат бракуется при наличии следующих дефектов: </vt:lpstr>
      <vt:lpstr>Канат бракуется при наличии следующих дефектов: </vt:lpstr>
      <vt:lpstr>Слайд 9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Administration</dc:creator>
  <cp:lastModifiedBy>Пользователь Windows</cp:lastModifiedBy>
  <cp:revision>22</cp:revision>
  <dcterms:created xsi:type="dcterms:W3CDTF">2016-02-23T11:47:14Z</dcterms:created>
  <dcterms:modified xsi:type="dcterms:W3CDTF">2016-04-12T18:36:16Z</dcterms:modified>
</cp:coreProperties>
</file>