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0" r:id="rId3"/>
    <p:sldId id="271" r:id="rId4"/>
    <p:sldId id="263" r:id="rId5"/>
    <p:sldId id="264" r:id="rId6"/>
    <p:sldId id="269" r:id="rId7"/>
    <p:sldId id="257" r:id="rId8"/>
    <p:sldId id="273" r:id="rId9"/>
    <p:sldId id="262" r:id="rId10"/>
    <p:sldId id="265" r:id="rId11"/>
    <p:sldId id="274" r:id="rId12"/>
    <p:sldId id="266" r:id="rId13"/>
    <p:sldId id="275" r:id="rId14"/>
    <p:sldId id="267" r:id="rId15"/>
    <p:sldId id="276" r:id="rId16"/>
    <p:sldId id="268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A476B-F59F-4F85-B670-A405A8B67BA6}" type="datetimeFigureOut">
              <a:rPr lang="ru-RU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396C-D63C-488B-9C16-03A6472752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9F5C2-CE65-40E9-90A1-5E41106CD698}" type="datetimeFigureOut">
              <a:rPr lang="ru-RU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260E3-06B0-41DE-9ACC-0126F8DAEE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A2064-B343-4515-820D-7111926ABBE3}" type="datetimeFigureOut">
              <a:rPr lang="ru-RU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7338F-CC42-40ED-BF36-F8080F5B13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0A557-EC9B-41E7-A491-AA637104C815}" type="datetimeFigureOut">
              <a:rPr lang="ru-RU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3CC78-060E-4B1F-8E69-CF3FFA4DB7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10713-3F13-46B2-B6A9-A3A7EC71D329}" type="datetimeFigureOut">
              <a:rPr lang="ru-RU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401C7-2249-4DE2-9510-907EA19FA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44C75-92F2-4E89-9B8D-EA19642D5D2B}" type="datetimeFigureOut">
              <a:rPr lang="ru-RU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E2CA7-CBFF-4310-B3FC-FA9F2C6FA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EC929-E7DB-4333-AF70-71D568407D0C}" type="datetimeFigureOut">
              <a:rPr lang="ru-RU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F5992-6528-45E9-9D40-F821F91AB1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73ED5-BF05-4615-B36B-710D2C6C1697}" type="datetimeFigureOut">
              <a:rPr lang="ru-RU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30653-81EA-4D2F-9F62-25BA4CEC0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161C2-F0BC-4D98-AE02-CD884C6CBF2E}" type="datetimeFigureOut">
              <a:rPr lang="ru-RU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B7DE2-E941-45C8-BB66-9274B91F76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51729-9AE5-498D-BBCC-EE39599B986A}" type="datetimeFigureOut">
              <a:rPr lang="ru-RU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821D5-8493-4A01-A899-B26D43D2C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D4730-C278-40C0-8003-09D206C6BA43}" type="datetimeFigureOut">
              <a:rPr lang="ru-RU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0BDA4-7F73-4600-A135-A0B60A4F5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3C0CC0-9ED9-467A-9D94-745C28389485}" type="datetimeFigureOut">
              <a:rPr lang="ru-RU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92392D-43D6-46EA-9F47-B5A225D7BC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5" r:id="rId3"/>
    <p:sldLayoutId id="2147483704" r:id="rId4"/>
    <p:sldLayoutId id="2147483703" r:id="rId5"/>
    <p:sldLayoutId id="2147483702" r:id="rId6"/>
    <p:sldLayoutId id="2147483701" r:id="rId7"/>
    <p:sldLayoutId id="2147483700" r:id="rId8"/>
    <p:sldLayoutId id="2147483699" r:id="rId9"/>
    <p:sldLayoutId id="2147483698" r:id="rId10"/>
    <p:sldLayoutId id="21474836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539750" y="333375"/>
            <a:ext cx="8278813" cy="2374900"/>
          </a:xfrm>
        </p:spPr>
        <p:txBody>
          <a:bodyPr/>
          <a:lstStyle/>
          <a:p>
            <a:pPr eaLnBrk="1" hangingPunct="1"/>
            <a:r>
              <a:rPr lang="ru-RU" sz="6600" smtClean="0"/>
              <a:t>тема: </a:t>
            </a:r>
            <a:r>
              <a:rPr lang="uk-UA" sz="6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Інтеграл</a:t>
            </a:r>
            <a:br>
              <a:rPr lang="uk-UA" sz="6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6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 його застосування</a:t>
            </a:r>
            <a:endParaRPr lang="ru-RU" sz="6600" smtClean="0"/>
          </a:p>
        </p:txBody>
      </p:sp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708275"/>
            <a:ext cx="8785225" cy="386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Прямоугольник 3"/>
          <p:cNvSpPr>
            <a:spLocks noChangeArrowheads="1"/>
          </p:cNvSpPr>
          <p:nvPr/>
        </p:nvSpPr>
        <p:spPr bwMode="auto">
          <a:xfrm>
            <a:off x="1116013" y="2852738"/>
            <a:ext cx="54721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b="1">
                <a:latin typeface="Calibri" pitchFamily="34" charset="0"/>
              </a:rPr>
              <a:t>«</a:t>
            </a:r>
            <a:r>
              <a:rPr lang="uk-UA" sz="3600" b="1" i="1">
                <a:latin typeface="Calibri" pitchFamily="34" charset="0"/>
              </a:rPr>
              <a:t>Не досить оволодіти премудрістю, потрібно також уміти користуватися нею»</a:t>
            </a:r>
            <a:endParaRPr lang="ru-RU" sz="36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Прямоугольник 3"/>
          <p:cNvSpPr>
            <a:spLocks noChangeArrowheads="1"/>
          </p:cNvSpPr>
          <p:nvPr/>
        </p:nvSpPr>
        <p:spPr bwMode="auto">
          <a:xfrm>
            <a:off x="0" y="188913"/>
            <a:ext cx="91440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600" b="1" u="sng">
                <a:latin typeface="Calibri" pitchFamily="34" charset="0"/>
              </a:rPr>
              <a:t> </a:t>
            </a:r>
            <a:r>
              <a:rPr lang="uk-UA" sz="3400" b="1" u="sng">
                <a:latin typeface="Calibri" pitchFamily="34" charset="0"/>
              </a:rPr>
              <a:t>Приклад .</a:t>
            </a:r>
            <a:r>
              <a:rPr lang="uk-UA" sz="3400">
                <a:latin typeface="Calibri" pitchFamily="34" charset="0"/>
              </a:rPr>
              <a:t> Знаходження площі фігури,   обмеженої лініями </a:t>
            </a:r>
            <a:r>
              <a:rPr lang="en-US" sz="3400" i="1">
                <a:latin typeface="Times New Roman" pitchFamily="18" charset="0"/>
                <a:cs typeface="Times New Roman" pitchFamily="18" charset="0"/>
              </a:rPr>
              <a:t>y=x</a:t>
            </a:r>
            <a:r>
              <a:rPr lang="en-US" sz="3400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400" i="1">
                <a:latin typeface="Times New Roman" pitchFamily="18" charset="0"/>
                <a:cs typeface="Times New Roman" pitchFamily="18" charset="0"/>
              </a:rPr>
              <a:t>, y=2x.</a:t>
            </a:r>
            <a:endParaRPr lang="ru-RU" sz="3400">
              <a:latin typeface="Calibri" pitchFamily="34" charset="0"/>
            </a:endParaRPr>
          </a:p>
        </p:txBody>
      </p:sp>
      <p:pic>
        <p:nvPicPr>
          <p:cNvPr id="59399" name="Picture 3"/>
          <p:cNvPicPr>
            <a:picLocks noChangeAspect="1" noChangeArrowheads="1"/>
          </p:cNvPicPr>
          <p:nvPr/>
        </p:nvPicPr>
        <p:blipFill>
          <a:blip r:embed="rId3"/>
          <a:srcRect b="3081"/>
          <a:stretch>
            <a:fillRect/>
          </a:stretch>
        </p:blipFill>
        <p:spPr bwMode="auto">
          <a:xfrm>
            <a:off x="0" y="1196975"/>
            <a:ext cx="4284663" cy="571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9394" name="Object 4"/>
          <p:cNvGraphicFramePr>
            <a:graphicFrameLocks noChangeAspect="1"/>
          </p:cNvGraphicFramePr>
          <p:nvPr/>
        </p:nvGraphicFramePr>
        <p:xfrm>
          <a:off x="3419475" y="1773238"/>
          <a:ext cx="5724525" cy="1295400"/>
        </p:xfrm>
        <a:graphic>
          <a:graphicData uri="http://schemas.openxmlformats.org/presentationml/2006/ole">
            <p:oleObj spid="_x0000_s59394" name="Формула" r:id="rId4" imgW="2158920" imgH="482400" progId="Equation.3">
              <p:embed/>
            </p:oleObj>
          </a:graphicData>
        </a:graphic>
      </p:graphicFrame>
      <p:graphicFrame>
        <p:nvGraphicFramePr>
          <p:cNvPr id="59395" name="Object 6"/>
          <p:cNvGraphicFramePr>
            <a:graphicFrameLocks noChangeAspect="1"/>
          </p:cNvGraphicFramePr>
          <p:nvPr/>
        </p:nvGraphicFramePr>
        <p:xfrm>
          <a:off x="3543300" y="3213100"/>
          <a:ext cx="5600700" cy="1152525"/>
        </p:xfrm>
        <a:graphic>
          <a:graphicData uri="http://schemas.openxmlformats.org/presentationml/2006/ole">
            <p:oleObj spid="_x0000_s59395" name="Формула" r:id="rId5" imgW="2501640" imgH="482400" progId="Equation.3">
              <p:embed/>
            </p:oleObj>
          </a:graphicData>
        </a:graphic>
      </p:graphicFrame>
      <p:graphicFrame>
        <p:nvGraphicFramePr>
          <p:cNvPr id="59396" name="Object 7"/>
          <p:cNvGraphicFramePr>
            <a:graphicFrameLocks noChangeAspect="1"/>
          </p:cNvGraphicFramePr>
          <p:nvPr/>
        </p:nvGraphicFramePr>
        <p:xfrm>
          <a:off x="4500563" y="4581525"/>
          <a:ext cx="2087562" cy="993775"/>
        </p:xfrm>
        <a:graphic>
          <a:graphicData uri="http://schemas.openxmlformats.org/presentationml/2006/ole">
            <p:oleObj spid="_x0000_s59396" name="Формула" r:id="rId6" imgW="787320" imgH="393480" progId="Equation.3">
              <p:embed/>
            </p:oleObj>
          </a:graphicData>
        </a:graphic>
      </p:graphicFrame>
      <p:sp>
        <p:nvSpPr>
          <p:cNvPr id="59400" name="Прямоугольник 8"/>
          <p:cNvSpPr>
            <a:spLocks noChangeArrowheads="1"/>
          </p:cNvSpPr>
          <p:nvPr/>
        </p:nvSpPr>
        <p:spPr bwMode="auto">
          <a:xfrm>
            <a:off x="4932363" y="5949950"/>
            <a:ext cx="1990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i="1">
                <a:latin typeface="Times New Roman" pitchFamily="18" charset="0"/>
                <a:cs typeface="Times New Roman" pitchFamily="18" charset="0"/>
              </a:rPr>
              <a:t>Відповідь:</a:t>
            </a:r>
            <a:endParaRPr lang="ru-RU" sz="3200">
              <a:latin typeface="Calibri" pitchFamily="34" charset="0"/>
            </a:endParaRPr>
          </a:p>
        </p:txBody>
      </p:sp>
      <p:graphicFrame>
        <p:nvGraphicFramePr>
          <p:cNvPr id="59397" name="Object 8"/>
          <p:cNvGraphicFramePr>
            <a:graphicFrameLocks noChangeAspect="1"/>
          </p:cNvGraphicFramePr>
          <p:nvPr/>
        </p:nvGraphicFramePr>
        <p:xfrm>
          <a:off x="7092950" y="5805488"/>
          <a:ext cx="468313" cy="863600"/>
        </p:xfrm>
        <a:graphic>
          <a:graphicData uri="http://schemas.openxmlformats.org/presentationml/2006/ole">
            <p:oleObj spid="_x0000_s59397" name="Формула" r:id="rId7" imgW="203040" imgH="393480" progId="Equation.3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Прямоугольник 3"/>
          <p:cNvSpPr>
            <a:spLocks noChangeArrowheads="1"/>
          </p:cNvSpPr>
          <p:nvPr/>
        </p:nvSpPr>
        <p:spPr bwMode="auto">
          <a:xfrm>
            <a:off x="250825" y="692150"/>
            <a:ext cx="864235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Фізики</a:t>
            </a:r>
            <a:endParaRPr lang="ru-RU" sz="3600" b="1"/>
          </a:p>
          <a:p>
            <a:pPr algn="just" eaLnBrk="0" hangingPunct="0"/>
            <a:r>
              <a:rPr lang="ru-RU" sz="36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Для кращого обслуговування заїзду гонок серії "Формула-1" майстри визначили найкращий закон зміни швидкості руху автомобіля прямою трасою: v(t) = 2·(t+2)</a:t>
            </a:r>
            <a:r>
              <a:rPr lang="ru-RU" sz="3600" baseline="300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5/2</a:t>
            </a:r>
            <a:r>
              <a:rPr lang="ru-RU" sz="36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. </a:t>
            </a:r>
          </a:p>
          <a:p>
            <a:pPr algn="just" eaLnBrk="0" hangingPunct="0"/>
            <a:endParaRPr lang="ru-RU" sz="3600">
              <a:solidFill>
                <a:srgbClr val="222222"/>
              </a:solidFill>
              <a:latin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36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Який шлях проїде пілот цієї гонки за 7 с від початку руху? </a:t>
            </a:r>
          </a:p>
          <a:p>
            <a:pPr algn="just" eaLnBrk="0" hangingPunct="0"/>
            <a:endParaRPr lang="ru-RU" sz="3600">
              <a:solidFill>
                <a:srgbClr val="222222"/>
              </a:solidFill>
              <a:latin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36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Який шлях він проїде за сьому секунду?</a:t>
            </a:r>
            <a:endParaRPr lang="ru-RU" sz="36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4"/>
          <p:cNvSpPr>
            <a:spLocks noChangeArrowheads="1"/>
          </p:cNvSpPr>
          <p:nvPr/>
        </p:nvSpPr>
        <p:spPr bwMode="auto">
          <a:xfrm>
            <a:off x="250825" y="112713"/>
            <a:ext cx="86423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Фізики</a:t>
            </a:r>
            <a:endParaRPr lang="ru-RU" sz="2800"/>
          </a:p>
          <a:p>
            <a:pPr algn="just" eaLnBrk="0" hangingPunct="0"/>
            <a:r>
              <a:rPr lang="ru-RU" sz="28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Для кращого обслуговування заїзду гонок серії "Формула-1" майстри визначили найкращий закон зміни швидкості руху автомобіля прямою трасою: v(t) = 2·(t+2)</a:t>
            </a:r>
            <a:r>
              <a:rPr lang="ru-RU" sz="2800" baseline="300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5/2</a:t>
            </a:r>
            <a:r>
              <a:rPr lang="ru-RU" sz="28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. Який шлях проїде пілот цієї гонки за 7 с від початку руху? Який шлях він проїде за сьому секунду?</a:t>
            </a:r>
            <a:endParaRPr lang="ru-RU" sz="2800"/>
          </a:p>
          <a:p>
            <a:pPr algn="just" eaLnBrk="0" hangingPunct="0"/>
            <a:r>
              <a:rPr lang="ru-RU" sz="28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Розв’язання:</a:t>
            </a:r>
            <a:endParaRPr lang="ru-RU" sz="2800"/>
          </a:p>
          <a:p>
            <a:pPr eaLnBrk="0" hangingPunct="0"/>
            <a:endParaRPr lang="ru-RU"/>
          </a:p>
        </p:txBody>
      </p:sp>
      <p:pic>
        <p:nvPicPr>
          <p:cNvPr id="109570" name="Рисунок 31" descr="http://shkola.ostriv.in.ua/images/publications/4/14118/content/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41663"/>
            <a:ext cx="914400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1" name="Rectangle 5"/>
          <p:cNvSpPr>
            <a:spLocks noChangeArrowheads="1"/>
          </p:cNvSpPr>
          <p:nvPr/>
        </p:nvSpPr>
        <p:spPr bwMode="auto">
          <a:xfrm>
            <a:off x="4211638" y="6165850"/>
            <a:ext cx="3889375" cy="460375"/>
          </a:xfrm>
          <a:prstGeom prst="rect">
            <a:avLst/>
          </a:prstGeom>
          <a:solidFill>
            <a:srgbClr val="FFFDFD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Відповідь 1243 м; 422 м.</a:t>
            </a:r>
            <a:endParaRPr lang="ru-RU"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Прямоугольник 3"/>
          <p:cNvSpPr>
            <a:spLocks noChangeArrowheads="1"/>
          </p:cNvSpPr>
          <p:nvPr/>
        </p:nvSpPr>
        <p:spPr bwMode="auto">
          <a:xfrm>
            <a:off x="900113" y="620713"/>
            <a:ext cx="7488237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Біологи</a:t>
            </a:r>
          </a:p>
          <a:p>
            <a:endParaRPr lang="ru-RU" sz="3600"/>
          </a:p>
          <a:p>
            <a:pPr eaLnBrk="0" hangingPunct="0"/>
            <a:r>
              <a:rPr lang="ru-RU" sz="40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Знайти</a:t>
            </a:r>
            <a:r>
              <a:rPr lang="ru-RU" sz="36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 площу пелюстки ромашки, яка розміщена  між дугами парабол</a:t>
            </a:r>
            <a:endParaRPr lang="ru-RU" sz="3600"/>
          </a:p>
        </p:txBody>
      </p:sp>
      <p:pic>
        <p:nvPicPr>
          <p:cNvPr id="110594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2997200"/>
            <a:ext cx="3135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ChangeArrowheads="1"/>
          </p:cNvSpPr>
          <p:nvPr/>
        </p:nvSpPr>
        <p:spPr bwMode="auto">
          <a:xfrm>
            <a:off x="250825" y="333375"/>
            <a:ext cx="8137525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Біологи</a:t>
            </a:r>
            <a:endParaRPr lang="ru-RU" sz="2800"/>
          </a:p>
          <a:p>
            <a:pPr eaLnBrk="0" hangingPunct="0"/>
            <a:r>
              <a:rPr lang="ru-RU" sz="28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Знайти площу пелюстки ромашки, яка розміщена  між дугами парабол</a:t>
            </a:r>
            <a:endParaRPr lang="ru-RU" sz="2800"/>
          </a:p>
          <a:p>
            <a:pPr eaLnBrk="0" hangingPunct="0"/>
            <a:endParaRPr lang="ru-RU"/>
          </a:p>
        </p:txBody>
      </p:sp>
      <p:sp>
        <p:nvSpPr>
          <p:cNvPr id="111618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solidFill>
            <a:srgbClr val="FFFDFD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11619" name="Рисунок 6" descr="http://shkola.ostriv.in.ua/images/publications/4/14118/content/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49500"/>
            <a:ext cx="4067175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20" name="Rectangle 5"/>
          <p:cNvSpPr>
            <a:spLocks noChangeArrowheads="1"/>
          </p:cNvSpPr>
          <p:nvPr/>
        </p:nvSpPr>
        <p:spPr bwMode="auto">
          <a:xfrm>
            <a:off x="4427538" y="1930400"/>
            <a:ext cx="4141787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Дана фігура обмежена графіками двох функцій:</a:t>
            </a:r>
            <a:endParaRPr lang="ru-RU" sz="2800"/>
          </a:p>
          <a:p>
            <a:pPr eaLnBrk="0" hangingPunct="0"/>
            <a:endParaRPr lang="ru-RU"/>
          </a:p>
        </p:txBody>
      </p:sp>
      <p:sp>
        <p:nvSpPr>
          <p:cNvPr id="111621" name="Rectangle 6"/>
          <p:cNvSpPr>
            <a:spLocks noChangeArrowheads="1"/>
          </p:cNvSpPr>
          <p:nvPr/>
        </p:nvSpPr>
        <p:spPr bwMode="auto">
          <a:xfrm>
            <a:off x="4464050" y="3789363"/>
            <a:ext cx="4679950" cy="954087"/>
          </a:xfrm>
          <a:prstGeom prst="rect">
            <a:avLst/>
          </a:prstGeom>
          <a:solidFill>
            <a:srgbClr val="FFFDFD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Шукана площа за допомогою інтеграла обчислюється так:</a:t>
            </a:r>
            <a:endParaRPr lang="ru-RU" sz="2800"/>
          </a:p>
        </p:txBody>
      </p:sp>
      <p:pic>
        <p:nvPicPr>
          <p:cNvPr id="111622" name="Рисунок 10" descr="http://shkola.ostriv.in.ua/images/publications/4/14118/content/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4797425"/>
            <a:ext cx="65881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23" name="Rectangle 7"/>
          <p:cNvSpPr>
            <a:spLocks noChangeArrowheads="1"/>
          </p:cNvSpPr>
          <p:nvPr/>
        </p:nvSpPr>
        <p:spPr bwMode="auto">
          <a:xfrm>
            <a:off x="2627313" y="6257925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Відповідь. 1/3 кв. од.</a:t>
            </a:r>
            <a:endParaRPr lang="ru-RU" sz="2800"/>
          </a:p>
        </p:txBody>
      </p:sp>
      <p:sp>
        <p:nvSpPr>
          <p:cNvPr id="111624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11625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1196975"/>
            <a:ext cx="237648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26" name="Rectangle 10"/>
          <p:cNvSpPr>
            <a:spLocks noChangeArrowheads="1"/>
          </p:cNvSpPr>
          <p:nvPr/>
        </p:nvSpPr>
        <p:spPr bwMode="auto">
          <a:xfrm>
            <a:off x="45720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200">
                <a:latin typeface="Calibri" pitchFamily="34" charset="0"/>
                <a:cs typeface="Times New Roman" pitchFamily="18" charset="0"/>
              </a:rPr>
              <a:t>  </a:t>
            </a:r>
            <a:endParaRPr lang="en-US"/>
          </a:p>
        </p:txBody>
      </p:sp>
      <p:sp>
        <p:nvSpPr>
          <p:cNvPr id="111627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11628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997200"/>
            <a:ext cx="3095625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29" name="Rectangle 13"/>
          <p:cNvSpPr>
            <a:spLocks noChangeArrowheads="1"/>
          </p:cNvSpPr>
          <p:nvPr/>
        </p:nvSpPr>
        <p:spPr bwMode="auto">
          <a:xfrm>
            <a:off x="45720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200">
                <a:latin typeface="Calibri" pitchFamily="34" charset="0"/>
                <a:cs typeface="Times New Roman" pitchFamily="18" charset="0"/>
              </a:rPr>
              <a:t>  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Прямоугольник 3"/>
          <p:cNvSpPr>
            <a:spLocks noChangeArrowheads="1"/>
          </p:cNvSpPr>
          <p:nvPr/>
        </p:nvSpPr>
        <p:spPr bwMode="auto">
          <a:xfrm>
            <a:off x="611188" y="692150"/>
            <a:ext cx="81375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Енергетики</a:t>
            </a:r>
          </a:p>
          <a:p>
            <a:endParaRPr lang="ru-RU" sz="3600"/>
          </a:p>
          <a:p>
            <a:pPr eaLnBrk="0" hangingPunct="0"/>
            <a:r>
              <a:rPr lang="ru-RU" sz="36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Навантаження  на Криворізьку теплоелектростанцію задається функцією   f(x) = 3x</a:t>
            </a:r>
            <a:r>
              <a:rPr lang="ru-RU" sz="3600" baseline="300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2</a:t>
            </a:r>
            <a:r>
              <a:rPr lang="ru-RU" sz="36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 + 4x – 2. Визначити витрати електроенергії протягом доби.</a:t>
            </a:r>
            <a:endParaRPr lang="ru-RU" sz="36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0" y="692150"/>
            <a:ext cx="91440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Енергетики</a:t>
            </a:r>
          </a:p>
          <a:p>
            <a:endParaRPr lang="ru-RU" sz="2800"/>
          </a:p>
          <a:p>
            <a:pPr eaLnBrk="0" hangingPunct="0"/>
            <a:r>
              <a:rPr lang="ru-RU" sz="28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Навантаження  на Криворізьку теплоелектростанцію задається функцією   f(x) = 3x</a:t>
            </a:r>
            <a:r>
              <a:rPr lang="ru-RU" sz="2800" baseline="300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2</a:t>
            </a:r>
            <a:r>
              <a:rPr lang="ru-RU" sz="28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 + 4x – 2. Визначити витрати електроенергії протягом доби.</a:t>
            </a:r>
            <a:endParaRPr lang="ru-RU" sz="2800"/>
          </a:p>
        </p:txBody>
      </p:sp>
      <p:pic>
        <p:nvPicPr>
          <p:cNvPr id="113666" name="Рисунок 4" descr="http://shkola.ostriv.in.ua/images/publications/4/14118/content/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141663"/>
            <a:ext cx="87137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7" name="Rectangle 2"/>
          <p:cNvSpPr>
            <a:spLocks noChangeArrowheads="1"/>
          </p:cNvSpPr>
          <p:nvPr/>
        </p:nvSpPr>
        <p:spPr bwMode="auto">
          <a:xfrm>
            <a:off x="323850" y="5019675"/>
            <a:ext cx="396081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solidFill>
                  <a:srgbClr val="222222"/>
                </a:solidFill>
                <a:latin typeface="Calibri" pitchFamily="34" charset="0"/>
                <a:cs typeface="Times New Roman" pitchFamily="18" charset="0"/>
              </a:rPr>
              <a:t>Відповідь: 14343 кВт·год</a:t>
            </a:r>
            <a:endParaRPr lang="ru-RU" sz="2800"/>
          </a:p>
          <a:p>
            <a:pPr eaLnBrk="0" hangingPunct="0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8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0"/>
            <a:ext cx="60499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2484438" y="0"/>
          <a:ext cx="4270375" cy="1439863"/>
        </p:xfrm>
        <a:graphic>
          <a:graphicData uri="http://schemas.openxmlformats.org/presentationml/2006/ole">
            <p:oleObj spid="_x0000_s82946" name="Формула" r:id="rId3" imgW="1460160" imgH="482400" progId="Equation.3">
              <p:embed/>
            </p:oleObj>
          </a:graphicData>
        </a:graphic>
      </p:graphicFrame>
      <p:sp>
        <p:nvSpPr>
          <p:cNvPr id="82947" name="Прямоугольник 4"/>
          <p:cNvSpPr>
            <a:spLocks noChangeArrowheads="1"/>
          </p:cNvSpPr>
          <p:nvPr/>
        </p:nvSpPr>
        <p:spPr bwMode="auto">
          <a:xfrm>
            <a:off x="2555875" y="1052513"/>
            <a:ext cx="38544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>
                <a:latin typeface="Calibri" pitchFamily="34" charset="0"/>
              </a:rPr>
              <a:t> </a:t>
            </a:r>
            <a:r>
              <a:rPr lang="uk-UA" sz="2800" b="1" i="1">
                <a:latin typeface="Calibri" pitchFamily="34" charset="0"/>
              </a:rPr>
              <a:t>формула </a:t>
            </a:r>
          </a:p>
          <a:p>
            <a:r>
              <a:rPr lang="uk-UA" sz="2800" b="1" i="1">
                <a:latin typeface="Calibri" pitchFamily="34" charset="0"/>
              </a:rPr>
              <a:t>Ньютона-Лейбніца</a:t>
            </a:r>
          </a:p>
        </p:txBody>
      </p:sp>
      <p:pic>
        <p:nvPicPr>
          <p:cNvPr id="82948" name="Picture 10" descr="200px-GodfreyKneller-IsaacNewton-168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4175" y="1901825"/>
            <a:ext cx="3611563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9" name="Picture 11" descr="250px-Gottfried_Wilhelm_von_Leibniz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1925638"/>
            <a:ext cx="3673475" cy="44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0" name="Прямоугольник 7"/>
          <p:cNvSpPr>
            <a:spLocks noChangeArrowheads="1"/>
          </p:cNvSpPr>
          <p:nvPr/>
        </p:nvSpPr>
        <p:spPr bwMode="auto">
          <a:xfrm>
            <a:off x="827088" y="6488113"/>
            <a:ext cx="2989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>
                <a:latin typeface="Calibri" pitchFamily="34" charset="0"/>
              </a:rPr>
              <a:t>Ісаак Ньютон (1643-1727)</a:t>
            </a:r>
            <a:endParaRPr lang="ru-RU" sz="2000" b="1">
              <a:latin typeface="Calibri" pitchFamily="34" charset="0"/>
            </a:endParaRPr>
          </a:p>
        </p:txBody>
      </p:sp>
      <p:sp>
        <p:nvSpPr>
          <p:cNvPr id="82951" name="Прямоугольник 8"/>
          <p:cNvSpPr>
            <a:spLocks noChangeArrowheads="1"/>
          </p:cNvSpPr>
          <p:nvPr/>
        </p:nvSpPr>
        <p:spPr bwMode="auto">
          <a:xfrm>
            <a:off x="5037138" y="6488113"/>
            <a:ext cx="33385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000" b="1">
                <a:latin typeface="Calibri" pitchFamily="34" charset="0"/>
              </a:rPr>
              <a:t>Готфрід Лейбніц</a:t>
            </a:r>
            <a:r>
              <a:rPr lang="en-US" sz="2000" b="1">
                <a:latin typeface="Calibri" pitchFamily="34" charset="0"/>
              </a:rPr>
              <a:t> </a:t>
            </a:r>
            <a:r>
              <a:rPr lang="uk-UA" sz="2000" b="1">
                <a:latin typeface="Calibri" pitchFamily="34" charset="0"/>
              </a:rPr>
              <a:t>(164</a:t>
            </a:r>
            <a:r>
              <a:rPr lang="en-US" sz="2000" b="1">
                <a:latin typeface="Calibri" pitchFamily="34" charset="0"/>
              </a:rPr>
              <a:t>6</a:t>
            </a:r>
            <a:r>
              <a:rPr lang="uk-UA" sz="2000" b="1">
                <a:latin typeface="Calibri" pitchFamily="34" charset="0"/>
              </a:rPr>
              <a:t>-17</a:t>
            </a:r>
            <a:r>
              <a:rPr lang="en-US" sz="2000" b="1">
                <a:latin typeface="Calibri" pitchFamily="34" charset="0"/>
              </a:rPr>
              <a:t>16</a:t>
            </a:r>
            <a:r>
              <a:rPr lang="uk-UA" sz="2000" b="1">
                <a:latin typeface="Calibri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395288" y="420688"/>
            <a:ext cx="8569325" cy="8318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cs typeface="Times New Roman" pitchFamily="18" charset="0"/>
              </a:rPr>
              <a:t>Нестандартні методи обчислення визначених інтегралів</a:t>
            </a: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57338"/>
            <a:ext cx="91440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Прямоугольник 4"/>
          <p:cNvSpPr>
            <a:spLocks noChangeArrowheads="1"/>
          </p:cNvSpPr>
          <p:nvPr/>
        </p:nvSpPr>
        <p:spPr bwMode="auto">
          <a:xfrm>
            <a:off x="250825" y="333375"/>
            <a:ext cx="86423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cs typeface="Times New Roman" pitchFamily="18" charset="0"/>
              </a:rPr>
              <a:t>Нестандартні методи обчислення визначених інтегралів</a:t>
            </a: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12875"/>
            <a:ext cx="8555038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ChangeArrowheads="1"/>
          </p:cNvSpPr>
          <p:nvPr/>
        </p:nvSpPr>
        <p:spPr bwMode="auto">
          <a:xfrm>
            <a:off x="0" y="695325"/>
            <a:ext cx="91440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3000" b="1">
                <a:latin typeface="Calibri" pitchFamily="34" charset="0"/>
                <a:cs typeface="Times New Roman" pitchFamily="18" charset="0"/>
              </a:rPr>
              <a:t>При якому значенні змінної </a:t>
            </a:r>
            <a:r>
              <a:rPr lang="uk-UA" sz="3000" b="1" i="1">
                <a:latin typeface="Calibri" pitchFamily="34" charset="0"/>
                <a:cs typeface="Times New Roman" pitchFamily="18" charset="0"/>
              </a:rPr>
              <a:t>а</a:t>
            </a:r>
            <a:r>
              <a:rPr lang="uk-UA" sz="3000" b="1">
                <a:latin typeface="Calibri" pitchFamily="34" charset="0"/>
                <a:cs typeface="Times New Roman" pitchFamily="18" charset="0"/>
              </a:rPr>
              <a:t> виконується рівність </a:t>
            </a:r>
            <a:endParaRPr lang="uk-UA" sz="3000"/>
          </a:p>
        </p:txBody>
      </p:sp>
      <p:sp>
        <p:nvSpPr>
          <p:cNvPr id="8601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8601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1989138"/>
            <a:ext cx="43195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357188" y="0"/>
            <a:ext cx="8501062" cy="14176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900" cap="all" dirty="0" smtClean="0"/>
              <a:t>Приклади криволінійних трапецій</a:t>
            </a:r>
          </a:p>
        </p:txBody>
      </p:sp>
      <p:pic>
        <p:nvPicPr>
          <p:cNvPr id="8704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76700"/>
            <a:ext cx="35782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3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19250" y="1557338"/>
            <a:ext cx="3749675" cy="2147887"/>
          </a:xfrm>
        </p:spPr>
      </p:pic>
      <p:pic>
        <p:nvPicPr>
          <p:cNvPr id="87044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3235325"/>
            <a:ext cx="3779837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Прямоугольник 3"/>
          <p:cNvSpPr>
            <a:spLocks noChangeArrowheads="1"/>
          </p:cNvSpPr>
          <p:nvPr/>
        </p:nvSpPr>
        <p:spPr bwMode="auto">
          <a:xfrm>
            <a:off x="323850" y="981075"/>
            <a:ext cx="88201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514350" algn="ctr"/>
            <a:r>
              <a:rPr lang="uk-UA" sz="3600" b="1" u="sng">
                <a:latin typeface="Calibri" pitchFamily="34" charset="0"/>
              </a:rPr>
              <a:t>Приклад №1 </a:t>
            </a:r>
            <a:r>
              <a:rPr lang="uk-UA" sz="3600" b="1">
                <a:latin typeface="Calibri" pitchFamily="34" charset="0"/>
              </a:rPr>
              <a:t> </a:t>
            </a:r>
            <a:endParaRPr lang="uk-UA" sz="3600" b="1"/>
          </a:p>
          <a:p>
            <a:pPr indent="-514350" algn="ctr"/>
            <a:r>
              <a:rPr lang="uk-UA" sz="3600" b="1">
                <a:latin typeface="Calibri" pitchFamily="34" charset="0"/>
              </a:rPr>
              <a:t>Знайти площу криволінійної трапеції, обмеженої лініями</a:t>
            </a:r>
          </a:p>
        </p:txBody>
      </p:sp>
      <p:graphicFrame>
        <p:nvGraphicFramePr>
          <p:cNvPr id="105474" name="Object 3"/>
          <p:cNvGraphicFramePr>
            <a:graphicFrameLocks noChangeAspect="1"/>
          </p:cNvGraphicFramePr>
          <p:nvPr/>
        </p:nvGraphicFramePr>
        <p:xfrm>
          <a:off x="2124075" y="2636838"/>
          <a:ext cx="5954713" cy="1152525"/>
        </p:xfrm>
        <a:graphic>
          <a:graphicData uri="http://schemas.openxmlformats.org/presentationml/2006/ole">
            <p:oleObj spid="_x0000_s105474" name="Формула" r:id="rId3" imgW="1650960" imgH="393480" progId="Equation.3">
              <p:embed/>
            </p:oleObj>
          </a:graphicData>
        </a:graphic>
      </p:graphicFrame>
      <p:sp>
        <p:nvSpPr>
          <p:cNvPr id="105476" name="Прямоугольник 5"/>
          <p:cNvSpPr>
            <a:spLocks noChangeArrowheads="1"/>
          </p:cNvSpPr>
          <p:nvPr/>
        </p:nvSpPr>
        <p:spPr bwMode="auto">
          <a:xfrm>
            <a:off x="0" y="4005263"/>
            <a:ext cx="9144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600" b="1" u="sng">
                <a:latin typeface="Calibri" pitchFamily="34" charset="0"/>
              </a:rPr>
              <a:t>Приклад  №2 </a:t>
            </a:r>
            <a:r>
              <a:rPr lang="uk-UA" sz="3600" b="1">
                <a:latin typeface="Calibri" pitchFamily="34" charset="0"/>
              </a:rPr>
              <a:t> </a:t>
            </a:r>
            <a:endParaRPr lang="uk-UA" sz="3600" b="1"/>
          </a:p>
          <a:p>
            <a:r>
              <a:rPr lang="uk-UA" sz="3600" b="1">
                <a:latin typeface="Calibri" pitchFamily="34" charset="0"/>
              </a:rPr>
              <a:t>Знаходження площі фігури,   обмеженої лініями </a:t>
            </a:r>
            <a:r>
              <a:rPr lang="en-US" sz="3600" b="1" i="1">
                <a:latin typeface="Times New Roman" pitchFamily="18" charset="0"/>
                <a:cs typeface="Times New Roman" pitchFamily="18" charset="0"/>
              </a:rPr>
              <a:t>y=x</a:t>
            </a:r>
            <a:r>
              <a:rPr lang="en-US" sz="3600" b="1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i="1">
                <a:latin typeface="Times New Roman" pitchFamily="18" charset="0"/>
                <a:cs typeface="Times New Roman" pitchFamily="18" charset="0"/>
              </a:rPr>
              <a:t>, y=2x.</a:t>
            </a:r>
            <a:endParaRPr lang="ru-RU" sz="36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Прямоугольник 3"/>
          <p:cNvSpPr>
            <a:spLocks noChangeArrowheads="1"/>
          </p:cNvSpPr>
          <p:nvPr/>
        </p:nvSpPr>
        <p:spPr bwMode="auto">
          <a:xfrm>
            <a:off x="0" y="188913"/>
            <a:ext cx="91440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514350" algn="ctr"/>
            <a:r>
              <a:rPr lang="uk-UA" sz="1600" b="1" u="sng">
                <a:latin typeface="Calibri" pitchFamily="34" charset="0"/>
              </a:rPr>
              <a:t> </a:t>
            </a:r>
            <a:r>
              <a:rPr lang="uk-UA" sz="3400" b="1" u="sng">
                <a:latin typeface="Calibri" pitchFamily="34" charset="0"/>
              </a:rPr>
              <a:t>Приклад </a:t>
            </a:r>
            <a:r>
              <a:rPr lang="uk-UA" sz="3400" u="sng">
                <a:latin typeface="Calibri" pitchFamily="34" charset="0"/>
              </a:rPr>
              <a:t>.</a:t>
            </a:r>
            <a:r>
              <a:rPr lang="uk-UA" sz="3400">
                <a:latin typeface="Calibri" pitchFamily="34" charset="0"/>
              </a:rPr>
              <a:t> </a:t>
            </a:r>
            <a:endParaRPr lang="uk-UA" sz="3400"/>
          </a:p>
          <a:p>
            <a:pPr indent="-514350" algn="ctr"/>
            <a:r>
              <a:rPr lang="uk-UA" sz="3400">
                <a:latin typeface="Calibri" pitchFamily="34" charset="0"/>
              </a:rPr>
              <a:t>Знайти площу криволінійної трапеції, обмеженої лініями</a:t>
            </a:r>
          </a:p>
        </p:txBody>
      </p:sp>
      <p:graphicFrame>
        <p:nvGraphicFramePr>
          <p:cNvPr id="57345" name="Object 3"/>
          <p:cNvGraphicFramePr>
            <a:graphicFrameLocks noChangeAspect="1"/>
          </p:cNvGraphicFramePr>
          <p:nvPr/>
        </p:nvGraphicFramePr>
        <p:xfrm>
          <a:off x="4859338" y="1700213"/>
          <a:ext cx="4094162" cy="792162"/>
        </p:xfrm>
        <a:graphic>
          <a:graphicData uri="http://schemas.openxmlformats.org/presentationml/2006/ole">
            <p:oleObj spid="_x0000_s57345" name="Формула" r:id="rId3" imgW="1650960" imgH="393480" progId="Equation.3">
              <p:embed/>
            </p:oleObj>
          </a:graphicData>
        </a:graphic>
      </p:graphicFrame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323850" y="1844675"/>
            <a:ext cx="3743325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7346" name="Object 5"/>
          <p:cNvGraphicFramePr>
            <a:graphicFrameLocks noChangeAspect="1"/>
          </p:cNvGraphicFramePr>
          <p:nvPr/>
        </p:nvGraphicFramePr>
        <p:xfrm>
          <a:off x="2309813" y="2492375"/>
          <a:ext cx="6834187" cy="1358900"/>
        </p:xfrm>
        <a:graphic>
          <a:graphicData uri="http://schemas.openxmlformats.org/presentationml/2006/ole">
            <p:oleObj spid="_x0000_s57346" name="Формула" r:id="rId5" imgW="2806560" imgH="469800" progId="Equation.3">
              <p:embed/>
            </p:oleObj>
          </a:graphicData>
        </a:graphic>
      </p:graphicFrame>
      <p:sp>
        <p:nvSpPr>
          <p:cNvPr id="57349" name="Прямоугольник 7"/>
          <p:cNvSpPr>
            <a:spLocks noChangeArrowheads="1"/>
          </p:cNvSpPr>
          <p:nvPr/>
        </p:nvSpPr>
        <p:spPr bwMode="auto">
          <a:xfrm>
            <a:off x="6156325" y="4292600"/>
            <a:ext cx="24860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i="1">
                <a:latin typeface="Times New Roman" pitchFamily="18" charset="0"/>
                <a:cs typeface="Times New Roman" pitchFamily="18" charset="0"/>
              </a:rPr>
              <a:t>Відповідь:</a:t>
            </a:r>
            <a:r>
              <a:rPr lang="uk-UA" sz="3200">
                <a:latin typeface="Calibri" pitchFamily="34" charset="0"/>
              </a:rPr>
              <a:t> </a:t>
            </a:r>
            <a:r>
              <a:rPr lang="uk-UA" sz="320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200">
                <a:latin typeface="Calibri" pitchFamily="34" charset="0"/>
              </a:rPr>
              <a:t>. </a:t>
            </a:r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1500</TotalTime>
  <Words>238</Words>
  <Application>Microsoft Office PowerPoint</Application>
  <PresentationFormat>Экран (4:3)</PresentationFormat>
  <Paragraphs>46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Формула</vt:lpstr>
      <vt:lpstr>тема: Інтеграл та його застосування</vt:lpstr>
      <vt:lpstr>Слайд 2</vt:lpstr>
      <vt:lpstr>Слайд 3</vt:lpstr>
      <vt:lpstr>Слайд 4</vt:lpstr>
      <vt:lpstr>Слайд 5</vt:lpstr>
      <vt:lpstr>Слайд 6</vt:lpstr>
      <vt:lpstr>ПРИКЛАДИ КРИВОЛІНІЙНИХ ТРАПЕЦІЙ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Інтеграл та його застосування</dc:title>
  <dc:creator>1</dc:creator>
  <cp:lastModifiedBy>1</cp:lastModifiedBy>
  <cp:revision>61</cp:revision>
  <dcterms:created xsi:type="dcterms:W3CDTF">2015-11-26T19:03:48Z</dcterms:created>
  <dcterms:modified xsi:type="dcterms:W3CDTF">2018-10-10T13:32:13Z</dcterms:modified>
</cp:coreProperties>
</file>