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0"/>
  </p:notesMasterIdLst>
  <p:sldIdLst>
    <p:sldId id="273" r:id="rId2"/>
    <p:sldId id="257" r:id="rId3"/>
    <p:sldId id="258" r:id="rId4"/>
    <p:sldId id="259" r:id="rId5"/>
    <p:sldId id="271" r:id="rId6"/>
    <p:sldId id="272" r:id="rId7"/>
    <p:sldId id="260" r:id="rId8"/>
    <p:sldId id="269" r:id="rId9"/>
    <p:sldId id="270" r:id="rId10"/>
    <p:sldId id="274" r:id="rId11"/>
    <p:sldId id="275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3A6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8" autoAdjust="0"/>
    <p:restoredTop sz="94650" autoAdjust="0"/>
  </p:normalViewPr>
  <p:slideViewPr>
    <p:cSldViewPr>
      <p:cViewPr>
        <p:scale>
          <a:sx n="75" d="100"/>
          <a:sy n="75" d="100"/>
        </p:scale>
        <p:origin x="-121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62273-2220-4AED-8F39-F6024929DCEB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CF087-1343-48A0-8A79-363CC9B847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CF087-1343-48A0-8A79-363CC9B847A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729FCF"/>
          </a:solidFill>
          <a:ln w="25402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729FCF"/>
          </a:solidFill>
          <a:ln w="25402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1000"/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/>
          <p:nvPr/>
        </p:nvSpPr>
        <p:spPr>
          <a:xfrm>
            <a:off x="628558" y="6356515"/>
            <a:ext cx="2057043" cy="36468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6B209FD-8731-45B2-BB27-E8C7C029C3E1}" type="datetime1">
              <a:rPr lang="ru-RU" sz="1200" b="0" i="0" u="none" strike="noStrike" kern="1200" cap="none" spc="0" baseline="0">
                <a:solidFill>
                  <a:srgbClr val="8B8B8B"/>
                </a:solidFill>
                <a:uFillTx/>
                <a:latin typeface="Calibri"/>
                <a:ea typeface="Segoe UI" pitchFamily="2"/>
                <a:cs typeface="Tahoma" pitchFamily="2"/>
              </a:rPr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23.10.2018</a:t>
            </a:fld>
            <a:endParaRPr lang="ru-RU" sz="1200" b="0" i="0" u="none" strike="noStrike" kern="1200" cap="none" spc="0" baseline="0">
              <a:solidFill>
                <a:srgbClr val="8B8B8B"/>
              </a:solidFill>
              <a:uFillTx/>
              <a:latin typeface="Calibri"/>
              <a:ea typeface="Segoe UI" pitchFamily="2"/>
              <a:cs typeface="Tahoma" pitchFamily="2"/>
            </a:endParaRPr>
          </a:p>
        </p:txBody>
      </p:sp>
      <p:sp>
        <p:nvSpPr>
          <p:cNvPr id="3" name="Заголовок 1"/>
          <p:cNvSpPr txBox="1">
            <a:spLocks noGrp="1"/>
          </p:cNvSpPr>
          <p:nvPr>
            <p:ph type="ctrTitle"/>
          </p:nvPr>
        </p:nvSpPr>
        <p:spPr>
          <a:xfrm>
            <a:off x="714347" y="1357298"/>
            <a:ext cx="7772400" cy="1470026"/>
          </a:xfrm>
        </p:spPr>
        <p:txBody>
          <a:bodyPr/>
          <a:lstStyle/>
          <a:p>
            <a:pPr lvl="0" algn="ctr"/>
            <a:r>
              <a:rPr lang="ru-RU" sz="2800" dirty="0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  <a:t>Технолог</a:t>
            </a:r>
            <a:r>
              <a:rPr lang="uk-UA" sz="2800" dirty="0" err="1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  <a:t>ія</a:t>
            </a:r>
            <a:r>
              <a:rPr lang="uk-UA" sz="2800" dirty="0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  <a:t> приготування пісочного тіста та виробів з нього</a:t>
            </a:r>
            <a:r>
              <a:rPr lang="ru-RU" sz="2800" dirty="0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</a:br>
            <a:r>
              <a:rPr lang="ru-RU" sz="2800" dirty="0" smtClean="0">
                <a:solidFill>
                  <a:schemeClr val="tx1"/>
                </a:solidFill>
                <a:latin typeface="Arial Unicode MS" pitchFamily="34"/>
                <a:ea typeface="Arial Unicode MS" pitchFamily="34"/>
                <a:cs typeface="Arial Unicode MS" pitchFamily="34"/>
              </a:rPr>
              <a:t>План</a:t>
            </a:r>
            <a:endParaRPr lang="ru-RU" sz="2800" dirty="0">
              <a:solidFill>
                <a:schemeClr val="tx1"/>
              </a:solidFill>
              <a:latin typeface="Arial Unicode MS" pitchFamily="34"/>
              <a:ea typeface="Arial Unicode MS" pitchFamily="34"/>
              <a:cs typeface="Arial Unicode MS" pitchFamily="34"/>
            </a:endParaRPr>
          </a:p>
        </p:txBody>
      </p:sp>
      <p:sp>
        <p:nvSpPr>
          <p:cNvPr id="4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714348" y="2857496"/>
            <a:ext cx="6986610" cy="2781303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uk-UA" sz="2400">
                <a:solidFill>
                  <a:schemeClr val="tx1"/>
                </a:solidFill>
              </a:rPr>
              <a:t>1.Характеристика пісочного тіста.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2.Підготовка сировини.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3.Приготування тіста.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4.Випікання виробів. 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5.</a:t>
            </a:r>
            <a:r>
              <a:rPr lang="uk-UA" sz="2400" dirty="0">
                <a:solidFill>
                  <a:schemeClr val="tx1"/>
                </a:solidFill>
              </a:rPr>
              <a:t>Дефекти пісочного напівфабрикату і причини їх виникнення.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uk-UA" sz="2400" dirty="0">
                <a:solidFill>
                  <a:schemeClr val="tx1"/>
                </a:solidFill>
              </a:rPr>
              <a:t>6.Вироби з пісочного тіста.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3996" y="214291"/>
            <a:ext cx="4967999" cy="44436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1" compatLnSpc="0">
            <a:spAutoFit/>
          </a:bodyPr>
          <a:lstStyle/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1" i="1" u="none" strike="noStrike" kern="0" cap="none" spc="0" baseline="0">
                <a:solidFill>
                  <a:srgbClr val="F68E76"/>
                </a:solidFill>
                <a:effectLst>
                  <a:outerShdw dist="17962" dir="2700000">
                    <a:srgbClr val="000000"/>
                  </a:outerShdw>
                </a:effectLst>
                <a:uFillTx/>
              </a:defRPr>
            </a:pPr>
            <a:r>
              <a:rPr lang="ru-RU" sz="2400" b="1" i="1" u="none" strike="noStrike" kern="1200" cap="none" spc="0" baseline="0" dirty="0" err="1">
                <a:solidFill>
                  <a:srgbClr val="F68E76"/>
                </a:solidFill>
                <a:effectLst>
                  <a:outerShdw dist="17962" dir="2700000">
                    <a:srgbClr val="000000"/>
                  </a:outerShdw>
                </a:effectLst>
                <a:uFillTx/>
                <a:latin typeface="Liberation Sans" pitchFamily="18"/>
                <a:ea typeface="Microsoft YaHei" pitchFamily="2"/>
                <a:cs typeface="Arial" pitchFamily="2"/>
              </a:rPr>
              <a:t>Печиво</a:t>
            </a:r>
            <a:endParaRPr lang="ru-RU" sz="2400" b="1" i="1" u="none" strike="noStrike" kern="1200" cap="none" spc="0" baseline="0" dirty="0">
              <a:solidFill>
                <a:srgbClr val="F68E76"/>
              </a:solidFill>
              <a:effectLst>
                <a:outerShdw dist="17962" dir="2700000">
                  <a:srgbClr val="000000"/>
                </a:outerShdw>
              </a:effectLst>
              <a:uFillTx/>
              <a:latin typeface="Liberation Sans" pitchFamily="18"/>
              <a:ea typeface="Microsoft YaHei" pitchFamily="2"/>
              <a:cs typeface="Arial" pitchFamily="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0" y="642918"/>
            <a:ext cx="4572000" cy="3071834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B2B2B2"/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0" y="3714752"/>
            <a:ext cx="4500562" cy="3143248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B2B2B2"/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4572000" y="642918"/>
            <a:ext cx="4572000" cy="3000396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333333"/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/>
          <a:stretch>
            <a:fillRect/>
          </a:stretch>
        </p:blipFill>
        <p:spPr>
          <a:xfrm>
            <a:off x="4500562" y="3714752"/>
            <a:ext cx="4643438" cy="3143248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1848" y="214290"/>
            <a:ext cx="2458912" cy="44436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1" compatLnSpc="0">
            <a:spAutoFit/>
          </a:bodyPr>
          <a:lstStyle/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1" i="1" u="none" strike="noStrike" kern="0" cap="none" spc="0" baseline="0">
                <a:solidFill>
                  <a:srgbClr val="F8AA97"/>
                </a:solidFill>
                <a:effectLst>
                  <a:outerShdw dist="17962" dir="2700000">
                    <a:srgbClr val="000000"/>
                  </a:outerShdw>
                </a:effectLst>
                <a:uFillTx/>
              </a:defRPr>
            </a:pPr>
            <a:r>
              <a:rPr lang="ru-RU" sz="2400" b="1" i="1" u="none" strike="noStrike" kern="1200" cap="none" spc="0" baseline="0" dirty="0" err="1">
                <a:solidFill>
                  <a:srgbClr val="FF0000"/>
                </a:solidFill>
                <a:effectLst>
                  <a:outerShdw dist="17962" dir="2700000">
                    <a:srgbClr val="000000"/>
                  </a:outerShdw>
                </a:effectLst>
                <a:uFillTx/>
                <a:latin typeface="Liberation Sans" pitchFamily="18"/>
                <a:ea typeface="Microsoft YaHei" pitchFamily="2"/>
                <a:cs typeface="Arial" pitchFamily="2"/>
              </a:rPr>
              <a:t>Кошики</a:t>
            </a:r>
            <a:endParaRPr lang="ru-RU" sz="2400" b="1" i="1" u="none" strike="noStrike" kern="1200" cap="none" spc="0" baseline="0" dirty="0">
              <a:solidFill>
                <a:srgbClr val="FF0000"/>
              </a:solidFill>
              <a:effectLst>
                <a:outerShdw dist="17962" dir="2700000">
                  <a:srgbClr val="000000"/>
                </a:outerShdw>
              </a:effectLst>
              <a:uFillTx/>
              <a:latin typeface="Liberation Sans" pitchFamily="18"/>
              <a:ea typeface="Microsoft YaHei" pitchFamily="2"/>
              <a:cs typeface="Arial" pitchFamily="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alphaModFix/>
            <a:lum contrast="8000"/>
          </a:blip>
          <a:srcRect/>
          <a:stretch>
            <a:fillRect/>
          </a:stretch>
        </p:blipFill>
        <p:spPr>
          <a:xfrm>
            <a:off x="719998" y="1151997"/>
            <a:ext cx="3709126" cy="2104198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B2B2B2"/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alphaModFix/>
            <a:lum contrast="13000"/>
          </a:blip>
          <a:srcRect/>
          <a:stretch>
            <a:fillRect/>
          </a:stretch>
        </p:blipFill>
        <p:spPr>
          <a:xfrm>
            <a:off x="4958635" y="1571611"/>
            <a:ext cx="3897355" cy="2286017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B2B2B2"/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alphaModFix/>
            <a:lum contrast="11000"/>
          </a:blip>
          <a:srcRect/>
          <a:stretch>
            <a:fillRect/>
          </a:stretch>
        </p:blipFill>
        <p:spPr>
          <a:xfrm>
            <a:off x="743041" y="3500439"/>
            <a:ext cx="3864958" cy="2547558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999999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3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3500438"/>
            <a:ext cx="4000528" cy="2403154"/>
          </a:xfrm>
          <a:prstGeom prst="rect">
            <a:avLst/>
          </a:prstGeom>
        </p:spPr>
      </p:pic>
      <p:pic>
        <p:nvPicPr>
          <p:cNvPr id="11" name="Рисунок 10" descr="tartaletki-s-syrom-i-ikroi_1513354633_1_ma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500042"/>
            <a:ext cx="4286248" cy="2643188"/>
          </a:xfrm>
          <a:prstGeom prst="rect">
            <a:avLst/>
          </a:prstGeom>
        </p:spPr>
      </p:pic>
      <p:pic>
        <p:nvPicPr>
          <p:cNvPr id="5" name="Рисунок 4" descr="1415773585_vishnevyy-pirog-iz-pesochnogo-test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0042"/>
            <a:ext cx="4357686" cy="285752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-214338"/>
            <a:ext cx="9144000" cy="128588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err="1" smtClean="0">
                <a:latin typeface="Garamond" pitchFamily="18" charset="0"/>
              </a:rPr>
              <a:t>Залежно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від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використання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випеченого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напівфабрикату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існує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кілька</a:t>
            </a:r>
            <a:r>
              <a:rPr lang="ru-RU" sz="2400" b="1" dirty="0" smtClean="0">
                <a:latin typeface="Garamond" pitchFamily="18" charset="0"/>
              </a:rPr>
              <a:t> рецептур </a:t>
            </a:r>
            <a:r>
              <a:rPr lang="ru-RU" sz="2400" b="1" dirty="0" err="1" smtClean="0">
                <a:latin typeface="Garamond" pitchFamily="18" charset="0"/>
              </a:rPr>
              <a:t>з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різним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співвідношенням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компонентів</a:t>
            </a:r>
            <a:r>
              <a:rPr lang="ru-RU" sz="2400" b="1" dirty="0" smtClean="0">
                <a:latin typeface="Garamond" pitchFamily="18" charset="0"/>
              </a:rPr>
              <a:t>:</a:t>
            </a:r>
          </a:p>
          <a:p>
            <a:pPr algn="ctr"/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143248"/>
            <a:ext cx="3571868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3143248"/>
            <a:ext cx="428624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Для тарталеток,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пирогів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,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піци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-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борошно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: жир- 1: 1 (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яйця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не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додають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).</a:t>
            </a:r>
            <a:endParaRPr lang="ru-RU" b="1" i="1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5786454"/>
            <a:ext cx="3929090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Для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пікантної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пряної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випічки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-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борошно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: жир- 2: 1 (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додають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2-3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яйця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 на 1000,0 г </a:t>
            </a:r>
            <a:r>
              <a:rPr lang="ru-RU" b="1" i="1" dirty="0" err="1" smtClean="0">
                <a:solidFill>
                  <a:schemeClr val="tx1"/>
                </a:solidFill>
                <a:latin typeface="Garamond" pitchFamily="18" charset="0"/>
              </a:rPr>
              <a:t>тіста</a:t>
            </a:r>
            <a:r>
              <a:rPr lang="ru-RU" b="1" i="1" dirty="0" smtClean="0">
                <a:solidFill>
                  <a:schemeClr val="tx1"/>
                </a:solidFill>
                <a:latin typeface="Garamond" pitchFamily="18" charset="0"/>
              </a:rPr>
              <a:t>).</a:t>
            </a:r>
            <a:endParaRPr lang="ru-RU" b="1" i="1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143248"/>
            <a:ext cx="4214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Garamond" pitchFamily="18" charset="0"/>
              </a:rPr>
              <a:t>Для </a:t>
            </a:r>
            <a:r>
              <a:rPr lang="ru-RU" b="1" i="1" dirty="0" err="1" smtClean="0">
                <a:latin typeface="Garamond" pitchFamily="18" charset="0"/>
              </a:rPr>
              <a:t>тортів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err="1" smtClean="0">
                <a:latin typeface="Garamond" pitchFamily="18" charset="0"/>
              </a:rPr>
              <a:t>і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err="1" smtClean="0">
                <a:latin typeface="Garamond" pitchFamily="18" charset="0"/>
              </a:rPr>
              <a:t>тістечок</a:t>
            </a:r>
            <a:r>
              <a:rPr lang="ru-RU" b="1" i="1" dirty="0" smtClean="0">
                <a:latin typeface="Garamond" pitchFamily="18" charset="0"/>
              </a:rPr>
              <a:t> - </a:t>
            </a:r>
            <a:r>
              <a:rPr lang="ru-RU" b="1" i="1" dirty="0" err="1" smtClean="0">
                <a:latin typeface="Garamond" pitchFamily="18" charset="0"/>
              </a:rPr>
              <a:t>борошно</a:t>
            </a:r>
            <a:r>
              <a:rPr lang="ru-RU" b="1" i="1" dirty="0" smtClean="0">
                <a:latin typeface="Garamond" pitchFamily="18" charset="0"/>
              </a:rPr>
              <a:t>: жир: цукор-3: 2: 1 (</a:t>
            </a:r>
            <a:r>
              <a:rPr lang="ru-RU" b="1" i="1" dirty="0" err="1" smtClean="0">
                <a:latin typeface="Garamond" pitchFamily="18" charset="0"/>
              </a:rPr>
              <a:t>додають</a:t>
            </a:r>
            <a:r>
              <a:rPr lang="ru-RU" b="1" i="1" dirty="0" smtClean="0">
                <a:latin typeface="Garamond" pitchFamily="18" charset="0"/>
              </a:rPr>
              <a:t> 1 яйце на 1000,0 г </a:t>
            </a:r>
            <a:r>
              <a:rPr lang="ru-RU" b="1" i="1" dirty="0" err="1" smtClean="0">
                <a:latin typeface="Garamond" pitchFamily="18" charset="0"/>
              </a:rPr>
              <a:t>тіста</a:t>
            </a:r>
            <a:r>
              <a:rPr lang="ru-RU" b="1" i="1" dirty="0" smtClean="0">
                <a:latin typeface="Garamond" pitchFamily="18" charset="0"/>
              </a:rPr>
              <a:t>).</a:t>
            </a:r>
            <a:endParaRPr lang="ru-RU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786842" cy="2571768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atin typeface="Garamond" pitchFamily="18" charset="0"/>
              </a:rPr>
              <a:t>Кіш</a:t>
            </a:r>
            <a:r>
              <a:rPr lang="ru-RU" sz="2400" dirty="0" smtClean="0">
                <a:latin typeface="Garamond" pitchFamily="18" charset="0"/>
              </a:rPr>
              <a:t> - </a:t>
            </a:r>
            <a:r>
              <a:rPr lang="ru-RU" sz="2400" dirty="0" err="1" smtClean="0">
                <a:latin typeface="Garamond" pitchFamily="18" charset="0"/>
              </a:rPr>
              <a:t>традиційний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французький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відкритий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пиріг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також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відомий</a:t>
            </a:r>
            <a:r>
              <a:rPr lang="ru-RU" sz="2400" dirty="0" smtClean="0">
                <a:latin typeface="Garamond" pitchFamily="18" charset="0"/>
              </a:rPr>
              <a:t>, як </a:t>
            </a:r>
            <a:r>
              <a:rPr lang="ru-RU" sz="2400" dirty="0" err="1" smtClean="0">
                <a:latin typeface="Garamond" pitchFamily="18" charset="0"/>
              </a:rPr>
              <a:t>Лоранскій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пиріг</a:t>
            </a:r>
            <a:r>
              <a:rPr lang="ru-RU" sz="2400" dirty="0" smtClean="0">
                <a:latin typeface="Garamond" pitchFamily="18" charset="0"/>
              </a:rPr>
              <a:t>. </a:t>
            </a:r>
            <a:r>
              <a:rPr lang="ru-RU" sz="2400" dirty="0" err="1" smtClean="0">
                <a:latin typeface="Garamond" pitchFamily="18" charset="0"/>
              </a:rPr>
              <a:t>Особливість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його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приготування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полягає</a:t>
            </a:r>
            <a:r>
              <a:rPr lang="ru-RU" sz="2400" dirty="0" smtClean="0">
                <a:latin typeface="Garamond" pitchFamily="18" charset="0"/>
              </a:rPr>
              <a:t> в </a:t>
            </a:r>
            <a:r>
              <a:rPr lang="ru-RU" sz="2400" dirty="0" err="1" smtClean="0">
                <a:latin typeface="Garamond" pitchFamily="18" charset="0"/>
              </a:rPr>
              <a:t>підготовці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підстави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пісочного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тіста</a:t>
            </a:r>
            <a:r>
              <a:rPr lang="ru-RU" sz="2400" dirty="0" smtClean="0">
                <a:latin typeface="Garamond" pitchFamily="18" charset="0"/>
              </a:rPr>
              <a:t> у </a:t>
            </a:r>
            <a:r>
              <a:rPr lang="ru-RU" sz="2400" dirty="0" err="1" smtClean="0">
                <a:latin typeface="Garamond" pitchFamily="18" charset="0"/>
              </a:rPr>
              <a:t>вигляді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форми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заливка, а </a:t>
            </a:r>
            <a:r>
              <a:rPr lang="ru-RU" sz="2400" dirty="0" err="1" smtClean="0">
                <a:latin typeface="Garamond" pitchFamily="18" charset="0"/>
              </a:rPr>
              <a:t>потім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подальше </a:t>
            </a:r>
            <a:r>
              <a:rPr lang="ru-RU" sz="2400" dirty="0" err="1" smtClean="0">
                <a:latin typeface="Garamond" pitchFamily="18" charset="0"/>
              </a:rPr>
              <a:t>запікання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суміші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яєць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сиру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вершків</a:t>
            </a:r>
            <a:r>
              <a:rPr lang="ru-RU" sz="2400" dirty="0" smtClean="0">
                <a:latin typeface="Garamond" pitchFamily="18" charset="0"/>
              </a:rPr>
              <a:t>, молока та </a:t>
            </a:r>
            <a:r>
              <a:rPr lang="ru-RU" sz="2400" dirty="0" err="1" smtClean="0">
                <a:latin typeface="Garamond" pitchFamily="18" charset="0"/>
              </a:rPr>
              <a:t>інших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інгредієнтів</a:t>
            </a:r>
            <a:r>
              <a:rPr lang="ru-RU" sz="2400" dirty="0" smtClean="0">
                <a:latin typeface="Garamond" pitchFamily="18" charset="0"/>
              </a:rPr>
              <a:t>. </a:t>
            </a:r>
            <a:endParaRPr lang="ru-RU" sz="2400" dirty="0">
              <a:latin typeface="Garamond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0"/>
            <a:ext cx="2388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latin typeface="Garamond" pitchFamily="18" charset="0"/>
              </a:rPr>
              <a:t>Пиріг Кіш</a:t>
            </a:r>
            <a:endParaRPr lang="ru-RU" sz="3600" b="1" dirty="0">
              <a:latin typeface="Garamond" pitchFamily="18" charset="0"/>
            </a:endParaRPr>
          </a:p>
        </p:txBody>
      </p:sp>
      <p:pic>
        <p:nvPicPr>
          <p:cNvPr id="5" name="Рисунок 4" descr="Salmon_Broccoli_Quiche_L_865x3311399-3352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0806" y="2428868"/>
            <a:ext cx="5743194" cy="4000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2357430"/>
            <a:ext cx="32147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Garamond" pitchFamily="18" charset="0"/>
              </a:rPr>
              <a:t>Варіантів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приготування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Кіша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досить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багато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його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готують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простими</a:t>
            </a:r>
            <a:r>
              <a:rPr lang="ru-RU" sz="2400" dirty="0" smtClean="0">
                <a:latin typeface="Garamond" pitchFamily="18" charset="0"/>
              </a:rPr>
              <a:t> начинками, </a:t>
            </a:r>
            <a:r>
              <a:rPr lang="ru-RU" sz="2400" dirty="0" err="1" smtClean="0">
                <a:latin typeface="Garamond" pitchFamily="18" charset="0"/>
              </a:rPr>
              <a:t>наприклад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обсмаженою</a:t>
            </a:r>
            <a:r>
              <a:rPr lang="ru-RU" sz="2400" dirty="0" smtClean="0">
                <a:latin typeface="Garamond" pitchFamily="18" charset="0"/>
              </a:rPr>
              <a:t> цибулею, а </a:t>
            </a:r>
            <a:r>
              <a:rPr lang="ru-RU" sz="2400" dirty="0" err="1" smtClean="0">
                <a:latin typeface="Garamond" pitchFamily="18" charset="0"/>
              </a:rPr>
              <a:t>також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більш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складними</a:t>
            </a:r>
            <a:r>
              <a:rPr lang="ru-RU" sz="2400" dirty="0" smtClean="0">
                <a:latin typeface="Garamond" pitchFamily="18" charset="0"/>
              </a:rPr>
              <a:t> - </a:t>
            </a:r>
            <a:r>
              <a:rPr lang="ru-RU" sz="2400" dirty="0" err="1" smtClean="0">
                <a:latin typeface="Garamond" pitchFamily="18" charset="0"/>
              </a:rPr>
              <a:t>рибою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м'ясом</a:t>
            </a:r>
            <a:r>
              <a:rPr lang="ru-RU" sz="2400" dirty="0" smtClean="0">
                <a:latin typeface="Garamond" pitchFamily="18" charset="0"/>
              </a:rPr>
              <a:t>, морепродуктами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т.д.</a:t>
            </a:r>
            <a:endParaRPr lang="ru-RU" sz="2400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7f17a4a2c92e8d693e4f184a250c084a-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928670"/>
            <a:ext cx="4071966" cy="2500330"/>
          </a:xfrm>
          <a:prstGeom prst="rect">
            <a:avLst/>
          </a:prstGeom>
        </p:spPr>
      </p:pic>
      <p:pic>
        <p:nvPicPr>
          <p:cNvPr id="12" name="Рисунок 11" descr="ea6cbbfce1c904c0e84b385ebc99f5f0-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3571876"/>
            <a:ext cx="3964809" cy="26432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86314" y="3286124"/>
            <a:ext cx="4071934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Додаючи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потроху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борошно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,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замішуємо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не липке до рук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тісто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.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Тісто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ставимо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в холодильник на 20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хвилин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Рисунок 3" descr="e1fa7c8e7762199b5ac1ac4e30bbd420-2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28670"/>
            <a:ext cx="4071934" cy="24050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3286124"/>
            <a:ext cx="4071934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28"/>
            <a:ext cx="7239000" cy="642942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latin typeface="Garamond" pitchFamily="18" charset="0"/>
              </a:rPr>
              <a:t>Технологія приготування Пирогу </a:t>
            </a:r>
            <a:r>
              <a:rPr lang="uk-UA" b="1" dirty="0" err="1" smtClean="0">
                <a:latin typeface="Garamond" pitchFamily="18" charset="0"/>
              </a:rPr>
              <a:t>“Кіш”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146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latin typeface="Garamond" pitchFamily="18" charset="0"/>
              </a:rPr>
              <a:t>Яйце </a:t>
            </a:r>
            <a:r>
              <a:rPr lang="ru-RU" b="1" i="1" dirty="0" err="1" smtClean="0">
                <a:latin typeface="Garamond" pitchFamily="18" charset="0"/>
              </a:rPr>
              <a:t>з'єднуємо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err="1" smtClean="0">
                <a:latin typeface="Garamond" pitchFamily="18" charset="0"/>
              </a:rPr>
              <a:t>з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err="1" smtClean="0">
                <a:latin typeface="Garamond" pitchFamily="18" charset="0"/>
              </a:rPr>
              <a:t>м'яким</a:t>
            </a:r>
            <a:r>
              <a:rPr lang="ru-RU" b="1" i="1" dirty="0" smtClean="0">
                <a:latin typeface="Garamond" pitchFamily="18" charset="0"/>
              </a:rPr>
              <a:t> маслом, сметаною </a:t>
            </a:r>
            <a:r>
              <a:rPr lang="ru-RU" b="1" i="1" dirty="0" err="1" smtClean="0">
                <a:latin typeface="Garamond" pitchFamily="18" charset="0"/>
              </a:rPr>
              <a:t>і</a:t>
            </a:r>
            <a:r>
              <a:rPr lang="ru-RU" b="1" i="1" dirty="0" smtClean="0">
                <a:latin typeface="Garamond" pitchFamily="18" charset="0"/>
              </a:rPr>
              <a:t> </a:t>
            </a:r>
            <a:r>
              <a:rPr lang="ru-RU" b="1" i="1" dirty="0" err="1" smtClean="0">
                <a:latin typeface="Garamond" pitchFamily="18" charset="0"/>
              </a:rPr>
              <a:t>сіллю</a:t>
            </a:r>
            <a:endParaRPr lang="ru-RU" b="1" i="1" dirty="0"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6903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5857868"/>
            <a:ext cx="4071934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Форму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діаметром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28 см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застилаємо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папером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для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випічки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,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розподіляємо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по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формі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тісто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,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роблячи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бортики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висотою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3-4 см</a:t>
            </a:r>
            <a:r>
              <a:rPr lang="ru-RU" b="1" i="1" dirty="0" smtClean="0">
                <a:latin typeface="Garamond" pitchFamily="18" charset="0"/>
              </a:rPr>
              <a:t>.</a:t>
            </a:r>
            <a:endParaRPr lang="ru-RU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f6727089592039a08304526524385e5-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214686"/>
            <a:ext cx="3964789" cy="2643193"/>
          </a:xfrm>
          <a:prstGeom prst="rect">
            <a:avLst/>
          </a:prstGeom>
        </p:spPr>
      </p:pic>
      <p:pic>
        <p:nvPicPr>
          <p:cNvPr id="9" name="Рисунок 8" descr="7511cecc1bbfd1d6add1c38c5d1b717e-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0"/>
            <a:ext cx="3571900" cy="2381267"/>
          </a:xfrm>
          <a:prstGeom prst="rect">
            <a:avLst/>
          </a:prstGeom>
        </p:spPr>
      </p:pic>
      <p:pic>
        <p:nvPicPr>
          <p:cNvPr id="8" name="Рисунок 7" descr="3c7d13f86c2d787665118f8b3f62bfdb-2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0"/>
            <a:ext cx="3857620" cy="25717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143116"/>
            <a:ext cx="4214842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Для заливки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розмішуємо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яйця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зі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сметаною,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додаємо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тертий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сир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ще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раз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перемішуємо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58" y="2143116"/>
            <a:ext cx="4214842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На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тісто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виливаємо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заливку.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5572140"/>
            <a:ext cx="4214842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Викладаємо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заморожену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брокколі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500438"/>
            <a:ext cx="2571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Garamond" pitchFamily="18" charset="0"/>
              </a:rPr>
              <a:t>існує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безліч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варіацій</a:t>
            </a:r>
            <a:r>
              <a:rPr lang="ru-RU" b="1" dirty="0" smtClean="0">
                <a:latin typeface="Garamond" pitchFamily="18" charset="0"/>
              </a:rPr>
              <a:t> для </a:t>
            </a:r>
            <a:r>
              <a:rPr lang="ru-RU" b="1" dirty="0" err="1" smtClean="0">
                <a:latin typeface="Garamond" pitchFamily="18" charset="0"/>
              </a:rPr>
              <a:t>приготування</a:t>
            </a:r>
            <a:r>
              <a:rPr lang="ru-RU" b="1" dirty="0" smtClean="0">
                <a:latin typeface="Garamond" pitchFamily="18" charset="0"/>
              </a:rPr>
              <a:t> начинки. Вона </a:t>
            </a:r>
            <a:r>
              <a:rPr lang="ru-RU" b="1" dirty="0" err="1" smtClean="0">
                <a:latin typeface="Garamond" pitchFamily="18" charset="0"/>
              </a:rPr>
              <a:t>може</a:t>
            </a:r>
            <a:r>
              <a:rPr lang="ru-RU" b="1" dirty="0" smtClean="0">
                <a:latin typeface="Garamond" pitchFamily="18" charset="0"/>
              </a:rPr>
              <a:t> бути грибною, </a:t>
            </a:r>
            <a:r>
              <a:rPr lang="ru-RU" b="1" dirty="0" err="1" smtClean="0">
                <a:latin typeface="Garamond" pitchFamily="18" charset="0"/>
              </a:rPr>
              <a:t>м'ясною</a:t>
            </a:r>
            <a:r>
              <a:rPr lang="ru-RU" b="1" dirty="0" smtClean="0">
                <a:latin typeface="Garamond" pitchFamily="18" charset="0"/>
              </a:rPr>
              <a:t>, </a:t>
            </a:r>
            <a:r>
              <a:rPr lang="ru-RU" b="1" dirty="0" err="1" smtClean="0">
                <a:latin typeface="Garamond" pitchFamily="18" charset="0"/>
              </a:rPr>
              <a:t>овочевою</a:t>
            </a:r>
            <a:r>
              <a:rPr lang="ru-RU" b="1" dirty="0" smtClean="0">
                <a:latin typeface="Garamond" pitchFamily="18" charset="0"/>
              </a:rPr>
              <a:t>, </a:t>
            </a:r>
            <a:r>
              <a:rPr lang="ru-RU" b="1" dirty="0" err="1" smtClean="0">
                <a:latin typeface="Garamond" pitchFamily="18" charset="0"/>
              </a:rPr>
              <a:t>рибною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або</a:t>
            </a:r>
            <a:r>
              <a:rPr lang="ru-RU" b="1" dirty="0" smtClean="0">
                <a:latin typeface="Garamond" pitchFamily="18" charset="0"/>
              </a:rPr>
              <a:t> солодкою — фруктовою. 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3214686"/>
            <a:ext cx="25002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aramond" pitchFamily="18" charset="0"/>
              </a:rPr>
              <a:t>Але </a:t>
            </a:r>
            <a:r>
              <a:rPr lang="ru-RU" b="1" dirty="0" err="1" smtClean="0">
                <a:latin typeface="Garamond" pitchFamily="18" charset="0"/>
              </a:rPr>
              <a:t>саме</a:t>
            </a:r>
            <a:r>
              <a:rPr lang="ru-RU" b="1" dirty="0" smtClean="0">
                <a:latin typeface="Garamond" pitchFamily="18" charset="0"/>
              </a:rPr>
              <a:t> начинкою </a:t>
            </a:r>
            <a:r>
              <a:rPr lang="ru-RU" b="1" dirty="0" err="1" smtClean="0">
                <a:latin typeface="Garamond" pitchFamily="18" charset="0"/>
              </a:rPr>
              <a:t>кіш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принципово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відрізняється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від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іншої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випічки</a:t>
            </a:r>
            <a:r>
              <a:rPr lang="ru-RU" b="1" dirty="0" smtClean="0">
                <a:latin typeface="Garamond" pitchFamily="18" charset="0"/>
              </a:rPr>
              <a:t>: для </a:t>
            </a:r>
            <a:r>
              <a:rPr lang="ru-RU" b="1" dirty="0" err="1" smtClean="0">
                <a:latin typeface="Garamond" pitchFamily="18" charset="0"/>
              </a:rPr>
              <a:t>кіша</a:t>
            </a:r>
            <a:r>
              <a:rPr lang="ru-RU" b="1" dirty="0" smtClean="0">
                <a:latin typeface="Garamond" pitchFamily="18" charset="0"/>
              </a:rPr>
              <a:t> начинку </a:t>
            </a:r>
            <a:r>
              <a:rPr lang="ru-RU" b="1" dirty="0" err="1" smtClean="0">
                <a:latin typeface="Garamond" pitchFamily="18" charset="0"/>
              </a:rPr>
              <a:t>спочатку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готують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окремо</a:t>
            </a:r>
            <a:r>
              <a:rPr lang="ru-RU" b="1" dirty="0" smtClean="0">
                <a:latin typeface="Garamond" pitchFamily="18" charset="0"/>
              </a:rPr>
              <a:t>, </a:t>
            </a:r>
            <a:r>
              <a:rPr lang="ru-RU" b="1" dirty="0" err="1" smtClean="0">
                <a:latin typeface="Garamond" pitchFamily="18" charset="0"/>
              </a:rPr>
              <a:t>потім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поєднують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із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сумішшю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з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яєць</a:t>
            </a:r>
            <a:r>
              <a:rPr lang="ru-RU" b="1" dirty="0" smtClean="0">
                <a:latin typeface="Garamond" pitchFamily="18" charset="0"/>
              </a:rPr>
              <a:t>, молока </a:t>
            </a:r>
            <a:r>
              <a:rPr lang="ru-RU" b="1" dirty="0" err="1" smtClean="0">
                <a:latin typeface="Garamond" pitchFamily="18" charset="0"/>
              </a:rPr>
              <a:t>і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сиру</a:t>
            </a:r>
            <a:r>
              <a:rPr lang="ru-RU" b="1" dirty="0" smtClean="0">
                <a:latin typeface="Garamond" pitchFamily="18" charset="0"/>
              </a:rPr>
              <a:t>, </a:t>
            </a:r>
            <a:r>
              <a:rPr lang="ru-RU" b="1" dirty="0" err="1" smtClean="0">
                <a:latin typeface="Garamond" pitchFamily="18" charset="0"/>
              </a:rPr>
              <a:t>заливають</a:t>
            </a:r>
            <a:r>
              <a:rPr lang="ru-RU" b="1" dirty="0" smtClean="0">
                <a:latin typeface="Garamond" pitchFamily="18" charset="0"/>
              </a:rPr>
              <a:t> на </a:t>
            </a:r>
            <a:r>
              <a:rPr lang="ru-RU" b="1" dirty="0" err="1" smtClean="0">
                <a:latin typeface="Garamond" pitchFamily="18" charset="0"/>
              </a:rPr>
              <a:t>розкачане</a:t>
            </a:r>
            <a:r>
              <a:rPr lang="ru-RU" b="1" dirty="0" smtClean="0">
                <a:latin typeface="Garamond" pitchFamily="18" charset="0"/>
              </a:rPr>
              <a:t> </a:t>
            </a:r>
            <a:r>
              <a:rPr lang="ru-RU" b="1" dirty="0" err="1" smtClean="0">
                <a:latin typeface="Garamond" pitchFamily="18" charset="0"/>
              </a:rPr>
              <a:t>тісто</a:t>
            </a:r>
            <a:r>
              <a:rPr lang="ru-RU" b="1" dirty="0" smtClean="0">
                <a:latin typeface="Garamond" pitchFamily="18" charset="0"/>
              </a:rPr>
              <a:t>.</a:t>
            </a:r>
            <a:endParaRPr lang="ru-RU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ef93ce8b992a4b197c104bd0d2e5160-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3286124"/>
            <a:ext cx="3964809" cy="2643206"/>
          </a:xfrm>
          <a:prstGeom prst="rect">
            <a:avLst/>
          </a:prstGeom>
        </p:spPr>
      </p:pic>
      <p:pic>
        <p:nvPicPr>
          <p:cNvPr id="8" name="Рисунок 7" descr="ba9e4c71b89fe852562529d88182ee67-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42852"/>
            <a:ext cx="3571900" cy="2381266"/>
          </a:xfrm>
          <a:prstGeom prst="rect">
            <a:avLst/>
          </a:prstGeom>
        </p:spPr>
      </p:pic>
      <p:pic>
        <p:nvPicPr>
          <p:cNvPr id="7" name="Рисунок 6" descr="3bdb7472e24509a7770bedd5a2294250-2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5" y="55238"/>
            <a:ext cx="3929090" cy="24212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071678"/>
            <a:ext cx="4286248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Бринзу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нарізаємо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кубиками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викладаємо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на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пиріг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між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брокколі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5715016"/>
            <a:ext cx="4286248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Теплий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пиріг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нарізаємо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на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шматочки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подаємо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до столу. Смачного!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071678"/>
            <a:ext cx="4286248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Випікаємо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кіш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з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брокколі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і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бринзою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при 180 ° С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протягом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 40-45 </a:t>
            </a:r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itchFamily="18" charset="0"/>
              </a:rPr>
              <a:t>хвилин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Garamond" pitchFamily="18" charset="0"/>
              </a:rPr>
              <a:t>Кіш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виявляється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доволі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поживною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корисною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стравою</a:t>
            </a:r>
            <a:r>
              <a:rPr lang="ru-RU" sz="2400" dirty="0" smtClean="0">
                <a:latin typeface="Garamond" pitchFamily="18" charset="0"/>
              </a:rPr>
              <a:t>. Але в той же час </a:t>
            </a:r>
            <a:r>
              <a:rPr lang="ru-RU" sz="2400" dirty="0" err="1" smtClean="0">
                <a:latin typeface="Garamond" pitchFamily="18" charset="0"/>
              </a:rPr>
              <a:t>доволі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калорійною</a:t>
            </a:r>
            <a:r>
              <a:rPr lang="ru-RU" sz="2400" dirty="0" smtClean="0">
                <a:latin typeface="Garamond" pitchFamily="18" charset="0"/>
              </a:rPr>
              <a:t> — </a:t>
            </a:r>
            <a:r>
              <a:rPr lang="ru-RU" sz="2400" dirty="0" err="1" smtClean="0">
                <a:latin typeface="Garamond" pitchFamily="18" charset="0"/>
              </a:rPr>
              <a:t>приблизно</a:t>
            </a:r>
            <a:r>
              <a:rPr lang="ru-RU" sz="2400" dirty="0" smtClean="0">
                <a:latin typeface="Garamond" pitchFamily="18" charset="0"/>
              </a:rPr>
              <a:t> 438 ккал/100 гр. </a:t>
            </a:r>
            <a:r>
              <a:rPr lang="ru-RU" sz="2400" dirty="0" err="1" smtClean="0">
                <a:latin typeface="Garamond" pitchFamily="18" charset="0"/>
              </a:rPr>
              <a:t>Він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ідеально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пасує</a:t>
            </a:r>
            <a:r>
              <a:rPr lang="ru-RU" sz="2400" dirty="0" smtClean="0">
                <a:latin typeface="Garamond" pitchFamily="18" charset="0"/>
              </a:rPr>
              <a:t> до </a:t>
            </a:r>
            <a:r>
              <a:rPr lang="ru-RU" sz="2400" dirty="0" err="1" smtClean="0">
                <a:latin typeface="Garamond" pitchFamily="18" charset="0"/>
              </a:rPr>
              <a:t>сніданку</a:t>
            </a:r>
            <a:r>
              <a:rPr lang="ru-RU" sz="2400" dirty="0" smtClean="0">
                <a:latin typeface="Garamond" pitchFamily="18" charset="0"/>
              </a:rPr>
              <a:t>: </a:t>
            </a:r>
            <a:r>
              <a:rPr lang="ru-RU" sz="2400" dirty="0" err="1" smtClean="0">
                <a:latin typeface="Garamond" pitchFamily="18" charset="0"/>
              </a:rPr>
              <a:t>ранком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цілком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виправдана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їжа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багата</a:t>
            </a:r>
            <a:r>
              <a:rPr lang="ru-RU" sz="2400" dirty="0" smtClean="0">
                <a:latin typeface="Garamond" pitchFamily="18" charset="0"/>
              </a:rPr>
              <a:t> жирами (23 г)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білком</a:t>
            </a:r>
            <a:r>
              <a:rPr lang="ru-RU" sz="2400" dirty="0" smtClean="0">
                <a:latin typeface="Garamond" pitchFamily="18" charset="0"/>
              </a:rPr>
              <a:t> (20 г). </a:t>
            </a:r>
            <a:r>
              <a:rPr lang="ru-RU" sz="2400" dirty="0" err="1" smtClean="0">
                <a:latin typeface="Garamond" pitchFamily="18" charset="0"/>
              </a:rPr>
              <a:t>Кіш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зап</a:t>
            </a:r>
            <a:r>
              <a:rPr lang="uk-UA" sz="2400" dirty="0" smtClean="0">
                <a:latin typeface="Garamond" pitchFamily="18" charset="0"/>
              </a:rPr>
              <a:t>і</a:t>
            </a:r>
            <a:r>
              <a:rPr lang="ru-RU" sz="2400" dirty="0" err="1" smtClean="0">
                <a:latin typeface="Garamond" pitchFamily="18" charset="0"/>
              </a:rPr>
              <a:t>кають</a:t>
            </a:r>
            <a:r>
              <a:rPr lang="ru-RU" sz="2400" dirty="0" smtClean="0">
                <a:latin typeface="Garamond" pitchFamily="18" charset="0"/>
              </a:rPr>
              <a:t>, а не </a:t>
            </a:r>
            <a:r>
              <a:rPr lang="ru-RU" sz="2400" dirty="0" err="1" smtClean="0">
                <a:latin typeface="Garamond" pitchFamily="18" charset="0"/>
              </a:rPr>
              <a:t>смажать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що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є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вагомою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перевагою</a:t>
            </a:r>
            <a:r>
              <a:rPr lang="ru-RU" sz="2400" dirty="0" smtClean="0">
                <a:latin typeface="Garamond" pitchFamily="18" charset="0"/>
              </a:rPr>
              <a:t> для </a:t>
            </a:r>
            <a:r>
              <a:rPr lang="ru-RU" sz="2400" dirty="0" err="1" smtClean="0">
                <a:latin typeface="Garamond" pitchFamily="18" charset="0"/>
              </a:rPr>
              <a:t>поціновувачів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любителів</a:t>
            </a:r>
            <a:r>
              <a:rPr lang="ru-RU" sz="2400" dirty="0" smtClean="0">
                <a:latin typeface="Garamond" pitchFamily="18" charset="0"/>
              </a:rPr>
              <a:t> здорового </a:t>
            </a:r>
            <a:r>
              <a:rPr lang="ru-RU" sz="2400" dirty="0" err="1" smtClean="0">
                <a:latin typeface="Garamond" pitchFamily="18" charset="0"/>
              </a:rPr>
              <a:t>харчування</a:t>
            </a:r>
            <a:r>
              <a:rPr lang="ru-RU" sz="2400" dirty="0" smtClean="0">
                <a:latin typeface="Garamond" pitchFamily="18" charset="0"/>
              </a:rPr>
              <a:t>. </a:t>
            </a:r>
            <a:r>
              <a:rPr lang="ru-RU" sz="2400" dirty="0" err="1" smtClean="0">
                <a:latin typeface="Garamond" pitchFamily="18" charset="0"/>
              </a:rPr>
              <a:t>Звісно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палітра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вітамінів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доволі</a:t>
            </a:r>
            <a:r>
              <a:rPr lang="ru-RU" sz="2400" dirty="0" smtClean="0">
                <a:latin typeface="Garamond" pitchFamily="18" charset="0"/>
              </a:rPr>
              <a:t> сильно </a:t>
            </a:r>
            <a:r>
              <a:rPr lang="ru-RU" sz="2400" dirty="0" err="1" smtClean="0">
                <a:latin typeface="Garamond" pitchFamily="18" charset="0"/>
              </a:rPr>
              <a:t>різниться</a:t>
            </a:r>
            <a:r>
              <a:rPr lang="ru-RU" sz="2400" dirty="0" smtClean="0">
                <a:latin typeface="Garamond" pitchFamily="18" charset="0"/>
              </a:rPr>
              <a:t> в </a:t>
            </a:r>
            <a:r>
              <a:rPr lang="ru-RU" sz="2400" dirty="0" err="1" smtClean="0">
                <a:latin typeface="Garamond" pitchFamily="18" charset="0"/>
              </a:rPr>
              <a:t>залежності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від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використаної</a:t>
            </a:r>
            <a:r>
              <a:rPr lang="ru-RU" sz="2400" dirty="0" smtClean="0">
                <a:latin typeface="Garamond" pitchFamily="18" charset="0"/>
              </a:rPr>
              <a:t> начинки. Так само, як </a:t>
            </a:r>
            <a:r>
              <a:rPr lang="ru-RU" sz="2400" dirty="0" err="1" smtClean="0">
                <a:latin typeface="Garamond" pitchFamily="18" charset="0"/>
              </a:rPr>
              <a:t>і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калорійність</a:t>
            </a:r>
            <a:r>
              <a:rPr lang="ru-RU" sz="2400" dirty="0" smtClean="0">
                <a:latin typeface="Garamond" pitchFamily="18" charset="0"/>
              </a:rPr>
              <a:t>. </a:t>
            </a:r>
            <a:r>
              <a:rPr lang="ru-RU" sz="2400" dirty="0" err="1" smtClean="0">
                <a:latin typeface="Garamond" pitchFamily="18" charset="0"/>
              </a:rPr>
              <a:t>Наприклад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якщо</a:t>
            </a:r>
            <a:r>
              <a:rPr lang="ru-RU" sz="2400" dirty="0" smtClean="0">
                <a:latin typeface="Garamond" pitchFamily="18" charset="0"/>
              </a:rPr>
              <a:t> треба </a:t>
            </a:r>
            <a:r>
              <a:rPr lang="ru-RU" sz="2400" dirty="0" err="1" smtClean="0">
                <a:latin typeface="Garamond" pitchFamily="18" charset="0"/>
              </a:rPr>
              <a:t>знизити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калорійність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можна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зменшити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кількість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м'яса</a:t>
            </a:r>
            <a:r>
              <a:rPr lang="ru-RU" sz="2400" dirty="0" smtClean="0">
                <a:latin typeface="Garamond" pitchFamily="18" charset="0"/>
              </a:rPr>
              <a:t>, </a:t>
            </a:r>
            <a:r>
              <a:rPr lang="ru-RU" sz="2400" dirty="0" err="1" smtClean="0">
                <a:latin typeface="Garamond" pitchFamily="18" charset="0"/>
              </a:rPr>
              <a:t>що</a:t>
            </a:r>
            <a:r>
              <a:rPr lang="ru-RU" sz="2400" dirty="0" smtClean="0">
                <a:latin typeface="Garamond" pitchFamily="18" charset="0"/>
              </a:rPr>
              <a:t> </a:t>
            </a:r>
            <a:r>
              <a:rPr lang="ru-RU" sz="2400" dirty="0" err="1" smtClean="0">
                <a:latin typeface="Garamond" pitchFamily="18" charset="0"/>
              </a:rPr>
              <a:t>додається</a:t>
            </a:r>
            <a:r>
              <a:rPr lang="ru-RU" sz="2400" dirty="0" smtClean="0">
                <a:latin typeface="Garamond" pitchFamily="18" charset="0"/>
              </a:rPr>
              <a:t>.</a:t>
            </a:r>
            <a:endParaRPr lang="ru-RU" sz="2400" dirty="0">
              <a:latin typeface="Garamond" pitchFamily="18" charset="0"/>
            </a:endParaRPr>
          </a:p>
        </p:txBody>
      </p:sp>
      <p:pic>
        <p:nvPicPr>
          <p:cNvPr id="6" name="Рисунок 5" descr="a0c9954f6725c3a3d020d2f143f783f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018207"/>
            <a:ext cx="6143668" cy="383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28197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b="1" dirty="0" smtClean="0">
                <a:latin typeface="Garamond" pitchFamily="18" charset="0"/>
              </a:rPr>
              <a:t>    Отже, ми робимо висновки, що з пісочного тіста </a:t>
            </a:r>
            <a:r>
              <a:rPr lang="uk-UA" b="1" dirty="0" err="1" smtClean="0">
                <a:latin typeface="Garamond" pitchFamily="18" charset="0"/>
              </a:rPr>
              <a:t>можно</a:t>
            </a:r>
            <a:r>
              <a:rPr lang="uk-UA" b="1" dirty="0" smtClean="0">
                <a:latin typeface="Garamond" pitchFamily="18" charset="0"/>
              </a:rPr>
              <a:t> приготувати багато чого різноманітного. Як солодкі, так і солоні страви. Пісочне тісто одне з найсмачніших в солодкій випічці. Пісочне тісто чудово підходить для відкритих, закритих пирогів із різними </a:t>
            </a:r>
            <a:r>
              <a:rPr lang="uk-UA" b="1" dirty="0" err="1" smtClean="0">
                <a:latin typeface="Garamond" pitchFamily="18" charset="0"/>
              </a:rPr>
              <a:t>начинками</a:t>
            </a:r>
            <a:r>
              <a:rPr lang="uk-UA" b="1" dirty="0" smtClean="0">
                <a:latin typeface="Garamond" pitchFamily="18" charset="0"/>
              </a:rPr>
              <a:t>, </a:t>
            </a:r>
            <a:r>
              <a:rPr lang="uk-UA" b="1" dirty="0" err="1" smtClean="0">
                <a:latin typeface="Garamond" pitchFamily="18" charset="0"/>
              </a:rPr>
              <a:t>чізкейку</a:t>
            </a:r>
            <a:r>
              <a:rPr lang="uk-UA" b="1" dirty="0" smtClean="0">
                <a:latin typeface="Garamond" pitchFamily="18" charset="0"/>
              </a:rPr>
              <a:t>, тортів, тістечок. Воно має досить щільну консистенцію, в готовому вигляді хрустке і розсипчасте.</a:t>
            </a:r>
            <a:endParaRPr lang="ru-RU" b="1" dirty="0">
              <a:latin typeface="Garamond" pitchFamily="18" charset="0"/>
            </a:endParaRPr>
          </a:p>
        </p:txBody>
      </p:sp>
      <p:pic>
        <p:nvPicPr>
          <p:cNvPr id="5" name="Рисунок 4" descr="загружен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523291">
            <a:off x="-517400" y="2487775"/>
            <a:ext cx="6167222" cy="4789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0_14fcc6_36c72c4c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37005" y="285728"/>
            <a:ext cx="5706995" cy="4002418"/>
          </a:xfrm>
        </p:spPr>
      </p:pic>
      <p:sp>
        <p:nvSpPr>
          <p:cNvPr id="5" name="Прямоугольник 4"/>
          <p:cNvSpPr/>
          <p:nvPr/>
        </p:nvSpPr>
        <p:spPr>
          <a:xfrm>
            <a:off x="785786" y="4500570"/>
            <a:ext cx="81439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Для </a:t>
            </a:r>
            <a:r>
              <a:rPr lang="ru-RU" sz="2800" b="1" dirty="0" err="1" smtClean="0">
                <a:latin typeface="Garamond" pitchFamily="18" charset="0"/>
              </a:rPr>
              <a:t>пісочного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тіста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використовують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борошно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з</a:t>
            </a:r>
            <a:r>
              <a:rPr lang="ru-RU" sz="2800" b="1" dirty="0" smtClean="0">
                <a:latin typeface="Garamond" pitchFamily="18" charset="0"/>
              </a:rPr>
              <a:t> малою </a:t>
            </a:r>
            <a:r>
              <a:rPr lang="ru-RU" sz="2800" b="1" dirty="0" err="1" smtClean="0">
                <a:latin typeface="Garamond" pitchFamily="18" charset="0"/>
              </a:rPr>
              <a:t>кількістю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клейковини</a:t>
            </a:r>
            <a:r>
              <a:rPr lang="ru-RU" sz="2800" b="1" dirty="0" smtClean="0">
                <a:latin typeface="Garamond" pitchFamily="18" charset="0"/>
              </a:rPr>
              <a:t>; </a:t>
            </a:r>
            <a:r>
              <a:rPr lang="ru-RU" sz="2800" b="1" dirty="0" err="1" smtClean="0">
                <a:latin typeface="Garamond" pitchFamily="18" charset="0"/>
              </a:rPr>
              <a:t>з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борошна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з</a:t>
            </a:r>
            <a:r>
              <a:rPr lang="ru-RU" sz="2800" b="1" dirty="0" smtClean="0">
                <a:latin typeface="Garamond" pitchFamily="18" charset="0"/>
              </a:rPr>
              <a:t> великою </a:t>
            </a:r>
            <a:r>
              <a:rPr lang="ru-RU" sz="2800" b="1" dirty="0" err="1" smtClean="0">
                <a:latin typeface="Garamond" pitchFamily="18" charset="0"/>
              </a:rPr>
              <a:t>кількістю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клейковини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пісочне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тісто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виходить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затяжним</a:t>
            </a:r>
            <a:r>
              <a:rPr lang="ru-RU" sz="2800" b="1" dirty="0" smtClean="0">
                <a:latin typeface="Garamond" pitchFamily="18" charset="0"/>
              </a:rPr>
              <a:t>, а </a:t>
            </a:r>
            <a:r>
              <a:rPr lang="ru-RU" sz="2800" b="1" dirty="0" err="1" smtClean="0">
                <a:latin typeface="Garamond" pitchFamily="18" charset="0"/>
              </a:rPr>
              <a:t>готовий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err="1" smtClean="0">
                <a:latin typeface="Garamond" pitchFamily="18" charset="0"/>
              </a:rPr>
              <a:t>виріб</a:t>
            </a:r>
            <a:r>
              <a:rPr lang="ru-RU" sz="2800" b="1" dirty="0" smtClean="0">
                <a:latin typeface="Garamond" pitchFamily="18" charset="0"/>
              </a:rPr>
              <a:t> - </a:t>
            </a:r>
            <a:r>
              <a:rPr lang="ru-RU" sz="2800" b="1" dirty="0" err="1" smtClean="0">
                <a:latin typeface="Garamond" pitchFamily="18" charset="0"/>
              </a:rPr>
              <a:t>жорстким</a:t>
            </a:r>
            <a:r>
              <a:rPr lang="ru-RU" sz="2800" b="1" dirty="0" smtClean="0">
                <a:latin typeface="Garamond" pitchFamily="18" charset="0"/>
              </a:rPr>
              <a:t>, грубим.</a:t>
            </a:r>
            <a:endParaRPr lang="ru-RU" sz="2800" b="1" dirty="0">
              <a:latin typeface="Garamond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0"/>
            <a:ext cx="35718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Garamond" pitchFamily="18" charset="0"/>
              </a:rPr>
              <a:t>Пісочне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тісто</a:t>
            </a:r>
            <a:r>
              <a:rPr lang="ru-RU" sz="3200" dirty="0" smtClean="0">
                <a:latin typeface="Garamond" pitchFamily="18" charset="0"/>
              </a:rPr>
              <a:t>- вид </a:t>
            </a:r>
            <a:r>
              <a:rPr lang="ru-RU" sz="3200" dirty="0" err="1" smtClean="0">
                <a:latin typeface="Garamond" pitchFamily="18" charset="0"/>
              </a:rPr>
              <a:t>тіста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з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розсипчастою</a:t>
            </a:r>
            <a:r>
              <a:rPr lang="ru-RU" sz="3200" dirty="0" smtClean="0">
                <a:latin typeface="Garamond" pitchFamily="18" charset="0"/>
              </a:rPr>
              <a:t> структурою. </a:t>
            </a:r>
            <a:r>
              <a:rPr lang="ru-RU" sz="3200" dirty="0" err="1" smtClean="0">
                <a:latin typeface="Garamond" pitchFamily="18" charset="0"/>
              </a:rPr>
              <a:t>Може</a:t>
            </a:r>
            <a:r>
              <a:rPr lang="ru-RU" sz="3200" dirty="0" smtClean="0">
                <a:latin typeface="Garamond" pitchFamily="18" charset="0"/>
              </a:rPr>
              <a:t> бути </a:t>
            </a:r>
            <a:r>
              <a:rPr lang="ru-RU" sz="3200" dirty="0" err="1" smtClean="0">
                <a:latin typeface="Garamond" pitchFamily="18" charset="0"/>
              </a:rPr>
              <a:t>солодким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або</a:t>
            </a:r>
            <a:r>
              <a:rPr lang="ru-RU" sz="3200" dirty="0" smtClean="0">
                <a:latin typeface="Garamond" pitchFamily="18" charset="0"/>
              </a:rPr>
              <a:t> без </a:t>
            </a:r>
            <a:r>
              <a:rPr lang="ru-RU" sz="3200" dirty="0" err="1" smtClean="0">
                <a:latin typeface="Garamond" pitchFamily="18" charset="0"/>
              </a:rPr>
              <a:t>цукру</a:t>
            </a:r>
            <a:r>
              <a:rPr lang="ru-RU" sz="3200" dirty="0" smtClean="0">
                <a:latin typeface="Garamond" pitchFamily="18" charset="0"/>
              </a:rPr>
              <a:t>, </a:t>
            </a:r>
            <a:r>
              <a:rPr lang="ru-RU" sz="3200" dirty="0" err="1" smtClean="0">
                <a:latin typeface="Garamond" pitchFamily="18" charset="0"/>
              </a:rPr>
              <a:t>звичайним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або</a:t>
            </a:r>
            <a:r>
              <a:rPr lang="ru-RU" sz="3200" dirty="0" smtClean="0">
                <a:latin typeface="Garamond" pitchFamily="18" charset="0"/>
              </a:rPr>
              <a:t> </a:t>
            </a:r>
            <a:r>
              <a:rPr lang="ru-RU" sz="3200" dirty="0" err="1" smtClean="0">
                <a:latin typeface="Garamond" pitchFamily="18" charset="0"/>
              </a:rPr>
              <a:t>ароматизованим</a:t>
            </a:r>
            <a:r>
              <a:rPr lang="ru-RU" sz="3200" dirty="0" smtClean="0">
                <a:latin typeface="Garamond" pitchFamily="18" charset="0"/>
              </a:rPr>
              <a:t>.</a:t>
            </a:r>
            <a:r>
              <a:rPr lang="ru-RU" sz="3200" dirty="0" smtClean="0"/>
              <a:t>  </a:t>
            </a:r>
            <a:endParaRPr lang="ru-RU" sz="3200" dirty="0"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ezgif.com-optimize-10_150815828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643050"/>
            <a:ext cx="5500726" cy="3214710"/>
          </a:xfrm>
        </p:spPr>
      </p:pic>
      <p:sp>
        <p:nvSpPr>
          <p:cNvPr id="5" name="Прямоугольник 4"/>
          <p:cNvSpPr/>
          <p:nvPr/>
        </p:nvSpPr>
        <p:spPr>
          <a:xfrm>
            <a:off x="642910" y="5000636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Garamond" pitchFamily="18" charset="0"/>
              </a:rPr>
              <a:t>Спочатку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змішують</a:t>
            </a:r>
            <a:r>
              <a:rPr lang="ru-RU" sz="2400" b="1" dirty="0" smtClean="0">
                <a:latin typeface="Garamond" pitchFamily="18" charset="0"/>
              </a:rPr>
              <a:t> масло, </a:t>
            </a:r>
            <a:r>
              <a:rPr lang="ru-RU" sz="2400" b="1" dirty="0" err="1" smtClean="0">
                <a:latin typeface="Garamond" pitchFamily="18" charset="0"/>
              </a:rPr>
              <a:t>цукор</a:t>
            </a:r>
            <a:r>
              <a:rPr lang="ru-RU" sz="2400" b="1" dirty="0" smtClean="0">
                <a:latin typeface="Garamond" pitchFamily="18" charset="0"/>
              </a:rPr>
              <a:t> (</a:t>
            </a:r>
            <a:r>
              <a:rPr lang="ru-RU" sz="2400" b="1" dirty="0" err="1" smtClean="0">
                <a:latin typeface="Garamond" pitchFamily="18" charset="0"/>
              </a:rPr>
              <a:t>також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яйця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приправи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якщо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необхідно</a:t>
            </a:r>
            <a:r>
              <a:rPr lang="ru-RU" sz="2400" b="1" dirty="0" smtClean="0">
                <a:latin typeface="Garamond" pitchFamily="18" charset="0"/>
              </a:rPr>
              <a:t>), </a:t>
            </a:r>
            <a:r>
              <a:rPr lang="ru-RU" sz="2400" b="1" dirty="0" err="1" smtClean="0">
                <a:latin typeface="Garamond" pitchFamily="18" charset="0"/>
              </a:rPr>
              <a:t>потім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додають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борошно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січуть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всі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продукти</a:t>
            </a:r>
            <a:r>
              <a:rPr lang="ru-RU" sz="2400" b="1" dirty="0" smtClean="0">
                <a:latin typeface="Garamond" pitchFamily="18" charset="0"/>
              </a:rPr>
              <a:t> в </a:t>
            </a:r>
            <a:r>
              <a:rPr lang="ru-RU" sz="2400" b="1" dirty="0" err="1" smtClean="0">
                <a:latin typeface="Garamond" pitchFamily="18" charset="0"/>
              </a:rPr>
              <a:t>крихту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після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цього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акуратно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розминають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крихту</a:t>
            </a:r>
            <a:r>
              <a:rPr lang="ru-RU" sz="2400" b="1" dirty="0" smtClean="0">
                <a:latin typeface="Garamond" pitchFamily="18" charset="0"/>
              </a:rPr>
              <a:t> руками до </a:t>
            </a:r>
            <a:r>
              <a:rPr lang="ru-RU" sz="2400" b="1" dirty="0" err="1" smtClean="0">
                <a:latin typeface="Garamond" pitchFamily="18" charset="0"/>
              </a:rPr>
              <a:t>отримання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однорідного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тіста</a:t>
            </a:r>
            <a:r>
              <a:rPr lang="ru-RU" sz="2400" b="1" dirty="0" smtClean="0">
                <a:latin typeface="Garamond" pitchFamily="18" charset="0"/>
              </a:rPr>
              <a:t>. 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28572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aramond" pitchFamily="18" charset="0"/>
              </a:rPr>
              <a:t>При </a:t>
            </a:r>
            <a:r>
              <a:rPr lang="ru-RU" sz="2400" b="1" dirty="0" err="1" smtClean="0">
                <a:latin typeface="Garamond" pitchFamily="18" charset="0"/>
              </a:rPr>
              <a:t>замішуванні</a:t>
            </a:r>
            <a:r>
              <a:rPr lang="ru-RU" sz="2400" b="1" dirty="0" smtClean="0">
                <a:latin typeface="Garamond" pitchFamily="18" charset="0"/>
              </a:rPr>
              <a:t> температура </a:t>
            </a:r>
            <a:r>
              <a:rPr lang="ru-RU" sz="2400" b="1" dirty="0" err="1" smtClean="0">
                <a:latin typeface="Garamond" pitchFamily="18" charset="0"/>
              </a:rPr>
              <a:t>тіста</a:t>
            </a:r>
            <a:r>
              <a:rPr lang="ru-RU" sz="2400" b="1" dirty="0" smtClean="0">
                <a:latin typeface="Garamond" pitchFamily="18" charset="0"/>
              </a:rPr>
              <a:t> повинна бути </a:t>
            </a:r>
            <a:r>
              <a:rPr lang="ru-RU" sz="2400" b="1" dirty="0" err="1" smtClean="0">
                <a:latin typeface="Garamond" pitchFamily="18" charset="0"/>
              </a:rPr>
              <a:t>близько</a:t>
            </a:r>
            <a:r>
              <a:rPr lang="ru-RU" sz="2400" b="1" dirty="0" smtClean="0">
                <a:latin typeface="Garamond" pitchFamily="18" charset="0"/>
              </a:rPr>
              <a:t> 17 °; </a:t>
            </a:r>
            <a:r>
              <a:rPr lang="ru-RU" sz="2400" b="1" dirty="0" err="1" smtClean="0">
                <a:latin typeface="Garamond" pitchFamily="18" charset="0"/>
              </a:rPr>
              <a:t>якщо</a:t>
            </a:r>
            <a:r>
              <a:rPr lang="ru-RU" sz="2400" b="1" dirty="0" smtClean="0">
                <a:latin typeface="Garamond" pitchFamily="18" charset="0"/>
              </a:rPr>
              <a:t> температура </a:t>
            </a:r>
            <a:r>
              <a:rPr lang="ru-RU" sz="2400" b="1" dirty="0" err="1" smtClean="0">
                <a:latin typeface="Garamond" pitchFamily="18" charset="0"/>
              </a:rPr>
              <a:t>вища</a:t>
            </a:r>
            <a:r>
              <a:rPr lang="ru-RU" sz="2400" b="1" dirty="0" smtClean="0">
                <a:latin typeface="Garamond" pitchFamily="18" charset="0"/>
              </a:rPr>
              <a:t>, масло </a:t>
            </a:r>
            <a:r>
              <a:rPr lang="ru-RU" sz="2400" b="1" dirty="0" err="1" smtClean="0">
                <a:latin typeface="Garamond" pitchFamily="18" charset="0"/>
              </a:rPr>
              <a:t>розм'якшується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пластичність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погіршується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й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утрудняється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формування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виробів</a:t>
            </a:r>
            <a:r>
              <a:rPr lang="ru-RU" sz="2400" b="1" dirty="0" smtClean="0">
                <a:latin typeface="Garamond" pitchFamily="18" charset="0"/>
              </a:rPr>
              <a:t>.</a:t>
            </a:r>
            <a:endParaRPr lang="ru-RU" sz="24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-Радіст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28802"/>
            <a:ext cx="9144000" cy="5632704"/>
          </a:xfrm>
          <a:prstGeom prst="rect">
            <a:avLst/>
          </a:prstGeom>
        </p:spPr>
      </p:pic>
      <p:pic>
        <p:nvPicPr>
          <p:cNvPr id="4" name="Содержимое 3" descr="ezgif.com-optimize-8_150815728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85918" y="2786058"/>
            <a:ext cx="6929486" cy="321471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21429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Garamond" pitchFamily="18" charset="0"/>
              </a:rPr>
              <a:t>Довго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місити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не </a:t>
            </a:r>
            <a:r>
              <a:rPr lang="ru-RU" sz="2400" b="1" dirty="0" err="1" smtClean="0">
                <a:latin typeface="Garamond" pitchFamily="18" charset="0"/>
              </a:rPr>
              <a:t>можна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інакше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воно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втратить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пластичність</a:t>
            </a:r>
            <a:r>
              <a:rPr lang="ru-RU" sz="2400" b="1" dirty="0" smtClean="0">
                <a:latin typeface="Garamond" pitchFamily="18" charset="0"/>
              </a:rPr>
              <a:t>. </a:t>
            </a:r>
            <a:r>
              <a:rPr lang="ru-RU" sz="2400" b="1" dirty="0" err="1" smtClean="0">
                <a:latin typeface="Garamond" pitchFamily="18" charset="0"/>
              </a:rPr>
              <a:t>Після</a:t>
            </a:r>
            <a:r>
              <a:rPr lang="ru-RU" sz="2400" b="1" dirty="0" smtClean="0">
                <a:latin typeface="Garamond" pitchFamily="18" charset="0"/>
              </a:rPr>
              <a:t> того, як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готове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його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загортають</a:t>
            </a:r>
            <a:r>
              <a:rPr lang="ru-RU" sz="2400" b="1" dirty="0" smtClean="0">
                <a:latin typeface="Garamond" pitchFamily="18" charset="0"/>
              </a:rPr>
              <a:t> в </a:t>
            </a:r>
            <a:r>
              <a:rPr lang="ru-RU" sz="2400" b="1" dirty="0" err="1" smtClean="0">
                <a:latin typeface="Garamond" pitchFamily="18" charset="0"/>
              </a:rPr>
              <a:t>плівку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тримають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</a:t>
            </a:r>
            <a:r>
              <a:rPr lang="ru-RU" sz="2400" b="1" dirty="0" smtClean="0">
                <a:latin typeface="Garamond" pitchFamily="18" charset="0"/>
              </a:rPr>
              <a:t> холодному </a:t>
            </a:r>
            <a:r>
              <a:rPr lang="ru-RU" sz="2400" b="1" dirty="0" err="1" smtClean="0">
                <a:latin typeface="Garamond" pitchFamily="18" charset="0"/>
              </a:rPr>
              <a:t>місці</a:t>
            </a:r>
            <a:r>
              <a:rPr lang="ru-RU" sz="2400" b="1" dirty="0" smtClean="0">
                <a:latin typeface="Garamond" pitchFamily="18" charset="0"/>
              </a:rPr>
              <a:t> 30-60 </a:t>
            </a:r>
            <a:r>
              <a:rPr lang="ru-RU" sz="2400" b="1" dirty="0" err="1" smtClean="0">
                <a:latin typeface="Garamond" pitchFamily="18" charset="0"/>
              </a:rPr>
              <a:t>хвилин</a:t>
            </a:r>
            <a:r>
              <a:rPr lang="ru-RU" sz="2400" b="1" dirty="0" smtClean="0">
                <a:latin typeface="Garamond" pitchFamily="18" charset="0"/>
              </a:rPr>
              <a:t>. </a:t>
            </a:r>
            <a:r>
              <a:rPr lang="ru-RU" sz="2400" b="1" dirty="0" err="1" smtClean="0">
                <a:latin typeface="Garamond" pitchFamily="18" charset="0"/>
              </a:rPr>
              <a:t>Охолоджене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можна</a:t>
            </a:r>
            <a:r>
              <a:rPr lang="ru-RU" sz="2400" b="1" dirty="0" smtClean="0">
                <a:latin typeface="Garamond" pitchFamily="18" charset="0"/>
              </a:rPr>
              <a:t> легко </a:t>
            </a:r>
            <a:r>
              <a:rPr lang="ru-RU" sz="2400" b="1" dirty="0" err="1" smtClean="0">
                <a:latin typeface="Garamond" pitchFamily="18" charset="0"/>
              </a:rPr>
              <a:t>розкачати</a:t>
            </a:r>
            <a:r>
              <a:rPr lang="ru-RU" sz="2400" b="1" dirty="0" smtClean="0">
                <a:latin typeface="Garamond" pitchFamily="18" charset="0"/>
              </a:rPr>
              <a:t> в тонкий пласт </a:t>
            </a:r>
            <a:r>
              <a:rPr lang="ru-RU" sz="2400" b="1" dirty="0" err="1" smtClean="0">
                <a:latin typeface="Garamond" pitchFamily="18" charset="0"/>
              </a:rPr>
              <a:t>або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зліпити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з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нього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фігурки</a:t>
            </a:r>
            <a:r>
              <a:rPr lang="ru-RU" sz="2400" b="1" dirty="0" smtClean="0">
                <a:latin typeface="Garamond" pitchFamily="18" charset="0"/>
              </a:rPr>
              <a:t>. У </a:t>
            </a:r>
            <a:r>
              <a:rPr lang="ru-RU" sz="2400" b="1" dirty="0" err="1" smtClean="0">
                <a:latin typeface="Garamond" pitchFamily="18" charset="0"/>
              </a:rPr>
              <a:t>разі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якщо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випічка</a:t>
            </a:r>
            <a:r>
              <a:rPr lang="ru-RU" sz="2400" b="1" dirty="0" smtClean="0">
                <a:latin typeface="Garamond" pitchFamily="18" charset="0"/>
              </a:rPr>
              <a:t> повинна бути </a:t>
            </a:r>
            <a:r>
              <a:rPr lang="ru-RU" sz="2400" b="1" dirty="0" err="1" smtClean="0">
                <a:latin typeface="Garamond" pitchFamily="18" charset="0"/>
              </a:rPr>
              <a:t>товша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ніж</a:t>
            </a:r>
            <a:r>
              <a:rPr lang="ru-RU" sz="2400" b="1" dirty="0" smtClean="0">
                <a:latin typeface="Garamond" pitchFamily="18" charset="0"/>
              </a:rPr>
              <a:t> 0,8-1,0 см, </a:t>
            </a:r>
            <a:r>
              <a:rPr lang="ru-RU" sz="2400" b="1" dirty="0" err="1" smtClean="0">
                <a:latin typeface="Garamond" pitchFamily="18" charset="0"/>
              </a:rPr>
              <a:t>доцільно</a:t>
            </a:r>
            <a:r>
              <a:rPr lang="ru-RU" sz="2400" b="1" dirty="0" smtClean="0">
                <a:latin typeface="Garamond" pitchFamily="18" charset="0"/>
              </a:rPr>
              <a:t> при </a:t>
            </a:r>
            <a:r>
              <a:rPr lang="ru-RU" sz="2400" b="1" dirty="0" err="1" smtClean="0">
                <a:latin typeface="Garamond" pitchFamily="18" charset="0"/>
              </a:rPr>
              <a:t>замішуванні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додати</a:t>
            </a:r>
            <a:r>
              <a:rPr lang="ru-RU" sz="2400" b="1" dirty="0" smtClean="0">
                <a:latin typeface="Garamond" pitchFamily="18" charset="0"/>
              </a:rPr>
              <a:t> в </a:t>
            </a:r>
            <a:r>
              <a:rPr lang="ru-RU" sz="2400" b="1" dirty="0" err="1" smtClean="0">
                <a:latin typeface="Garamond" pitchFamily="18" charset="0"/>
              </a:rPr>
              <a:t>нього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розпушувач</a:t>
            </a:r>
            <a:r>
              <a:rPr lang="ru-RU" sz="2400" b="1" dirty="0" smtClean="0">
                <a:latin typeface="Garamond" pitchFamily="18" charset="0"/>
              </a:rPr>
              <a:t>.</a:t>
            </a:r>
            <a:endParaRPr lang="ru-RU" sz="24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age.etov.ua/storage/640x640/b/a/b/0/bab06ac09c55479d76d69ea042148cd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357166"/>
          <a:ext cx="8429684" cy="6500834"/>
        </p:xfrm>
        <a:graphic>
          <a:graphicData uri="http://schemas.openxmlformats.org/drawingml/2006/table">
            <a:tbl>
              <a:tblPr/>
              <a:tblGrid>
                <a:gridCol w="4143404"/>
                <a:gridCol w="4286280"/>
              </a:tblGrid>
              <a:tr h="256701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Можливі недоліки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42" marR="4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Причини виникнення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42" marR="4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44133">
                <a:tc>
                  <a:txBody>
                    <a:bodyPr/>
                    <a:lstStyle/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Тісто при розкачуванні рветься,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кришиться</a:t>
                      </a: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Напівфабрикат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сирий, погано пропечений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Пісочний напівфабрикат сирий, з підгорілими місцями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Пісочний напівфабрикат блідий, засушений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Пісочний напівфабрикат щільний, не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крихкий</a:t>
                      </a: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endParaRPr lang="uk-UA" sz="1400" b="1" i="0" u="none" strike="noStrike" spc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35560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В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ипечене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печиво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деформоване</a:t>
                      </a:r>
                    </a:p>
                    <a:p>
                      <a:pPr indent="-35560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Пісочний напівфабрикат з темними плямами на поверхні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42" marR="4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замішування тіста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використали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розтоплений жир і неохолоджену сировину, тісто готували у теплому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приміщенні</a:t>
                      </a: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Недостатній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 випікання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Завищено температуру випікання, тісто нерівномірно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розкачане</a:t>
                      </a:r>
                      <a:r>
                        <a:rPr lang="uk-UA" sz="1400" b="1" i="0" u="none" strike="noStrike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355600" algn="l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baseline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i="0" u="none" strike="noStrike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Н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изька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температура випікання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Використали сильне борошно, три­вале замішування тіста, використали багато обрізків, зменшили кількість жиру, збільшили кількість цукру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Відштамповані заготовки щільно ви­клали під час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випікання</a:t>
                      </a:r>
                    </a:p>
                    <a:p>
                      <a:pPr indent="270510" algn="just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замішування тіста </a:t>
                      </a:r>
                      <a:r>
                        <a:rPr lang="uk-UA" sz="1400" b="1" i="0" u="none" strike="noStrike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використали </a:t>
                      </a:r>
                      <a:r>
                        <a:rPr lang="uk-UA" sz="1400" b="1" i="0" u="none" strike="noStrike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цукор-пісок з крупними кристалами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42" marR="4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055-600x37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500174"/>
            <a:ext cx="6143636" cy="5357826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714488"/>
            <a:ext cx="9144000" cy="214314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err="1" smtClean="0">
                <a:latin typeface="Garamond" pitchFamily="18" charset="0"/>
              </a:rPr>
              <a:t>Пісочне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можна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використовувати</a:t>
            </a:r>
            <a:r>
              <a:rPr lang="ru-RU" sz="2400" b="1" dirty="0" smtClean="0">
                <a:latin typeface="Garamond" pitchFamily="18" charset="0"/>
              </a:rPr>
              <a:t> для </a:t>
            </a:r>
            <a:r>
              <a:rPr lang="ru-RU" sz="2400" b="1" dirty="0" err="1" smtClean="0">
                <a:latin typeface="Garamond" pitchFamily="18" charset="0"/>
              </a:rPr>
              <a:t>приготування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печива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тістечок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пирогів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тортів</a:t>
            </a:r>
            <a:r>
              <a:rPr lang="ru-RU" sz="2400" b="1" dirty="0" smtClean="0">
                <a:latin typeface="Garamond" pitchFamily="18" charset="0"/>
              </a:rPr>
              <a:t>. </a:t>
            </a:r>
            <a:r>
              <a:rPr lang="ru-RU" sz="2400" b="1" dirty="0" err="1" smtClean="0">
                <a:latin typeface="Garamond" pitchFamily="18" charset="0"/>
              </a:rPr>
              <a:t>Несолодке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пісочне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часто </a:t>
            </a:r>
            <a:r>
              <a:rPr lang="ru-RU" sz="2400" b="1" dirty="0" err="1" smtClean="0">
                <a:latin typeface="Garamond" pitchFamily="18" charset="0"/>
              </a:rPr>
              <a:t>використовують</a:t>
            </a:r>
            <a:r>
              <a:rPr lang="ru-RU" sz="2400" b="1" dirty="0" smtClean="0">
                <a:latin typeface="Garamond" pitchFamily="18" charset="0"/>
              </a:rPr>
              <a:t> для </a:t>
            </a:r>
            <a:r>
              <a:rPr lang="ru-RU" sz="2400" b="1" dirty="0" err="1" smtClean="0">
                <a:latin typeface="Garamond" pitchFamily="18" charset="0"/>
              </a:rPr>
              <a:t>виготовлення</a:t>
            </a:r>
            <a:r>
              <a:rPr lang="ru-RU" sz="2400" b="1" dirty="0" smtClean="0">
                <a:latin typeface="Garamond" pitchFamily="18" charset="0"/>
              </a:rPr>
              <a:t> тарталеток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відкритих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пирогів</a:t>
            </a:r>
            <a:r>
              <a:rPr lang="ru-RU" sz="2400" b="1" dirty="0" smtClean="0">
                <a:latin typeface="Garamond" pitchFamily="18" charset="0"/>
              </a:rPr>
              <a:t> (к</a:t>
            </a:r>
            <a:r>
              <a:rPr lang="uk-UA" sz="2400" b="1" dirty="0" smtClean="0">
                <a:latin typeface="Garamond" pitchFamily="18" charset="0"/>
              </a:rPr>
              <a:t>і</a:t>
            </a:r>
            <a:r>
              <a:rPr lang="ru-RU" sz="2400" b="1" dirty="0" err="1" smtClean="0">
                <a:latin typeface="Garamond" pitchFamily="18" charset="0"/>
              </a:rPr>
              <a:t>ш</a:t>
            </a:r>
            <a:r>
              <a:rPr lang="ru-RU" sz="2400" b="1" dirty="0" smtClean="0">
                <a:latin typeface="Garamond" pitchFamily="18" charset="0"/>
              </a:rPr>
              <a:t>, </a:t>
            </a:r>
            <a:r>
              <a:rPr lang="ru-RU" sz="2400" b="1" dirty="0" err="1" smtClean="0">
                <a:latin typeface="Garamond" pitchFamily="18" charset="0"/>
              </a:rPr>
              <a:t>тарт</a:t>
            </a:r>
            <a:r>
              <a:rPr lang="ru-RU" sz="2400" b="1" dirty="0" smtClean="0">
                <a:latin typeface="Garamond" pitchFamily="18" charset="0"/>
              </a:rPr>
              <a:t>), </a:t>
            </a:r>
            <a:r>
              <a:rPr lang="ru-RU" sz="2400" b="1" dirty="0" err="1" smtClean="0">
                <a:latin typeface="Garamond" pitchFamily="18" charset="0"/>
              </a:rPr>
              <a:t>які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можна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начиняти</a:t>
            </a:r>
            <a:r>
              <a:rPr lang="ru-RU" sz="2400" b="1" dirty="0" smtClean="0">
                <a:latin typeface="Garamond" pitchFamily="18" charset="0"/>
              </a:rPr>
              <a:t> не </a:t>
            </a:r>
            <a:r>
              <a:rPr lang="ru-RU" sz="2400" b="1" dirty="0" err="1" smtClean="0">
                <a:latin typeface="Garamond" pitchFamily="18" charset="0"/>
              </a:rPr>
              <a:t>тільки</a:t>
            </a:r>
            <a:r>
              <a:rPr lang="ru-RU" sz="2400" b="1" dirty="0" smtClean="0">
                <a:latin typeface="Garamond" pitchFamily="18" charset="0"/>
              </a:rPr>
              <a:t> солодкою, </a:t>
            </a:r>
            <a:r>
              <a:rPr lang="ru-RU" sz="2400" b="1" dirty="0" err="1" smtClean="0">
                <a:latin typeface="Garamond" pitchFamily="18" charset="0"/>
              </a:rPr>
              <a:t>але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солоною</a:t>
            </a:r>
            <a:r>
              <a:rPr lang="ru-RU" sz="2400" b="1" dirty="0" smtClean="0">
                <a:latin typeface="Garamond" pitchFamily="18" charset="0"/>
              </a:rPr>
              <a:t> начинкою. </a:t>
            </a:r>
            <a:endParaRPr lang="ru-RU" sz="2400" b="1" dirty="0"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57364"/>
            <a:ext cx="307180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Garamond" pitchFamily="18" charset="0"/>
              </a:rPr>
              <a:t>При </a:t>
            </a:r>
            <a:r>
              <a:rPr lang="ru-RU" sz="2400" b="1" dirty="0" err="1" smtClean="0">
                <a:latin typeface="Garamond" pitchFamily="18" charset="0"/>
              </a:rPr>
              <a:t>цьому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спочатку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викладають</a:t>
            </a:r>
            <a:r>
              <a:rPr lang="ru-RU" sz="2400" b="1" dirty="0" smtClean="0">
                <a:latin typeface="Garamond" pitchFamily="18" charset="0"/>
              </a:rPr>
              <a:t> у форму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випікають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його</a:t>
            </a:r>
            <a:r>
              <a:rPr lang="ru-RU" sz="2400" b="1" dirty="0" smtClean="0">
                <a:latin typeface="Garamond" pitchFamily="18" charset="0"/>
              </a:rPr>
              <a:t> до золотистого кольору,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лише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потім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додають</a:t>
            </a:r>
            <a:r>
              <a:rPr lang="ru-RU" sz="2400" b="1" dirty="0" smtClean="0">
                <a:latin typeface="Garamond" pitchFamily="18" charset="0"/>
              </a:rPr>
              <a:t> начинку. </a:t>
            </a:r>
            <a:r>
              <a:rPr lang="ru-RU" sz="2400" b="1" dirty="0" err="1" smtClean="0">
                <a:latin typeface="Garamond" pitchFamily="18" charset="0"/>
              </a:rPr>
              <a:t>Готові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вироби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з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пісочного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тіста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розсипчасті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і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мають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високу</a:t>
            </a:r>
            <a:r>
              <a:rPr lang="ru-RU" sz="2400" b="1" dirty="0" smtClean="0">
                <a:latin typeface="Garamond" pitchFamily="18" charset="0"/>
              </a:rPr>
              <a:t> </a:t>
            </a:r>
            <a:r>
              <a:rPr lang="ru-RU" sz="2400" b="1" dirty="0" err="1" smtClean="0">
                <a:latin typeface="Garamond" pitchFamily="18" charset="0"/>
              </a:rPr>
              <a:t>калорійність</a:t>
            </a:r>
            <a:r>
              <a:rPr lang="ru-RU" sz="2400" b="1" dirty="0" smtClean="0">
                <a:latin typeface="Garamond" pitchFamily="18" charset="0"/>
              </a:rPr>
              <a:t>.</a:t>
            </a:r>
            <a:endParaRPr lang="ru-RU" sz="24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571480"/>
            <a:ext cx="1188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hangingPunct="0">
              <a:defRPr sz="2400" b="1" i="1" u="none" strike="noStrike" kern="0" cap="none" spc="0" baseline="0">
                <a:solidFill>
                  <a:srgbClr val="CE181E"/>
                </a:solidFill>
                <a:effectLst>
                  <a:outerShdw dist="17962" dir="2700000">
                    <a:srgbClr val="000000"/>
                  </a:outerShdw>
                </a:effectLst>
                <a:uFillTx/>
                <a:latin typeface="Times New Roman" pitchFamily="18"/>
              </a:defRPr>
            </a:pPr>
            <a:r>
              <a:rPr lang="ru-RU" b="1" i="1" dirty="0" smtClean="0">
                <a:solidFill>
                  <a:srgbClr val="CE181E"/>
                </a:solidFill>
                <a:effectLst>
                  <a:outerShdw dist="17962" dir="2700000">
                    <a:srgbClr val="000000"/>
                  </a:outerShdw>
                </a:effectLst>
                <a:latin typeface="Times New Roman" pitchFamily="18"/>
                <a:ea typeface="Microsoft YaHei" pitchFamily="2"/>
                <a:cs typeface="Arial" pitchFamily="2"/>
              </a:rPr>
              <a:t>Пироги</a:t>
            </a:r>
            <a:endParaRPr lang="ru-RU" b="1" i="1" dirty="0">
              <a:solidFill>
                <a:srgbClr val="CE181E"/>
              </a:solidFill>
              <a:effectLst>
                <a:outerShdw dist="17962" dir="2700000">
                  <a:srgbClr val="000000"/>
                </a:outerShdw>
              </a:effectLst>
              <a:latin typeface="Times New Roman" pitchFamily="18"/>
              <a:ea typeface="Microsoft YaHei" pitchFamily="2"/>
              <a:cs typeface="Arial" pitchFamily="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28596" y="1151996"/>
            <a:ext cx="4214842" cy="2848507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666666"/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786314" y="1037158"/>
            <a:ext cx="4214841" cy="2820470"/>
          </a:xfrm>
          <a:prstGeom prst="rect">
            <a:avLst/>
          </a:prstGeom>
          <a:solidFill>
            <a:srgbClr val="729FCF"/>
          </a:solidFill>
          <a:ln>
            <a:noFill/>
          </a:ln>
          <a:effectLst>
            <a:outerShdw dist="101822" dir="2700000" algn="tl">
              <a:srgbClr val="333333"/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alphaModFix/>
            <a:lum contrast="14000"/>
          </a:blip>
          <a:srcRect/>
          <a:stretch>
            <a:fillRect/>
          </a:stretch>
        </p:blipFill>
        <p:spPr>
          <a:xfrm>
            <a:off x="431998" y="3929066"/>
            <a:ext cx="4211439" cy="2483977"/>
          </a:xfrm>
          <a:prstGeom prst="rect">
            <a:avLst/>
          </a:prstGeom>
          <a:noFill/>
          <a:ln>
            <a:noFill/>
          </a:ln>
          <a:effectLst>
            <a:outerShdw dist="107926" dir="2700000" algn="tl">
              <a:srgbClr val="666666"/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4823998" y="3929066"/>
            <a:ext cx="4105719" cy="2406929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666666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571480"/>
            <a:ext cx="11624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defRPr sz="2600" b="1" i="1" u="none" strike="noStrike" kern="0" cap="none" spc="0" baseline="0">
                <a:solidFill>
                  <a:srgbClr val="CF3834"/>
                </a:solidFill>
                <a:effectLst>
                  <a:outerShdw dist="17962" dir="2700000">
                    <a:srgbClr val="000000"/>
                  </a:outerShdw>
                </a:effectLst>
                <a:uFillTx/>
              </a:defRPr>
            </a:pPr>
            <a:r>
              <a:rPr lang="ru-RU" b="1" i="1" dirty="0" err="1" smtClean="0">
                <a:solidFill>
                  <a:srgbClr val="CF3834"/>
                </a:solidFill>
                <a:effectLst>
                  <a:outerShdw dist="17962" dir="2700000">
                    <a:srgbClr val="000000"/>
                  </a:outerShdw>
                </a:effectLst>
                <a:latin typeface="Liberation Sans" pitchFamily="18"/>
                <a:ea typeface="Microsoft YaHei" pitchFamily="2"/>
                <a:cs typeface="Arial" pitchFamily="2"/>
              </a:rPr>
              <a:t>Торти</a:t>
            </a:r>
            <a:endParaRPr lang="ru-RU" b="1" i="1" dirty="0">
              <a:solidFill>
                <a:srgbClr val="CF3834"/>
              </a:solidFill>
              <a:effectLst>
                <a:outerShdw dist="17962" dir="2700000">
                  <a:srgbClr val="000000"/>
                </a:outerShdw>
              </a:effectLst>
              <a:latin typeface="Liberation Sans" pitchFamily="18"/>
              <a:ea typeface="Microsoft YaHei" pitchFamily="2"/>
              <a:cs typeface="Arial" pitchFamily="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359998" y="1007997"/>
            <a:ext cx="4212001" cy="2563879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1C1C1C"/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4823999" y="928671"/>
            <a:ext cx="3484440" cy="2714644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1C1C1C"/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1000101" y="3571876"/>
            <a:ext cx="5278306" cy="2692119"/>
          </a:xfrm>
          <a:prstGeom prst="rect">
            <a:avLst/>
          </a:prstGeom>
          <a:noFill/>
          <a:ln>
            <a:noFill/>
          </a:ln>
          <a:effectLst>
            <a:outerShdw dist="101822" dir="2700000" algn="tl">
              <a:srgbClr val="1C1C1C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396</TotalTime>
  <Words>883</Words>
  <Application>Microsoft Office PowerPoint</Application>
  <PresentationFormat>Экран (4:3)</PresentationFormat>
  <Paragraphs>62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Технологія приготування пісочного тіста та виробів з нього План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Lucien.Xavier</dc:creator>
  <cp:lastModifiedBy>admin</cp:lastModifiedBy>
  <cp:revision>58</cp:revision>
  <dcterms:created xsi:type="dcterms:W3CDTF">2018-02-13T18:59:17Z</dcterms:created>
  <dcterms:modified xsi:type="dcterms:W3CDTF">2018-10-23T06:33:43Z</dcterms:modified>
</cp:coreProperties>
</file>