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63" r:id="rId3"/>
    <p:sldId id="270" r:id="rId4"/>
    <p:sldId id="260" r:id="rId5"/>
    <p:sldId id="257" r:id="rId6"/>
    <p:sldId id="261" r:id="rId7"/>
    <p:sldId id="262" r:id="rId8"/>
    <p:sldId id="267" r:id="rId9"/>
    <p:sldId id="268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00618-3796-4F8D-BD1C-D822780477A2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87919-A8D6-4455-8622-403D152E6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00618-3796-4F8D-BD1C-D822780477A2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87919-A8D6-4455-8622-403D152E6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00618-3796-4F8D-BD1C-D822780477A2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87919-A8D6-4455-8622-403D152E6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00618-3796-4F8D-BD1C-D822780477A2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87919-A8D6-4455-8622-403D152E6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00618-3796-4F8D-BD1C-D822780477A2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87919-A8D6-4455-8622-403D152E6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00618-3796-4F8D-BD1C-D822780477A2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87919-A8D6-4455-8622-403D152E6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00618-3796-4F8D-BD1C-D822780477A2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87919-A8D6-4455-8622-403D152E6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00618-3796-4F8D-BD1C-D822780477A2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87919-A8D6-4455-8622-403D152E6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00618-3796-4F8D-BD1C-D822780477A2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87919-A8D6-4455-8622-403D152E6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00618-3796-4F8D-BD1C-D822780477A2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87919-A8D6-4455-8622-403D152E6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00618-3796-4F8D-BD1C-D822780477A2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87919-A8D6-4455-8622-403D152E6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B00618-3796-4F8D-BD1C-D822780477A2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87919-A8D6-4455-8622-403D152E6AD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навчання ц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Картинки по запросу дякую за роботу карти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0"/>
            <a:ext cx="9001156" cy="6742182"/>
          </a:xfrm>
          <a:prstGeom prst="rect">
            <a:avLst/>
          </a:prstGeom>
          <a:noFill/>
        </p:spPr>
      </p:pic>
      <p:pic>
        <p:nvPicPr>
          <p:cNvPr id="5" name="Picture 2" descr="Картинки по запросу тепла вашому дому картин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571744"/>
            <a:ext cx="6215106" cy="413587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холодно в квартир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13989">
            <a:off x="5476372" y="2498272"/>
            <a:ext cx="3340342" cy="1633751"/>
          </a:xfrm>
          <a:prstGeom prst="rect">
            <a:avLst/>
          </a:prstGeom>
          <a:noFill/>
        </p:spPr>
      </p:pic>
      <p:pic>
        <p:nvPicPr>
          <p:cNvPr id="1028" name="Picture 4" descr="Картинки по запросу дорого платить за отоплени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4191674"/>
            <a:ext cx="4006772" cy="2666326"/>
          </a:xfrm>
          <a:prstGeom prst="rect">
            <a:avLst/>
          </a:prstGeom>
          <a:noFill/>
        </p:spPr>
      </p:pic>
      <p:sp>
        <p:nvSpPr>
          <p:cNvPr id="1030" name="AutoShape 6" descr="Картинки по запросу дорого платить за отопл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Картинки по запросу дорого платить за отопл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AutoShape 10" descr="Картинки по запросу дорого платить за отопл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AutoShape 12" descr="Картинки по запросу дорого платить за отопл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Картинки по запросу дорого платить за отопл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934793">
            <a:off x="254413" y="2434110"/>
            <a:ext cx="2598802" cy="17347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900115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Комфортне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і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функціональне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житло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немислимо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без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певних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кондицій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повітря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в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ньому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температури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вологості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і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чистоти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які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впливають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не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лише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на наш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фізіологічний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стан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і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, в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кінцевому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підсумку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, на наше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здоров'я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але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і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на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фізичне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і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гігієнічний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стан </a:t>
            </a:r>
            <a:r>
              <a:rPr lang="ru-RU" sz="24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житла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42876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 </a:t>
            </a:r>
            <a:r>
              <a:rPr lang="ru-RU" sz="3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даними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енергетичних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досліджень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житлових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будинків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до 40% </a:t>
            </a:r>
            <a:r>
              <a:rPr lang="ru-RU" sz="3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теплових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втрат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відбувається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через </a:t>
            </a:r>
            <a:r>
              <a:rPr lang="ru-RU" sz="3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зовнішні</a:t>
            </a:r>
            <a:r>
              <a:rPr lang="ru-RU" sz="3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стіни</a:t>
            </a:r>
            <a:endParaRPr lang="ru-RU" sz="3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 descr="Теплопотери коттедж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143116"/>
            <a:ext cx="5543550" cy="428625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7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КРОСВОРД</a:t>
            </a:r>
            <a:endParaRPr lang="ru-RU" sz="7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1500174"/>
          <a:ext cx="8501112" cy="5214976"/>
        </p:xfrm>
        <a:graphic>
          <a:graphicData uri="http://schemas.openxmlformats.org/drawingml/2006/table">
            <a:tbl>
              <a:tblPr/>
              <a:tblGrid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  <a:gridCol w="314856"/>
              </a:tblGrid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  <a:endParaRPr lang="ru-RU" sz="10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</a:t>
                      </a:r>
                      <a:endParaRPr lang="ru-RU" sz="7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</a:t>
                      </a:r>
                      <a:endParaRPr lang="ru-RU" sz="7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b="1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</a:t>
                      </a: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</a:t>
                      </a:r>
                      <a:endParaRPr lang="ru-RU" sz="7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b="1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</a:t>
                      </a: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b="1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</a:t>
                      </a: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8</a:t>
                      </a:r>
                      <a:endParaRPr lang="ru-RU" sz="700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9</a:t>
                      </a:r>
                      <a:endParaRPr lang="ru-RU" sz="700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</a:t>
                      </a:r>
                      <a:endParaRPr lang="ru-RU" sz="7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</a:t>
                      </a:r>
                      <a:endParaRPr lang="ru-RU" sz="7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13</a:t>
                      </a:r>
                      <a:endParaRPr lang="ru-RU" sz="7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700" b="1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14</a:t>
                      </a: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</a:t>
                      </a:r>
                      <a:endParaRPr lang="ru-RU" sz="8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8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16</a:t>
                      </a:r>
                      <a:endParaRPr lang="ru-RU" sz="8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КРОСВОРД</a:t>
            </a:r>
            <a:endParaRPr lang="ru-RU" sz="7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44" y="1500176"/>
          <a:ext cx="8561916" cy="5264144"/>
        </p:xfrm>
        <a:graphic>
          <a:graphicData uri="http://schemas.openxmlformats.org/drawingml/2006/table">
            <a:tbl>
              <a:tblPr/>
              <a:tblGrid>
                <a:gridCol w="428628"/>
                <a:gridCol w="216960"/>
                <a:gridCol w="322794"/>
                <a:gridCol w="322794"/>
                <a:gridCol w="322794"/>
                <a:gridCol w="322794"/>
                <a:gridCol w="322794"/>
                <a:gridCol w="312210"/>
                <a:gridCol w="357190"/>
                <a:gridCol w="357190"/>
                <a:gridCol w="288118"/>
                <a:gridCol w="322794"/>
                <a:gridCol w="322794"/>
                <a:gridCol w="273301"/>
                <a:gridCol w="322794"/>
                <a:gridCol w="322794"/>
                <a:gridCol w="322794"/>
                <a:gridCol w="254251"/>
                <a:gridCol w="322794"/>
                <a:gridCol w="322794"/>
                <a:gridCol w="322794"/>
                <a:gridCol w="263776"/>
                <a:gridCol w="322794"/>
                <a:gridCol w="322794"/>
                <a:gridCol w="322794"/>
                <a:gridCol w="322794"/>
                <a:gridCol w="322794"/>
              </a:tblGrid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</a:t>
                      </a: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ru-RU" sz="16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Й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2</a:t>
                      </a: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І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ru-RU" sz="16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3</a:t>
                      </a: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ru-RU" sz="14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4</a:t>
                      </a:r>
                      <a:r>
                        <a:rPr lang="uk-UA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ru-RU" sz="14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5</a:t>
                      </a:r>
                      <a:r>
                        <a:rPr lang="uk-UA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Ц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i="1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Г</a:t>
                      </a:r>
                      <a:endParaRPr lang="ru-RU" sz="1400" b="1" i="1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6</a:t>
                      </a:r>
                      <a:r>
                        <a:rPr lang="en-US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Б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ru-RU" sz="14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7</a:t>
                      </a: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І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З</a:t>
                      </a:r>
                      <a:endParaRPr lang="ru-RU" sz="14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   8</a:t>
                      </a:r>
                      <a:endParaRPr lang="ru-RU" sz="10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Б</a:t>
                      </a:r>
                      <a:endParaRPr lang="ru-RU" sz="14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У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   9</a:t>
                      </a:r>
                      <a:endParaRPr lang="ru-RU" sz="1000" b="1" dirty="0">
                        <a:solidFill>
                          <a:srgbClr val="C00000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ru-RU" sz="14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10</a:t>
                      </a: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П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І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І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ru-RU" sz="14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b="1" smtClean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11</a:t>
                      </a:r>
                      <a:r>
                        <a:rPr lang="uk-UA" sz="1400" b="1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</a:t>
                      </a:r>
                      <a:endParaRPr lang="ru-RU" sz="14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І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ru-RU" sz="14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В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І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12</a:t>
                      </a: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 </a:t>
                      </a:r>
                      <a:r>
                        <a:rPr lang="uk-UA" sz="12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Л</a:t>
                      </a:r>
                      <a:endParaRPr lang="ru-RU" sz="12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Д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Ж</a:t>
                      </a:r>
                      <a:endParaRPr lang="ru-RU" sz="14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І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Я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13</a:t>
                      </a:r>
                      <a:r>
                        <a:rPr lang="uk-UA" sz="14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Е</a:t>
                      </a:r>
                      <a:endParaRPr lang="ru-RU" sz="14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М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Ч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14</a:t>
                      </a: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А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ru-RU" sz="14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И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Й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0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15</a:t>
                      </a: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Ф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Р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ru-RU" sz="14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Т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Н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593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8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16</a:t>
                      </a: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П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i="1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Я</a:t>
                      </a:r>
                      <a:endParaRPr lang="ru-RU" sz="14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B8B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С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О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smtClean="0">
                          <a:latin typeface="Arial" pitchFamily="34" charset="0"/>
                          <a:ea typeface="Calibri"/>
                          <a:cs typeface="Arial" pitchFamily="34" charset="0"/>
                        </a:rPr>
                        <a:t>К</a:t>
                      </a: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2988" marR="42988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928694"/>
          </a:xfrm>
        </p:spPr>
        <p:txBody>
          <a:bodyPr>
            <a:normAutofit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Практична робота №__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214422"/>
            <a:ext cx="914400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b="1" u="sng" dirty="0" smtClean="0">
                <a:latin typeface="Arial" pitchFamily="34" charset="0"/>
                <a:cs typeface="Arial" pitchFamily="34" charset="0"/>
              </a:rPr>
              <a:t>Тема</a:t>
            </a:r>
            <a:r>
              <a:rPr lang="uk-UA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Визначення оптимальної величини теплоізоляційного шару   огороджувальної</a:t>
            </a:r>
          </a:p>
          <a:p>
            <a:pPr>
              <a:lnSpc>
                <a:spcPct val="150000"/>
              </a:lnSpc>
            </a:pPr>
            <a:r>
              <a:rPr lang="uk-UA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           конструкції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.</a:t>
            </a:r>
            <a:endParaRPr lang="uk-UA" sz="16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endParaRPr lang="uk-UA" sz="16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uk-UA" sz="1600" b="1" u="sng" dirty="0" smtClean="0">
                <a:latin typeface="Arial" pitchFamily="34" charset="0"/>
                <a:cs typeface="Arial" pitchFamily="34" charset="0"/>
              </a:rPr>
              <a:t>Мета:</a:t>
            </a:r>
            <a:r>
              <a:rPr lang="uk-UA" sz="16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uk-UA" sz="1600" dirty="0" smtClean="0">
                <a:latin typeface="Arial" pitchFamily="34" charset="0"/>
                <a:cs typeface="Arial" pitchFamily="34" charset="0"/>
              </a:rPr>
              <a:t>Н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абуття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досвіду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проектування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зовнішніх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огороджень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будівлі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 на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прикладі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проектування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зовнішньої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стіни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що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відповідає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санітарно-гігієнічним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вимогам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та 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умовам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    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 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енергозбереження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а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також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придбання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навичок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роботи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з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нормативною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літературою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ru-RU" b="1" u="sng" dirty="0" err="1" smtClean="0">
                <a:latin typeface="Arial" pitchFamily="34" charset="0"/>
                <a:cs typeface="Arial" pitchFamily="34" charset="0"/>
              </a:rPr>
              <a:t>Завдання</a:t>
            </a:r>
            <a:r>
              <a:rPr lang="ru-RU" b="1" u="sng" dirty="0" smtClean="0">
                <a:latin typeface="Arial" pitchFamily="34" charset="0"/>
                <a:cs typeface="Arial" pitchFamily="34" charset="0"/>
              </a:rPr>
              <a:t> на </a:t>
            </a:r>
            <a:r>
              <a:rPr lang="ru-RU" b="1" u="sng" dirty="0" err="1" smtClean="0">
                <a:latin typeface="Arial" pitchFamily="34" charset="0"/>
                <a:cs typeface="Arial" pitchFamily="34" charset="0"/>
              </a:rPr>
              <a:t>виконання</a:t>
            </a:r>
            <a:r>
              <a:rPr lang="ru-RU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u="sng" dirty="0" err="1" smtClean="0">
                <a:latin typeface="Arial" pitchFamily="34" charset="0"/>
                <a:cs typeface="Arial" pitchFamily="34" charset="0"/>
              </a:rPr>
              <a:t>практичної</a:t>
            </a:r>
            <a:r>
              <a:rPr lang="ru-RU" b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b="1" u="sng" dirty="0" err="1" smtClean="0">
                <a:latin typeface="Arial" pitchFamily="34" charset="0"/>
                <a:cs typeface="Arial" pitchFamily="34" charset="0"/>
              </a:rPr>
              <a:t>роботи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Визначити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необхідний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термічний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опір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і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необхідну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товщину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шару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утеплювача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для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зовнішньої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стіни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опалюваного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err="1">
                <a:latin typeface="Arial" pitchFamily="34" charset="0"/>
                <a:cs typeface="Arial" pitchFamily="34" charset="0"/>
              </a:rPr>
              <a:t>житлового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      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приміщення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Рисунок 1 – Розрахункова схема</a:t>
            </a:r>
            <a:br>
              <a:rPr lang="uk-UA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uk-UA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   </a:t>
            </a:r>
            <a:r>
              <a:rPr lang="en-US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uk-UA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зовнішньої стіни</a:t>
            </a: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1500174"/>
            <a:ext cx="5076825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uk-UA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Таблиця  1-  Розрахункові дані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1500173"/>
          <a:ext cx="8501122" cy="5219412"/>
        </p:xfrm>
        <a:graphic>
          <a:graphicData uri="http://schemas.openxmlformats.org/drawingml/2006/table">
            <a:tbl>
              <a:tblPr/>
              <a:tblGrid>
                <a:gridCol w="629739"/>
                <a:gridCol w="2941502"/>
                <a:gridCol w="944240"/>
                <a:gridCol w="944240"/>
                <a:gridCol w="1573241"/>
                <a:gridCol w="1468160"/>
              </a:tblGrid>
              <a:tr h="85865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  </a:t>
                      </a:r>
                      <a:r>
                        <a:rPr lang="uk-UA" sz="14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№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шару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Найменування шару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Густина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ρ</a:t>
                      </a:r>
                      <a:r>
                        <a:rPr lang="uk-UA" sz="1400" baseline="-250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</a:t>
                      </a: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, кг/м</a:t>
                      </a:r>
                      <a:r>
                        <a:rPr lang="uk-UA" sz="1400" baseline="300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Товщина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шару,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  <a:sym typeface="Symbol"/>
                        </a:rPr>
                        <a:t></a:t>
                      </a: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, м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Теплопровідність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 err="1">
                          <a:latin typeface="Arial" pitchFamily="34" charset="0"/>
                          <a:ea typeface="Times New Roman"/>
                          <a:cs typeface="Arial" pitchFamily="34" charset="0"/>
                          <a:sym typeface="Symbol"/>
                        </a:rPr>
                        <a:t></a:t>
                      </a:r>
                      <a:r>
                        <a:rPr lang="uk-UA" sz="1400" baseline="-250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ip</a:t>
                      </a: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, Вт/(</a:t>
                      </a:r>
                      <a:r>
                        <a:rPr lang="uk-UA" sz="14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</a:t>
                      </a:r>
                      <a:r>
                        <a:rPr lang="uk-UA" sz="1400" dirty="0" err="1">
                          <a:latin typeface="Arial" pitchFamily="34" charset="0"/>
                          <a:ea typeface="Times New Roman"/>
                          <a:cs typeface="Arial" pitchFamily="34" charset="0"/>
                          <a:sym typeface="Symbol"/>
                        </a:rPr>
                        <a:t></a:t>
                      </a:r>
                      <a:r>
                        <a:rPr lang="uk-UA" sz="14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</a:t>
                      </a: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Коефіцієнт </a:t>
                      </a:r>
                      <a:r>
                        <a:rPr lang="uk-UA" sz="14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теплозасвоєння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S, Вт/(м</a:t>
                      </a:r>
                      <a:r>
                        <a:rPr lang="uk-UA" sz="1400" baseline="300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•К)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41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Внутрішня штукатурка з вапняно-піщаного розчину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12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uk-UA" sz="1400" i="1" u="sng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Матеріал несучої стіни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Цегла глиняна звичайна на цементно-піщаному розчині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4322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   3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uk-UA" sz="1400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Утеплювач (вибрати)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а) плити </a:t>
                      </a:r>
                      <a:r>
                        <a:rPr lang="uk-UA" sz="14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пінополістирольні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   </a:t>
                      </a:r>
                      <a:r>
                        <a:rPr lang="uk-UA" sz="14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екструзійні</a:t>
                      </a: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;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б) плити мінераловатні  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   гофрованої структури.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? (х)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57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Фактурно-захисний шар (складний розчин)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ru-RU" sz="14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ru-RU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57374" marR="5737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08266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uk-UA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Порівняльна характеристика теплоізоляційних матеріалів	</a:t>
            </a:r>
            <a: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2000240"/>
          <a:ext cx="8572560" cy="4626090"/>
        </p:xfrm>
        <a:graphic>
          <a:graphicData uri="http://schemas.openxmlformats.org/drawingml/2006/table">
            <a:tbl>
              <a:tblPr/>
              <a:tblGrid>
                <a:gridCol w="2525501"/>
                <a:gridCol w="3368775"/>
                <a:gridCol w="2678284"/>
              </a:tblGrid>
              <a:tr h="50006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ВЛАСТИВОСТІ</a:t>
                      </a:r>
                      <a:endParaRPr lang="ru-RU" sz="2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1485" marR="41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9600" algn="l"/>
                          <a:tab pos="1537335" algn="ctr"/>
                        </a:tabLst>
                      </a:pPr>
                      <a:endParaRPr lang="ru-RU" sz="2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9600" algn="l"/>
                          <a:tab pos="1537335" algn="ctr"/>
                        </a:tabLst>
                      </a:pPr>
                      <a:r>
                        <a:rPr lang="uk-UA" sz="24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ПІНОПОЛІСТИРОЛ</a:t>
                      </a:r>
                      <a:endParaRPr lang="ru-RU" sz="2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1485" marR="41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95325" algn="l"/>
                        </a:tabLst>
                      </a:pPr>
                      <a:r>
                        <a:rPr lang="uk-UA" sz="24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МІНЕРАЛЬНА ВАТА</a:t>
                      </a:r>
                      <a:endParaRPr lang="ru-RU" sz="24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1485" marR="41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9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Щільність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1485" marR="41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25 - 60 кг/м ³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1485" marR="41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35 - 200 кг/м ³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1485" marR="41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31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Теплопровідність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1485" marR="41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0.018 - 0.032 Вт/м × °С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1485" marR="41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0.036 - 0.06 Вт/м × °С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1485" marR="41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9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Паропроникність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1485" marR="41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0.013 - 0.018 мг/м × год × Па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1485" marR="41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0.4 - 0.6 мг/м × год × Па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1485" marR="41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9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Міцність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1485" marR="41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0.20 - 0.40 МПа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1485" marR="41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0.02 МПа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1485" marR="41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19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Максимальна 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робоча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температура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1485" marR="41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 65 - 75 °С</a:t>
                      </a:r>
                      <a:endParaRPr lang="ru-RU" sz="180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1485" marR="41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250 - 700 °С</a:t>
                      </a:r>
                      <a:endParaRPr lang="ru-RU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41485" marR="414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1403</TotalTime>
  <Words>407</Words>
  <Application>Microsoft Office PowerPoint</Application>
  <PresentationFormat>Экран (4:3)</PresentationFormat>
  <Paragraphs>231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За даними енергетичних досліджень житлових будинків до 40% теплових втрат відбувається через зовнішні стіни</vt:lpstr>
      <vt:lpstr>КРОСВОРД</vt:lpstr>
      <vt:lpstr>КРОСВОРД</vt:lpstr>
      <vt:lpstr>Практична робота №__</vt:lpstr>
      <vt:lpstr>Рисунок 1 – Розрахункова схема                зовнішньої стіни</vt:lpstr>
      <vt:lpstr> Таблиця  1-  Розрахункові дані </vt:lpstr>
      <vt:lpstr> Порівняльна характеристика теплоізоляційних матеріалів  </vt:lpstr>
      <vt:lpstr>Слайд 10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137</cp:revision>
  <dcterms:created xsi:type="dcterms:W3CDTF">2018-04-03T22:08:56Z</dcterms:created>
  <dcterms:modified xsi:type="dcterms:W3CDTF">2018-10-31T16:28:25Z</dcterms:modified>
</cp:coreProperties>
</file>