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8" r:id="rId2"/>
    <p:sldId id="256" r:id="rId3"/>
    <p:sldId id="257" r:id="rId4"/>
    <p:sldId id="260" r:id="rId5"/>
    <p:sldId id="259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6B3289-180A-420D-83F7-2C7753C924A5}" type="datetimeFigureOut">
              <a:rPr lang="ru-RU" smtClean="0"/>
              <a:pPr/>
              <a:t>13.11.2018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CE8555-4B4F-40C5-884C-2610F16CA53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6D560-FE8E-47F2-BABC-E8A94292617B}" type="datetimeFigureOut">
              <a:rPr lang="ru-RU" smtClean="0"/>
              <a:pPr/>
              <a:t>13.11.2018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C7281-82E4-4DF9-88A3-AF0FA580A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6D560-FE8E-47F2-BABC-E8A94292617B}" type="datetimeFigureOut">
              <a:rPr lang="ru-RU" smtClean="0"/>
              <a:pPr/>
              <a:t>13.11.2018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C7281-82E4-4DF9-88A3-AF0FA580A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6D560-FE8E-47F2-BABC-E8A94292617B}" type="datetimeFigureOut">
              <a:rPr lang="ru-RU" smtClean="0"/>
              <a:pPr/>
              <a:t>13.11.2018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C7281-82E4-4DF9-88A3-AF0FA580A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6D560-FE8E-47F2-BABC-E8A94292617B}" type="datetimeFigureOut">
              <a:rPr lang="ru-RU" smtClean="0"/>
              <a:pPr/>
              <a:t>13.11.2018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C7281-82E4-4DF9-88A3-AF0FA580A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6D560-FE8E-47F2-BABC-E8A94292617B}" type="datetimeFigureOut">
              <a:rPr lang="ru-RU" smtClean="0"/>
              <a:pPr/>
              <a:t>13.11.2018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C7281-82E4-4DF9-88A3-AF0FA580A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6D560-FE8E-47F2-BABC-E8A94292617B}" type="datetimeFigureOut">
              <a:rPr lang="ru-RU" smtClean="0"/>
              <a:pPr/>
              <a:t>13.11.2018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C7281-82E4-4DF9-88A3-AF0FA580A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6D560-FE8E-47F2-BABC-E8A94292617B}" type="datetimeFigureOut">
              <a:rPr lang="ru-RU" smtClean="0"/>
              <a:pPr/>
              <a:t>13.11.2018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C7281-82E4-4DF9-88A3-AF0FA580A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6D560-FE8E-47F2-BABC-E8A94292617B}" type="datetimeFigureOut">
              <a:rPr lang="ru-RU" smtClean="0"/>
              <a:pPr/>
              <a:t>13.11.2018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C7281-82E4-4DF9-88A3-AF0FA580A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6D560-FE8E-47F2-BABC-E8A94292617B}" type="datetimeFigureOut">
              <a:rPr lang="ru-RU" smtClean="0"/>
              <a:pPr/>
              <a:t>13.11.2018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C7281-82E4-4DF9-88A3-AF0FA580A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6D560-FE8E-47F2-BABC-E8A94292617B}" type="datetimeFigureOut">
              <a:rPr lang="ru-RU" smtClean="0"/>
              <a:pPr/>
              <a:t>13.11.2018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C7281-82E4-4DF9-88A3-AF0FA580A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6D560-FE8E-47F2-BABC-E8A94292617B}" type="datetimeFigureOut">
              <a:rPr lang="ru-RU" smtClean="0"/>
              <a:pPr/>
              <a:t>13.11.2018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C7281-82E4-4DF9-88A3-AF0FA580A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6D560-FE8E-47F2-BABC-E8A94292617B}" type="datetimeFigureOut">
              <a:rPr lang="ru-RU" smtClean="0"/>
              <a:pPr/>
              <a:t>13.11.2018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C7281-82E4-4DF9-88A3-AF0FA580A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1" y="857232"/>
            <a:ext cx="8229600" cy="1143000"/>
          </a:xfrm>
        </p:spPr>
        <p:txBody>
          <a:bodyPr>
            <a:normAutofit/>
          </a:bodyPr>
          <a:lstStyle/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НАЗВА ТЕМИ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57289" y="2285992"/>
            <a:ext cx="500067" cy="4286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857356" y="2285992"/>
            <a:ext cx="500067" cy="4286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57421" y="2285992"/>
            <a:ext cx="500067" cy="4286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57488" y="2285992"/>
            <a:ext cx="500067" cy="4286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57553" y="2285992"/>
            <a:ext cx="500067" cy="4286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57620" y="2285992"/>
            <a:ext cx="500067" cy="4286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Ф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57685" y="2285992"/>
            <a:ext cx="500067" cy="4286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57752" y="2285992"/>
            <a:ext cx="500067" cy="4286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357817" y="2285992"/>
            <a:ext cx="500067" cy="4286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86445" y="2285992"/>
            <a:ext cx="500067" cy="4286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286512" y="2285992"/>
            <a:ext cx="500067" cy="4286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Т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786577" y="2285992"/>
            <a:ext cx="500067" cy="4286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286644" y="2285992"/>
            <a:ext cx="500067" cy="4286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786709" y="2285992"/>
            <a:ext cx="500067" cy="4286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357289" y="4500570"/>
            <a:ext cx="500067" cy="4286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23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857356" y="4500570"/>
            <a:ext cx="500067" cy="4286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357421" y="4500570"/>
            <a:ext cx="500067" cy="4286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857488" y="4500570"/>
            <a:ext cx="500067" cy="4286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18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357553" y="4500570"/>
            <a:ext cx="500067" cy="4286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22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857620" y="4500570"/>
            <a:ext cx="500067" cy="4286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25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357685" y="4500570"/>
            <a:ext cx="500067" cy="4286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19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857752" y="4500570"/>
            <a:ext cx="500067" cy="4286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357817" y="4500570"/>
            <a:ext cx="500067" cy="4286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17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857884" y="4500570"/>
            <a:ext cx="500067" cy="4286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357949" y="4500570"/>
            <a:ext cx="500067" cy="4286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23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858016" y="4500570"/>
            <a:ext cx="500067" cy="4286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19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358081" y="4500570"/>
            <a:ext cx="500067" cy="4286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858148" y="4500570"/>
            <a:ext cx="500067" cy="4286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11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1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714356"/>
            <a:ext cx="4000528" cy="569756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i="1" dirty="0" smtClean="0"/>
              <a:t>   </a:t>
            </a:r>
            <a:r>
              <a:rPr lang="ru-RU" b="1" i="1" u="sng" dirty="0" smtClean="0">
                <a:solidFill>
                  <a:srgbClr val="FF0000"/>
                </a:solidFill>
              </a:rPr>
              <a:t>Трансформатором</a:t>
            </a:r>
          </a:p>
          <a:p>
            <a:pPr algn="ctr">
              <a:buNone/>
            </a:pP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називається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статичний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(без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рухомих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частин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електромагнітний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пристрій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призначений для перетворення електричної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енергії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однієї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змінної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напруги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електричну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енергію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іншої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змінної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напруги.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190" y="1714488"/>
            <a:ext cx="3857652" cy="3857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714356"/>
            <a:ext cx="7643866" cy="917596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Трансформатори класифікуються за такими основними ознаками: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714488"/>
            <a:ext cx="7500990" cy="4929221"/>
          </a:xfrm>
        </p:spPr>
        <p:txBody>
          <a:bodyPr>
            <a:normAutofit fontScale="70000" lnSpcReduction="20000"/>
          </a:bodyPr>
          <a:lstStyle/>
          <a:p>
            <a:pPr lvl="0" algn="just"/>
            <a:r>
              <a:rPr lang="uk-UA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залежно від мережі живлення: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однофазні, багатофазні (в тому числі трифазні); імпульсні.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uk-UA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співвідношенням напруги: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підвищувальні,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знижу-вальні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uk-UA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кількістю вторинних обмоток: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однообмоткові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багатообмоткові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uk-UA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призначенням: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силові, зварювальні, вимірювальні та інші.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uk-UA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способом охолодження: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трансформатори з масляним охолодженням (масляні), з природним повітряним охолодженням (сухі та з литою ізоляцією);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uk-UA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родом установки: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для внутрішньої установки, для зовнішньої установки і для комплектних розподільних пристроїв (КРП);</a:t>
            </a:r>
          </a:p>
          <a:p>
            <a:pPr algn="just"/>
            <a:r>
              <a:rPr lang="uk-UA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призначенням: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знижують і підвищують.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74638"/>
            <a:ext cx="7715304" cy="1511288"/>
          </a:xfrm>
        </p:spPr>
        <p:txBody>
          <a:bodyPr>
            <a:noAutofit/>
          </a:bodyPr>
          <a:lstStyle/>
          <a:p>
            <a:r>
              <a:rPr lang="uk-UA" sz="3300" b="1" dirty="0" smtClean="0">
                <a:solidFill>
                  <a:schemeClr val="tx2">
                    <a:lumMod val="75000"/>
                  </a:schemeClr>
                </a:solidFill>
              </a:rPr>
              <a:t>В залежності від числа фаз трансформатори бувають </a:t>
            </a:r>
            <a:r>
              <a:rPr lang="uk-UA" sz="3300" b="1" dirty="0" smtClean="0">
                <a:solidFill>
                  <a:srgbClr val="FF0000"/>
                </a:solidFill>
              </a:rPr>
              <a:t>однофазні</a:t>
            </a:r>
            <a:r>
              <a:rPr lang="uk-UA" sz="3300" b="1" dirty="0" smtClean="0">
                <a:solidFill>
                  <a:schemeClr val="tx2">
                    <a:lumMod val="75000"/>
                  </a:schemeClr>
                </a:solidFill>
              </a:rPr>
              <a:t> та </a:t>
            </a:r>
            <a:r>
              <a:rPr lang="uk-UA" sz="3300" b="1" dirty="0" smtClean="0">
                <a:solidFill>
                  <a:srgbClr val="FF0000"/>
                </a:solidFill>
              </a:rPr>
              <a:t>багатофазні</a:t>
            </a:r>
            <a:r>
              <a:rPr lang="uk-UA" sz="3300" b="1" dirty="0" smtClean="0">
                <a:solidFill>
                  <a:schemeClr val="tx2">
                    <a:lumMod val="75000"/>
                  </a:schemeClr>
                </a:solidFill>
              </a:rPr>
              <a:t> (в основному, трифазні)</a:t>
            </a:r>
            <a:endParaRPr lang="ru-RU" sz="33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4214818"/>
            <a:ext cx="7758138" cy="2428892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uk-UA" dirty="0" smtClean="0"/>
              <a:t>     Кількість фаз первинної обмотки визначається числом фаз джерела живлення, а число фаз вторинної обмотки - призначенням трансформатора.</a:t>
            </a:r>
            <a:endParaRPr lang="ru-RU" dirty="0" smtClean="0"/>
          </a:p>
          <a:p>
            <a:pPr algn="just">
              <a:buNone/>
            </a:pPr>
            <a:r>
              <a:rPr lang="uk-UA" dirty="0" smtClean="0"/>
              <a:t>    </a:t>
            </a:r>
            <a:r>
              <a:rPr lang="uk-UA" sz="1500" dirty="0" smtClean="0"/>
              <a:t> </a:t>
            </a:r>
          </a:p>
          <a:p>
            <a:pPr algn="just">
              <a:buNone/>
            </a:pPr>
            <a:r>
              <a:rPr lang="uk-UA" dirty="0" smtClean="0"/>
              <a:t>    В трьохфазному трансформаторі первинною або вторинною обмоткою називають відповідно сукупності трифазних обмоток однієї напруги.  </a:t>
            </a:r>
            <a:endParaRPr lang="ru-RU" dirty="0" smtClean="0"/>
          </a:p>
          <a:p>
            <a:pPr algn="just"/>
            <a:endParaRPr lang="ru-RU" dirty="0"/>
          </a:p>
        </p:txBody>
      </p:sp>
      <p:pic>
        <p:nvPicPr>
          <p:cNvPr id="4" name="Рисунок 3" descr="однофазный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1785926"/>
            <a:ext cx="2571768" cy="2423177"/>
          </a:xfrm>
          <a:prstGeom prst="rect">
            <a:avLst/>
          </a:prstGeom>
        </p:spPr>
      </p:pic>
      <p:pic>
        <p:nvPicPr>
          <p:cNvPr id="5" name="Рисунок 4" descr="трехфазный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6" y="1857364"/>
            <a:ext cx="2500330" cy="2298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785794"/>
            <a:ext cx="7515220" cy="989034"/>
          </a:xfrm>
        </p:spPr>
        <p:txBody>
          <a:bodyPr>
            <a:normAutofit fontScale="90000"/>
          </a:bodyPr>
          <a:lstStyle/>
          <a:p>
            <a:r>
              <a:rPr lang="uk-UA" sz="3900" b="1" dirty="0" smtClean="0">
                <a:solidFill>
                  <a:srgbClr val="FF0000"/>
                </a:solidFill>
              </a:rPr>
              <a:t>Графічне зображення однофазного та трифазного трансформатора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9403" t="42887" r="12110" b="13819"/>
          <a:stretch>
            <a:fillRect/>
          </a:stretch>
        </p:blipFill>
        <p:spPr bwMode="auto">
          <a:xfrm>
            <a:off x="1285852" y="1857364"/>
            <a:ext cx="7250957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8043890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Силовий трансформатор </a:t>
            </a:r>
            <a:r>
              <a:rPr lang="uk-UA" dirty="0" smtClean="0"/>
              <a:t>– </a:t>
            </a:r>
            <a:br>
              <a:rPr lang="uk-UA" dirty="0" smtClean="0"/>
            </a:br>
            <a:r>
              <a:rPr lang="uk-UA" dirty="0" smtClean="0"/>
              <a:t>це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600201"/>
            <a:ext cx="7901014" cy="4525963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 електричний </a:t>
            </a:r>
            <a:r>
              <a:rPr lang="ru-RU" dirty="0" err="1" smtClean="0"/>
              <a:t>апарат</a:t>
            </a:r>
            <a:r>
              <a:rPr lang="ru-RU" dirty="0" smtClean="0"/>
              <a:t>, </a:t>
            </a:r>
            <a:r>
              <a:rPr lang="ru-RU" dirty="0" err="1" smtClean="0"/>
              <a:t>який</a:t>
            </a:r>
            <a:r>
              <a:rPr lang="ru-RU" dirty="0" smtClean="0"/>
              <a:t> призначений       для перетворення змінного струму однієї напруги в змінний струм іншої напруги для живлення електроенергією споживачів. </a:t>
            </a:r>
            <a:endParaRPr lang="ru-RU" dirty="0"/>
          </a:p>
        </p:txBody>
      </p:sp>
      <p:pic>
        <p:nvPicPr>
          <p:cNvPr id="4" name="Рисунок 3" descr="силовой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4" y="3643314"/>
            <a:ext cx="3810000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928670"/>
            <a:ext cx="7786742" cy="703282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Розрізняють такі </a:t>
            </a: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типи</a:t>
            </a: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силових трансформаторів: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785926"/>
            <a:ext cx="7643866" cy="4525963"/>
          </a:xfrm>
        </p:spPr>
        <p:txBody>
          <a:bodyPr>
            <a:normAutofit/>
          </a:bodyPr>
          <a:lstStyle/>
          <a:p>
            <a:pPr marL="514350" indent="-514350" algn="just">
              <a:buFont typeface="Wingdings" pitchFamily="2" charset="2"/>
              <a:buChar char="ü"/>
            </a:pPr>
            <a:r>
              <a:rPr lang="uk-UA" sz="2700" dirty="0" smtClean="0">
                <a:latin typeface="Times New Roman" pitchFamily="18" charset="0"/>
                <a:cs typeface="Times New Roman" pitchFamily="18" charset="0"/>
              </a:rPr>
              <a:t>1група (вироби з потужністю до 100 кВА);</a:t>
            </a:r>
            <a:endParaRPr lang="ru-RU" sz="27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Font typeface="Wingdings" pitchFamily="2" charset="2"/>
              <a:buChar char="ü"/>
            </a:pPr>
            <a:r>
              <a:rPr lang="uk-UA" sz="2700" dirty="0" smtClean="0">
                <a:latin typeface="Times New Roman" pitchFamily="18" charset="0"/>
                <a:cs typeface="Times New Roman" pitchFamily="18" charset="0"/>
              </a:rPr>
              <a:t>2група (діапазон потужності від 160 до 630 кВА);</a:t>
            </a:r>
            <a:endParaRPr lang="ru-RU" sz="27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Font typeface="Wingdings" pitchFamily="2" charset="2"/>
              <a:buChar char="ü"/>
            </a:pPr>
            <a:r>
              <a:rPr lang="uk-UA" sz="2700" dirty="0" smtClean="0">
                <a:latin typeface="Times New Roman" pitchFamily="18" charset="0"/>
                <a:cs typeface="Times New Roman" pitchFamily="18" charset="0"/>
              </a:rPr>
              <a:t>3група (від 1000 до 6300 кВА);</a:t>
            </a:r>
            <a:endParaRPr lang="ru-RU" sz="27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Font typeface="Wingdings" pitchFamily="2" charset="2"/>
              <a:buChar char="ü"/>
            </a:pPr>
            <a:r>
              <a:rPr lang="uk-UA" sz="2700" dirty="0" smtClean="0">
                <a:latin typeface="Times New Roman" pitchFamily="18" charset="0"/>
                <a:cs typeface="Times New Roman" pitchFamily="18" charset="0"/>
              </a:rPr>
              <a:t>4група (показник потужності вище 10000 кВА);</a:t>
            </a:r>
            <a:endParaRPr lang="ru-RU" sz="27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Font typeface="Wingdings" pitchFamily="2" charset="2"/>
              <a:buChar char="ü"/>
            </a:pPr>
            <a:r>
              <a:rPr lang="uk-UA" sz="2700" dirty="0" smtClean="0">
                <a:latin typeface="Times New Roman" pitchFamily="18" charset="0"/>
                <a:cs typeface="Times New Roman" pitchFamily="18" charset="0"/>
              </a:rPr>
              <a:t>5група (всі трансформатори з потужністю вище 40000 кВА);</a:t>
            </a:r>
            <a:endParaRPr lang="ru-RU" sz="27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Font typeface="Wingdings" pitchFamily="2" charset="2"/>
              <a:buChar char="ü"/>
            </a:pPr>
            <a:r>
              <a:rPr lang="uk-UA" sz="2700" dirty="0" smtClean="0">
                <a:latin typeface="Times New Roman" pitchFamily="18" charset="0"/>
                <a:cs typeface="Times New Roman" pitchFamily="18" charset="0"/>
              </a:rPr>
              <a:t>6група (потужність від 100000 кВА).</a:t>
            </a:r>
            <a:endParaRPr lang="ru-RU" sz="27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Масляний трансформатор </a:t>
            </a:r>
            <a:r>
              <a:rPr lang="uk-UA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600201"/>
            <a:ext cx="4429156" cy="4972071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dirty="0" smtClean="0"/>
              <a:t>     </a:t>
            </a:r>
            <a:r>
              <a:rPr lang="ru-RU" dirty="0" err="1" smtClean="0"/>
              <a:t>це</a:t>
            </a:r>
            <a:r>
              <a:rPr lang="ru-RU" dirty="0" smtClean="0"/>
              <a:t>  </a:t>
            </a:r>
            <a:r>
              <a:rPr lang="ru-RU" dirty="0" err="1" smtClean="0"/>
              <a:t>стаціонарний</a:t>
            </a:r>
            <a:r>
              <a:rPr lang="ru-RU" dirty="0" smtClean="0"/>
              <a:t> </a:t>
            </a:r>
            <a:r>
              <a:rPr lang="ru-RU" dirty="0" err="1" smtClean="0"/>
              <a:t>прилад</a:t>
            </a:r>
            <a:r>
              <a:rPr lang="ru-RU" dirty="0" smtClean="0"/>
              <a:t>, </a:t>
            </a:r>
            <a:r>
              <a:rPr lang="ru-RU" dirty="0" err="1" smtClean="0"/>
              <a:t>який</a:t>
            </a:r>
            <a:r>
              <a:rPr lang="ru-RU" dirty="0" smtClean="0"/>
              <a:t> </a:t>
            </a:r>
            <a:r>
              <a:rPr lang="ru-RU" dirty="0" err="1" smtClean="0"/>
              <a:t>включає</a:t>
            </a:r>
            <a:r>
              <a:rPr lang="ru-RU" dirty="0" smtClean="0"/>
              <a:t> в себе </a:t>
            </a:r>
            <a:r>
              <a:rPr lang="ru-RU" dirty="0" err="1" smtClean="0"/>
              <a:t>дві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більше</a:t>
            </a:r>
            <a:r>
              <a:rPr lang="ru-RU" dirty="0" smtClean="0"/>
              <a:t> обмоток.</a:t>
            </a:r>
          </a:p>
          <a:p>
            <a:pPr algn="just">
              <a:buNone/>
            </a:pPr>
            <a:r>
              <a:rPr lang="ru-RU" dirty="0" smtClean="0"/>
              <a:t>     </a:t>
            </a:r>
            <a:r>
              <a:rPr lang="ru-RU" dirty="0" err="1" smtClean="0"/>
              <a:t>Основним</a:t>
            </a:r>
            <a:r>
              <a:rPr lang="ru-RU" dirty="0" smtClean="0"/>
              <a:t> </a:t>
            </a:r>
            <a:r>
              <a:rPr lang="ru-RU" dirty="0" err="1" smtClean="0"/>
              <a:t>завданням</a:t>
            </a:r>
            <a:r>
              <a:rPr lang="ru-RU" dirty="0" smtClean="0"/>
              <a:t> </a:t>
            </a:r>
            <a:r>
              <a:rPr lang="ru-RU" dirty="0" err="1" smtClean="0"/>
              <a:t>цих</a:t>
            </a:r>
            <a:r>
              <a:rPr lang="ru-RU" dirty="0" smtClean="0"/>
              <a:t> </a:t>
            </a:r>
            <a:r>
              <a:rPr lang="ru-RU" dirty="0" err="1" smtClean="0"/>
              <a:t>пристроїв</a:t>
            </a:r>
            <a:r>
              <a:rPr lang="ru-RU" dirty="0" smtClean="0"/>
              <a:t> </a:t>
            </a:r>
            <a:r>
              <a:rPr lang="ru-RU" dirty="0" err="1" smtClean="0"/>
              <a:t>є</a:t>
            </a:r>
            <a:r>
              <a:rPr lang="ru-RU" dirty="0" smtClean="0"/>
              <a:t> перетворення струму. В </a:t>
            </a:r>
            <a:r>
              <a:rPr lang="ru-RU" dirty="0" err="1" smtClean="0"/>
              <a:t>даному</a:t>
            </a:r>
            <a:r>
              <a:rPr lang="ru-RU" dirty="0" smtClean="0"/>
              <a:t> </a:t>
            </a:r>
            <a:r>
              <a:rPr lang="ru-RU" dirty="0" err="1" smtClean="0"/>
              <a:t>випадку</a:t>
            </a:r>
            <a:r>
              <a:rPr lang="ru-RU" dirty="0" smtClean="0"/>
              <a:t> параметр </a:t>
            </a:r>
            <a:r>
              <a:rPr lang="ru-RU" dirty="0" err="1" smtClean="0"/>
              <a:t>граничної</a:t>
            </a:r>
            <a:r>
              <a:rPr lang="ru-RU" dirty="0" smtClean="0"/>
              <a:t> </a:t>
            </a:r>
            <a:r>
              <a:rPr lang="ru-RU" dirty="0" err="1" smtClean="0"/>
              <a:t>частоти</a:t>
            </a:r>
            <a:r>
              <a:rPr lang="ru-RU" dirty="0" smtClean="0"/>
              <a:t> в </a:t>
            </a:r>
            <a:r>
              <a:rPr lang="ru-RU" dirty="0" err="1" smtClean="0"/>
              <a:t>ланцюзі</a:t>
            </a:r>
            <a:r>
              <a:rPr lang="ru-RU" dirty="0" smtClean="0"/>
              <a:t> </a:t>
            </a:r>
            <a:r>
              <a:rPr lang="ru-RU" dirty="0" err="1" smtClean="0"/>
              <a:t>залишається</a:t>
            </a:r>
            <a:r>
              <a:rPr lang="ru-RU" dirty="0" smtClean="0"/>
              <a:t> </a:t>
            </a:r>
            <a:r>
              <a:rPr lang="ru-RU" dirty="0" err="1" smtClean="0"/>
              <a:t>незмінним</a:t>
            </a:r>
            <a:r>
              <a:rPr lang="ru-RU" dirty="0" smtClean="0"/>
              <a:t>. </a:t>
            </a:r>
          </a:p>
          <a:p>
            <a:pPr algn="just">
              <a:buNone/>
            </a:pPr>
            <a:r>
              <a:rPr lang="ru-RU" dirty="0" smtClean="0"/>
              <a:t>     </a:t>
            </a:r>
            <a:r>
              <a:rPr lang="ru-RU" dirty="0" err="1" smtClean="0"/>
              <a:t>Відбувається</a:t>
            </a:r>
            <a:r>
              <a:rPr lang="ru-RU" dirty="0" smtClean="0"/>
              <a:t> </a:t>
            </a:r>
            <a:r>
              <a:rPr lang="ru-RU" dirty="0" err="1" smtClean="0"/>
              <a:t>зазначений</a:t>
            </a:r>
            <a:r>
              <a:rPr lang="ru-RU" dirty="0" smtClean="0"/>
              <a:t> </a:t>
            </a:r>
            <a:r>
              <a:rPr lang="ru-RU" dirty="0" err="1" smtClean="0"/>
              <a:t>процес</a:t>
            </a:r>
            <a:r>
              <a:rPr lang="ru-RU" dirty="0" smtClean="0"/>
              <a:t> за </a:t>
            </a:r>
            <a:r>
              <a:rPr lang="ru-RU" dirty="0" err="1" smtClean="0"/>
              <a:t>допомогою</a:t>
            </a:r>
            <a:r>
              <a:rPr lang="ru-RU" dirty="0" smtClean="0"/>
              <a:t> </a:t>
            </a:r>
            <a:r>
              <a:rPr lang="ru-RU" dirty="0" err="1" smtClean="0"/>
              <a:t>електромагнітної</a:t>
            </a:r>
            <a:r>
              <a:rPr lang="ru-RU" dirty="0" smtClean="0"/>
              <a:t> </a:t>
            </a:r>
            <a:r>
              <a:rPr lang="ru-RU" dirty="0" err="1" smtClean="0"/>
              <a:t>індукції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 descr="масляний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4" y="1857364"/>
            <a:ext cx="3814772" cy="38937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785926"/>
            <a:ext cx="4857784" cy="4829195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uk-UA" dirty="0" smtClean="0"/>
              <a:t>    це вид перетворювачів, в яких магнітна система та дві чи більше обмоток не занурюються в </a:t>
            </a:r>
            <a:r>
              <a:rPr lang="uk-UA" dirty="0" err="1" smtClean="0"/>
              <a:t>мас-ляний</a:t>
            </a:r>
            <a:r>
              <a:rPr lang="uk-UA" dirty="0" smtClean="0"/>
              <a:t> розчин, а </a:t>
            </a:r>
            <a:r>
              <a:rPr lang="uk-UA" dirty="0" err="1" smtClean="0"/>
              <a:t>остуд-жуються</a:t>
            </a:r>
            <a:r>
              <a:rPr lang="uk-UA" dirty="0" smtClean="0"/>
              <a:t> за рахунок руху повітряних потоків.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428604"/>
            <a:ext cx="68273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Сухий</a:t>
            </a:r>
            <a:r>
              <a:rPr lang="uk-UA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uk-UA" sz="5400" b="1" cap="none" spc="0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трансформатор</a:t>
            </a:r>
            <a:endParaRPr lang="ru-RU" sz="5400" b="1" cap="none" spc="0" dirty="0">
              <a:ln w="12700">
                <a:solidFill>
                  <a:srgbClr val="FF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Рисунок 5" descr="сухой ...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32" y="2071678"/>
            <a:ext cx="3274047" cy="3143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Вимірювальний трансформатор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600201"/>
            <a:ext cx="8001056" cy="4525963"/>
          </a:xfrm>
        </p:spPr>
        <p:txBody>
          <a:bodyPr/>
          <a:lstStyle/>
          <a:p>
            <a:pPr algn="just">
              <a:buNone/>
            </a:pPr>
            <a:r>
              <a:rPr lang="uk-UA" dirty="0" smtClean="0"/>
              <a:t>    трансформатор, призначений для    </a:t>
            </a:r>
            <a:r>
              <a:rPr lang="uk-UA" dirty="0" err="1" smtClean="0"/>
              <a:t>пере-силання</a:t>
            </a:r>
            <a:r>
              <a:rPr lang="uk-UA" dirty="0" smtClean="0"/>
              <a:t> інформаційного сигналу </a:t>
            </a:r>
            <a:r>
              <a:rPr lang="uk-UA" dirty="0" err="1" smtClean="0"/>
              <a:t>вимірю-вальним</a:t>
            </a:r>
            <a:r>
              <a:rPr lang="uk-UA" dirty="0" smtClean="0"/>
              <a:t> приладам, лічильникам, </a:t>
            </a:r>
            <a:r>
              <a:rPr lang="uk-UA" dirty="0" err="1" smtClean="0"/>
              <a:t>прист-роям</a:t>
            </a:r>
            <a:r>
              <a:rPr lang="uk-UA" dirty="0" smtClean="0"/>
              <a:t> захисту і (або) керування. </a:t>
            </a:r>
            <a:endParaRPr lang="ru-RU" dirty="0"/>
          </a:p>
        </p:txBody>
      </p:sp>
      <p:pic>
        <p:nvPicPr>
          <p:cNvPr id="4" name="Рисунок 3" descr="1234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84" y="3571876"/>
            <a:ext cx="4929222" cy="2907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600201"/>
            <a:ext cx="7472386" cy="4525963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/>
              <a:t>   трансформатор, який призначений для перетворення струму до </a:t>
            </a:r>
            <a:r>
              <a:rPr lang="ru-RU" dirty="0" err="1" smtClean="0"/>
              <a:t>значення</a:t>
            </a:r>
            <a:r>
              <a:rPr lang="ru-RU" dirty="0" smtClean="0"/>
              <a:t>, </a:t>
            </a:r>
            <a:r>
              <a:rPr lang="ru-RU" dirty="0" err="1" smtClean="0"/>
              <a:t>зручного</a:t>
            </a:r>
            <a:r>
              <a:rPr lang="ru-RU" dirty="0" smtClean="0"/>
              <a:t> для </a:t>
            </a:r>
            <a:r>
              <a:rPr lang="ru-RU" dirty="0" err="1" smtClean="0"/>
              <a:t>виміру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357166"/>
            <a:ext cx="800105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Вимірювальний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cap="none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трансформатор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cap="none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струму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12345 струм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6446" y="3643314"/>
            <a:ext cx="285750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857884" y="642920"/>
            <a:ext cx="2914616" cy="1000131"/>
          </a:xfrm>
        </p:spPr>
        <p:txBody>
          <a:bodyPr>
            <a:normAutofit fontScale="90000"/>
          </a:bodyPr>
          <a:lstStyle/>
          <a:p>
            <a:pPr algn="l"/>
            <a:r>
              <a:rPr lang="ru-RU" sz="3000" b="1" dirty="0" smtClean="0">
                <a:solidFill>
                  <a:schemeClr val="tx2"/>
                </a:solidFill>
                <a:cs typeface="Aharoni" pitchFamily="2" charset="-79"/>
              </a:rPr>
              <a:t>                                              </a:t>
            </a:r>
            <a:r>
              <a:rPr lang="ru-RU" sz="3500" b="1" dirty="0" smtClean="0">
                <a:solidFill>
                  <a:schemeClr val="tx2"/>
                </a:solidFill>
                <a:cs typeface="Aharoni" pitchFamily="2" charset="-79"/>
              </a:rPr>
              <a:t>Тема</a:t>
            </a:r>
            <a:endParaRPr lang="ru-RU" sz="3500" b="1" dirty="0">
              <a:solidFill>
                <a:schemeClr val="tx2"/>
              </a:solidFill>
              <a:cs typeface="Aharoni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43439" y="2143117"/>
            <a:ext cx="4143404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Трансформатори. </a:t>
            </a:r>
          </a:p>
          <a:p>
            <a:pPr algn="ctr"/>
            <a:r>
              <a:rPr lang="uk-UA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Призначення трансформаторів </a:t>
            </a:r>
          </a:p>
          <a:p>
            <a:pPr algn="ctr"/>
            <a:r>
              <a:rPr lang="uk-UA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та їх класифікація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Рисунок 5" descr="трансформатор 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5" y="1357299"/>
            <a:ext cx="3372599" cy="4572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57166"/>
            <a:ext cx="8229600" cy="1714512"/>
          </a:xfrm>
        </p:spPr>
        <p:txBody>
          <a:bodyPr>
            <a:normAutofit/>
          </a:bodyPr>
          <a:lstStyle/>
          <a:p>
            <a:r>
              <a:rPr lang="ru-RU" b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Вимірювальний</a:t>
            </a:r>
            <a:br>
              <a:rPr lang="ru-RU" b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трансформатор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напруги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857364"/>
            <a:ext cx="7872410" cy="4525963"/>
          </a:xfrm>
        </p:spPr>
        <p:txBody>
          <a:bodyPr/>
          <a:lstStyle/>
          <a:p>
            <a:pPr algn="just">
              <a:buNone/>
            </a:pPr>
            <a:r>
              <a:rPr lang="uk-UA" dirty="0" smtClean="0"/>
              <a:t>    вимірювальний трансформатор, у якому за нормальних умов використання вторинна напруга пропорційна первинній напрузі та за умови правильного </a:t>
            </a:r>
            <a:r>
              <a:rPr lang="uk-UA" dirty="0" err="1" smtClean="0"/>
              <a:t>вмикан-ня</a:t>
            </a:r>
            <a:r>
              <a:rPr lang="uk-UA" dirty="0" smtClean="0"/>
              <a:t> зміщена відносно неї за фазою на кут, близький до нуля.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трансформатор напруг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4357694"/>
            <a:ext cx="1905000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Автотрансформатор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600201"/>
            <a:ext cx="7686700" cy="4525963"/>
          </a:xfrm>
        </p:spPr>
        <p:txBody>
          <a:bodyPr/>
          <a:lstStyle/>
          <a:p>
            <a:pPr algn="just">
              <a:buNone/>
            </a:pPr>
            <a:r>
              <a:rPr lang="uk-UA" dirty="0" smtClean="0"/>
              <a:t>    варіант трансформатора, в якому первинна і вторинна обмотки сполучені безпосередньо, і мають за рахунок цього не тільки магнітну зв'язок, але і електричний.</a:t>
            </a:r>
            <a:endParaRPr lang="ru-RU" dirty="0"/>
          </a:p>
        </p:txBody>
      </p:sp>
      <p:pic>
        <p:nvPicPr>
          <p:cNvPr id="4" name="Рисунок 3" descr="автотрансформатор1234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942" y="3643314"/>
            <a:ext cx="3381382" cy="27321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500042"/>
            <a:ext cx="8072494" cy="1143000"/>
          </a:xfrm>
        </p:spPr>
        <p:txBody>
          <a:bodyPr>
            <a:normAutofit fontScale="90000"/>
          </a:bodyPr>
          <a:lstStyle/>
          <a:p>
            <a:r>
              <a:rPr lang="uk-UA" b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Зварювальний </a:t>
            </a:r>
            <a:br>
              <a:rPr lang="uk-UA" b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b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трансформатор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2071678"/>
            <a:ext cx="3500462" cy="3768735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dirty="0" smtClean="0"/>
              <a:t>трансформатор, </a:t>
            </a:r>
          </a:p>
          <a:p>
            <a:pPr algn="ctr">
              <a:buNone/>
            </a:pPr>
            <a:r>
              <a:rPr lang="ru-RU" dirty="0" smtClean="0"/>
              <a:t>який перетворює змінний струм однієї напруги в змінний струм іншої напруги </a:t>
            </a:r>
            <a:r>
              <a:rPr lang="ru-RU" dirty="0" err="1" smtClean="0"/>
              <a:t>тієї</a:t>
            </a:r>
            <a:r>
              <a:rPr lang="ru-RU" dirty="0" smtClean="0"/>
              <a:t> ж частоти </a:t>
            </a:r>
            <a:r>
              <a:rPr lang="ru-RU" dirty="0" err="1" smtClean="0"/>
              <a:t>і</a:t>
            </a:r>
            <a:r>
              <a:rPr lang="ru-RU" dirty="0" smtClean="0"/>
              <a:t> служить для живлення </a:t>
            </a:r>
            <a:r>
              <a:rPr lang="ru-RU" dirty="0" err="1" smtClean="0"/>
              <a:t>зварювальної</a:t>
            </a:r>
            <a:r>
              <a:rPr lang="ru-RU" dirty="0" smtClean="0"/>
              <a:t> дуги.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сварочный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4" y="2071678"/>
            <a:ext cx="3881450" cy="388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428605"/>
            <a:ext cx="7472386" cy="569756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uk-UA" b="1" i="1" u="sng" dirty="0" smtClean="0">
                <a:solidFill>
                  <a:schemeClr val="tx2"/>
                </a:solidFill>
              </a:rPr>
              <a:t>  </a:t>
            </a:r>
            <a:r>
              <a:rPr lang="uk-UA" b="1" i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Трансформатор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являє 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собою замкнений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магніто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провід (осердя), на якому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розташовані дві або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кіль-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ка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обмоток. </a:t>
            </a:r>
          </a:p>
          <a:p>
            <a:pPr algn="just"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За </a:t>
            </a:r>
            <a:r>
              <a:rPr lang="uk-UA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типом конструкції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розрізняють: </a:t>
            </a:r>
          </a:p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стрижневий (Г-подібний) </a:t>
            </a:r>
          </a:p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броньовий (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Ш-подібний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магнітопро-води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Розглянемо їх структуру.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1291560510_isolation_power_transform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8" y="857232"/>
            <a:ext cx="2952770" cy="2214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Стрижневий трансформатор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600201"/>
            <a:ext cx="7758138" cy="4525963"/>
          </a:xfrm>
        </p:spPr>
        <p:txBody>
          <a:bodyPr/>
          <a:lstStyle/>
          <a:p>
            <a:pPr algn="just">
              <a:buNone/>
            </a:pPr>
            <a:r>
              <a:rPr lang="uk-UA" dirty="0" smtClean="0"/>
              <a:t>  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складається з двох </a:t>
            </a:r>
            <a:r>
              <a:rPr lang="uk-UA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стрижнів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(1), на яких знаходяться </a:t>
            </a:r>
            <a:r>
              <a:rPr lang="uk-UA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обмотки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(2) і </a:t>
            </a:r>
            <a:r>
              <a:rPr lang="uk-UA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ярма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(3), яке з'єднує стрижні, власне, тому він і отримав свою назву. Трансформатори цього типу застосовуються значно частіше, ніж броньові трансформатори.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Рисунок 4" descr="Стержневой.png"/>
          <p:cNvPicPr>
            <a:picLocks noChangeAspect="1"/>
          </p:cNvPicPr>
          <p:nvPr/>
        </p:nvPicPr>
        <p:blipFill>
          <a:blip r:embed="rId2"/>
          <a:srcRect l="9021" t="16560" r="12049" b="24806"/>
          <a:stretch>
            <a:fillRect/>
          </a:stretch>
        </p:blipFill>
        <p:spPr>
          <a:xfrm>
            <a:off x="3143240" y="4714884"/>
            <a:ext cx="2500330" cy="1857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Броньовий трансформатор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357299"/>
            <a:ext cx="7686700" cy="4768866"/>
          </a:xfrm>
        </p:spPr>
        <p:txBody>
          <a:bodyPr/>
          <a:lstStyle/>
          <a:p>
            <a:pPr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Броньовий трансформатор являє собою </a:t>
            </a:r>
            <a:r>
              <a:rPr lang="uk-UA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ярмо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(2) всередині якого полягає </a:t>
            </a:r>
            <a:r>
              <a:rPr lang="uk-UA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стрижень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(1) з </a:t>
            </a:r>
            <a:r>
              <a:rPr lang="uk-UA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обмоткою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(3). Ярмо захищає стрижень, тому трансформатор називається 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броньовим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бронепвой.png"/>
          <p:cNvPicPr>
            <a:picLocks noChangeAspect="1"/>
          </p:cNvPicPr>
          <p:nvPr/>
        </p:nvPicPr>
        <p:blipFill>
          <a:blip r:embed="rId2"/>
          <a:srcRect l="4588" t="18529" r="3074" b="24524"/>
          <a:stretch>
            <a:fillRect/>
          </a:stretch>
        </p:blipFill>
        <p:spPr>
          <a:xfrm>
            <a:off x="2571736" y="3857628"/>
            <a:ext cx="4286280" cy="26701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571636"/>
          </a:xfrm>
        </p:spPr>
        <p:txBody>
          <a:bodyPr/>
          <a:lstStyle/>
          <a:p>
            <a:r>
              <a:rPr lang="uk-UA" b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Коефіцієнт </a:t>
            </a:r>
            <a:br>
              <a:rPr lang="uk-UA" b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b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трансформації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000100" y="2143116"/>
            <a:ext cx="7686700" cy="3983048"/>
          </a:xfrm>
        </p:spPr>
        <p:txBody>
          <a:bodyPr/>
          <a:lstStyle/>
          <a:p>
            <a:pPr algn="just">
              <a:buNone/>
            </a:pPr>
            <a:r>
              <a:rPr lang="uk-UA" dirty="0" smtClean="0"/>
              <a:t>    дорівнює відношенню кількості витків  первинної обмотки до кількості витків  вторинної обмотки:</a:t>
            </a:r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l="44296" t="49284" r="44220" b="41238"/>
          <a:stretch>
            <a:fillRect/>
          </a:stretch>
        </p:blipFill>
        <p:spPr bwMode="auto">
          <a:xfrm>
            <a:off x="3286116" y="3643314"/>
            <a:ext cx="2428892" cy="1734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000108"/>
            <a:ext cx="7472386" cy="5643601"/>
          </a:xfrm>
        </p:spPr>
        <p:txBody>
          <a:bodyPr>
            <a:normAutofit fontScale="70000" lnSpcReduction="20000"/>
          </a:bodyPr>
          <a:lstStyle/>
          <a:p>
            <a:pPr marL="742950" lvl="0" indent="-742950" algn="just">
              <a:buNone/>
            </a:pPr>
            <a:r>
              <a:rPr lang="ru-RU" sz="4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4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Хто</a:t>
            </a:r>
            <a:r>
              <a:rPr lang="ru-RU" sz="4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винайшов</a:t>
            </a:r>
            <a:r>
              <a:rPr lang="ru-RU" sz="4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перший трансформатор </a:t>
            </a:r>
          </a:p>
          <a:p>
            <a:pPr marL="742950" lvl="0" indent="-742950" algn="just">
              <a:buNone/>
            </a:pPr>
            <a:r>
              <a:rPr lang="ru-RU" sz="4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4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(П. Н. Яблочков).</a:t>
            </a:r>
          </a:p>
          <a:p>
            <a:pPr marL="742950" lvl="0" indent="-742950" algn="just">
              <a:buNone/>
            </a:pPr>
            <a:r>
              <a:rPr lang="ru-RU" sz="4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2.Рік </a:t>
            </a:r>
            <a:r>
              <a:rPr lang="ru-RU" sz="4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створення</a:t>
            </a:r>
            <a:r>
              <a:rPr lang="ru-RU" sz="4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першого</a:t>
            </a:r>
            <a:r>
              <a:rPr lang="ru-RU" sz="4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трансформатора</a:t>
            </a:r>
            <a:r>
              <a:rPr lang="ru-RU" sz="43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742950" lvl="0" indent="-742950" algn="just">
              <a:buNone/>
            </a:pPr>
            <a:r>
              <a:rPr lang="ru-RU" sz="4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(1876 </a:t>
            </a:r>
            <a:r>
              <a:rPr lang="ru-RU" sz="43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рік</a:t>
            </a:r>
            <a:r>
              <a:rPr lang="ru-RU" sz="4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514350" lvl="0" indent="-514350">
              <a:buNone/>
            </a:pPr>
            <a:r>
              <a:rPr lang="ru-RU" sz="4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4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Осердя</a:t>
            </a:r>
            <a:r>
              <a:rPr lang="ru-RU" sz="4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трансформатора Яблочкова </a:t>
            </a:r>
          </a:p>
          <a:p>
            <a:pPr marL="514350" lvl="0" indent="-514350">
              <a:buNone/>
            </a:pPr>
            <a:r>
              <a:rPr lang="ru-RU" sz="4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3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незамкнене</a:t>
            </a:r>
            <a:r>
              <a:rPr lang="ru-RU" sz="4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514350" lvl="0" indent="-514350" algn="just">
              <a:buNone/>
            </a:pPr>
            <a:r>
              <a:rPr lang="ru-RU" sz="4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4.В </a:t>
            </a:r>
            <a:r>
              <a:rPr lang="ru-RU" sz="4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якому</a:t>
            </a:r>
            <a:r>
              <a:rPr lang="ru-RU" sz="4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4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з'явилися</a:t>
            </a:r>
            <a:r>
              <a:rPr lang="ru-RU" sz="4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трансформатори </a:t>
            </a:r>
            <a:r>
              <a:rPr lang="ru-RU" sz="4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4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замкнутим</a:t>
            </a:r>
            <a:r>
              <a:rPr lang="ru-RU" sz="4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сердечником </a:t>
            </a:r>
          </a:p>
          <a:p>
            <a:pPr marL="514350" lvl="0" indent="-514350" algn="just">
              <a:buNone/>
            </a:pPr>
            <a:r>
              <a:rPr lang="ru-RU" sz="4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(в 1884 </a:t>
            </a:r>
            <a:r>
              <a:rPr lang="ru-RU" sz="43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4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514350" lvl="0" indent="-514350" algn="just">
              <a:buNone/>
            </a:pPr>
            <a:r>
              <a:rPr lang="ru-RU" sz="4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5.Рік </a:t>
            </a:r>
            <a:r>
              <a:rPr lang="ru-RU" sz="4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розробки</a:t>
            </a:r>
            <a:r>
              <a:rPr lang="ru-RU" sz="4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першого</a:t>
            </a:r>
            <a:r>
              <a:rPr lang="ru-RU" sz="4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трифазного</a:t>
            </a:r>
            <a:r>
              <a:rPr lang="ru-RU" sz="4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трансформатора </a:t>
            </a:r>
          </a:p>
          <a:p>
            <a:pPr marL="514350" lvl="0" indent="-514350" algn="just">
              <a:buNone/>
            </a:pPr>
            <a:r>
              <a:rPr lang="ru-RU" sz="4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(1891 </a:t>
            </a:r>
            <a:r>
              <a:rPr lang="ru-RU" sz="43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рік</a:t>
            </a:r>
            <a:r>
              <a:rPr lang="ru-RU" sz="4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642918"/>
            <a:ext cx="7686700" cy="5786477"/>
          </a:xfrm>
        </p:spPr>
        <p:txBody>
          <a:bodyPr>
            <a:normAutofit fontScale="77500" lnSpcReduction="20000"/>
          </a:bodyPr>
          <a:lstStyle/>
          <a:p>
            <a:pPr marL="514350" lvl="0" indent="-514350"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6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Трансформатор  уявляє собою …………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514350" lvl="0" indent="-514350" algn="just">
              <a:buNone/>
            </a:pP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(статичний (без рухомих частин) електромагнітний пристрій, призначений для перетворення електричної енергії однієї змінної напруги в електричну енергію іншої змінної напруги)</a:t>
            </a: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algn="just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7. Обмотка, до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якої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відводиться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напруга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мережі живлення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називають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………........ </a:t>
            </a:r>
          </a:p>
          <a:p>
            <a:pPr marL="514350" lvl="0" indent="-514350" algn="just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первинною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514350" lvl="0" indent="-514350" algn="just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8. Обмотки трансформатора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виготовляють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......... </a:t>
            </a:r>
          </a:p>
          <a:p>
            <a:pPr marL="514350" lvl="0" indent="-514350" algn="just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міді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514350" lvl="0" indent="-514350" algn="just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9. Обмотка, до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якої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приєднується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навантаження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називається ………..…………........... </a:t>
            </a:r>
          </a:p>
          <a:p>
            <a:pPr marL="514350" lvl="0" indent="-514350" algn="just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вторинною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514350" lvl="0" indent="-514350" algn="just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Магнитопров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збирають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.................. </a:t>
            </a:r>
          </a:p>
          <a:p>
            <a:pPr marL="514350" lvl="0" indent="-514350" algn="just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листів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електротехнічної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сталі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Домашнє завдання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600201"/>
            <a:ext cx="7543824" cy="4525963"/>
          </a:xfrm>
        </p:spPr>
        <p:txBody>
          <a:bodyPr>
            <a:normAutofit lnSpcReduction="10000"/>
          </a:bodyPr>
          <a:lstStyle/>
          <a:p>
            <a:pPr marL="514350" lvl="0" indent="-514350" algn="just">
              <a:buFont typeface="+mj-lt"/>
              <a:buAutoNum type="arabicPeriod"/>
            </a:pP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Гуржій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А.М. та ін. Електротехніка з основами промислової електроніки: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Підруч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:  для учнів проф. – техн.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закладів/А.М.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Гуржій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А.М.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Сільвестров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Н.І.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Поворознюк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– К.: Форум, 2002. – 382с.: іл.. 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algn="just">
              <a:buFont typeface="+mj-lt"/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Опрацювання конспекту.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algn="just">
              <a:buFont typeface="+mj-lt"/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Створення кросворду з теми «Трансформатори»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algn="just">
              <a:buFont typeface="+mj-lt"/>
              <a:buAutoNum type="arabicPeriod"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500174"/>
            <a:ext cx="7615263" cy="4929222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uk-UA" b="1" u="sng" dirty="0" smtClean="0">
                <a:solidFill>
                  <a:schemeClr val="tx2"/>
                </a:solidFill>
              </a:rPr>
              <a:t>Навчальна:</a:t>
            </a:r>
            <a:r>
              <a:rPr lang="uk-UA" b="1" dirty="0" smtClean="0">
                <a:solidFill>
                  <a:schemeClr val="tx2"/>
                </a:solidFill>
              </a:rPr>
              <a:t> </a:t>
            </a:r>
            <a:r>
              <a:rPr lang="uk-UA" dirty="0" smtClean="0"/>
              <a:t>ознайомити студентів з призначенням, будовою, класифікацією трансформаторів та історією їх розвитку;</a:t>
            </a:r>
            <a:endParaRPr lang="ru-RU" dirty="0" smtClean="0"/>
          </a:p>
          <a:p>
            <a:pPr algn="just"/>
            <a:r>
              <a:rPr lang="uk-UA" b="1" u="sng" dirty="0" smtClean="0">
                <a:solidFill>
                  <a:schemeClr val="tx2"/>
                </a:solidFill>
              </a:rPr>
              <a:t>Розвивальна:</a:t>
            </a:r>
            <a:r>
              <a:rPr lang="uk-UA" dirty="0" smtClean="0"/>
              <a:t> </a:t>
            </a:r>
            <a:r>
              <a:rPr lang="ru-RU" dirty="0" smtClean="0"/>
              <a:t>форм</a:t>
            </a:r>
            <a:r>
              <a:rPr lang="uk-UA" dirty="0" smtClean="0"/>
              <a:t>у</a:t>
            </a:r>
            <a:r>
              <a:rPr lang="ru-RU" dirty="0" smtClean="0"/>
              <a:t>ват</a:t>
            </a:r>
            <a:r>
              <a:rPr lang="uk-UA" dirty="0" smtClean="0"/>
              <a:t>и</a:t>
            </a:r>
            <a:r>
              <a:rPr lang="ru-RU" dirty="0" smtClean="0"/>
              <a:t> у </a:t>
            </a:r>
            <a:r>
              <a:rPr lang="uk-UA" dirty="0" smtClean="0"/>
              <a:t>студентів</a:t>
            </a:r>
            <a:r>
              <a:rPr lang="ru-RU" dirty="0" smtClean="0"/>
              <a:t> м</a:t>
            </a:r>
            <a:r>
              <a:rPr lang="uk-UA" dirty="0" err="1" smtClean="0"/>
              <a:t>исленн</a:t>
            </a:r>
            <a:r>
              <a:rPr lang="ru-RU" dirty="0" smtClean="0"/>
              <a:t>я, </a:t>
            </a:r>
            <a:r>
              <a:rPr lang="uk-UA" dirty="0" smtClean="0"/>
              <a:t>розвиток пізнавальної активності</a:t>
            </a:r>
            <a:r>
              <a:rPr lang="ru-RU" dirty="0" smtClean="0"/>
              <a:t>, </a:t>
            </a:r>
            <a:r>
              <a:rPr lang="uk-UA" dirty="0" smtClean="0"/>
              <a:t>уваги, пам’яті, вміння аналізувати</a:t>
            </a:r>
            <a:r>
              <a:rPr lang="ru-RU" dirty="0" smtClean="0"/>
              <a:t>;</a:t>
            </a:r>
          </a:p>
          <a:p>
            <a:pPr algn="just"/>
            <a:r>
              <a:rPr lang="uk-UA" b="1" u="sng" dirty="0" smtClean="0">
                <a:solidFill>
                  <a:schemeClr val="tx2"/>
                </a:solidFill>
              </a:rPr>
              <a:t>Виховна:</a:t>
            </a:r>
            <a:r>
              <a:rPr lang="uk-UA" dirty="0" smtClean="0"/>
              <a:t> виховувати самостійність, уважність, акуратність, відповідальність, вміння працювати в команді, поважати думку інших,уважно слухати співрозмовника; виховувати дбайливе ставлення до дисципліни.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14744" y="500042"/>
            <a:ext cx="21431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Мета:</a:t>
            </a:r>
            <a:endParaRPr lang="ru-RU" sz="5400" b="1" cap="none" spc="0" dirty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071570"/>
          </a:xfrm>
        </p:spPr>
        <p:txBody>
          <a:bodyPr/>
          <a:lstStyle/>
          <a:p>
            <a:r>
              <a:rPr lang="uk-UA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План:</a:t>
            </a:r>
            <a:endParaRPr lang="ru-RU" b="1" dirty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2136338"/>
            <a:ext cx="7572428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uk-UA" sz="3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</a:t>
            </a:r>
            <a:r>
              <a:rPr lang="ru-RU" sz="3500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стор</a:t>
            </a:r>
            <a:r>
              <a:rPr lang="uk-UA" sz="35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</a:t>
            </a:r>
            <a:r>
              <a:rPr lang="ru-RU" sz="35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 </a:t>
            </a:r>
            <a:r>
              <a:rPr lang="ru-RU" sz="3500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створення</a:t>
            </a:r>
            <a:r>
              <a:rPr lang="ru-RU" sz="35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5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трансформатор</a:t>
            </a:r>
            <a:r>
              <a:rPr lang="uk-UA" sz="35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</a:t>
            </a:r>
            <a:r>
              <a:rPr lang="ru-RU" sz="35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uk-UA" sz="35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Класифікація та призначення </a:t>
            </a:r>
            <a:r>
              <a:rPr lang="uk-UA" sz="3500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транс-форматорів</a:t>
            </a:r>
            <a:r>
              <a:rPr lang="ru-RU" sz="35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  <a:p>
            <a:pPr marL="514350" lvl="0" indent="-514350">
              <a:buFont typeface="+mj-lt"/>
              <a:buAutoNum type="arabicPeriod"/>
            </a:pPr>
            <a:r>
              <a:rPr lang="uk-UA" sz="35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Будова трансформатора та їх види</a:t>
            </a:r>
            <a:r>
              <a:rPr lang="ru-RU" sz="35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ru-RU" sz="35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  Історія створення трансформаторів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785786" y="3786190"/>
            <a:ext cx="8072494" cy="2928958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uk-UA" dirty="0" smtClean="0"/>
              <a:t>   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 1831 році англійським фізиком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Майклом Фарадеєм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було відкрито явище електромагнітної індукції, яке стало основою роботи трансформатора. У цьому ж році з'явилося його схематичне зображення. Хоча Фарадей в своєму досвіді і використовував подібність сучасного трансформатора, але основна властивість трансформатора - трансформація струмів і напруг, була відкрита пізніше.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" name="Рисунок 5" descr="farada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36" y="1285860"/>
            <a:ext cx="4357718" cy="24722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4876" y="1071547"/>
            <a:ext cx="4214842" cy="5500726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uk-UA" sz="4100" dirty="0" smtClean="0">
                <a:latin typeface="Times New Roman" pitchFamily="18" charset="0"/>
                <a:cs typeface="Times New Roman" pitchFamily="18" charset="0"/>
              </a:rPr>
              <a:t>    Датою початку </a:t>
            </a:r>
          </a:p>
          <a:p>
            <a:pPr algn="ctr">
              <a:buNone/>
            </a:pPr>
            <a:r>
              <a:rPr lang="uk-UA" sz="4100" dirty="0" smtClean="0">
                <a:latin typeface="Times New Roman" pitchFamily="18" charset="0"/>
                <a:cs typeface="Times New Roman" pitchFamily="18" charset="0"/>
              </a:rPr>
              <a:t>першого трансформатора вважається </a:t>
            </a:r>
          </a:p>
          <a:p>
            <a:pPr algn="ctr">
              <a:buNone/>
            </a:pPr>
            <a:r>
              <a:rPr lang="uk-UA" sz="4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30 листопада 1876 року</a:t>
            </a:r>
            <a:r>
              <a:rPr lang="uk-UA" sz="41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4100" dirty="0" smtClean="0">
                <a:latin typeface="Times New Roman" pitchFamily="18" charset="0"/>
                <a:cs typeface="Times New Roman" pitchFamily="18" charset="0"/>
              </a:rPr>
              <a:t>коли винахідник </a:t>
            </a:r>
          </a:p>
          <a:p>
            <a:pPr algn="ctr">
              <a:buNone/>
            </a:pPr>
            <a:r>
              <a:rPr lang="uk-UA" sz="4100" b="1" dirty="0" smtClean="0">
                <a:latin typeface="Times New Roman" pitchFamily="18" charset="0"/>
                <a:cs typeface="Times New Roman" pitchFamily="18" charset="0"/>
              </a:rPr>
              <a:t>П.Н. </a:t>
            </a:r>
            <a:r>
              <a:rPr lang="uk-UA" sz="4100" b="1" dirty="0" err="1" smtClean="0">
                <a:latin typeface="Times New Roman" pitchFamily="18" charset="0"/>
                <a:cs typeface="Times New Roman" pitchFamily="18" charset="0"/>
              </a:rPr>
              <a:t>Яблочков</a:t>
            </a:r>
            <a:r>
              <a:rPr lang="uk-UA" sz="4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100" dirty="0" smtClean="0">
                <a:latin typeface="Times New Roman" pitchFamily="18" charset="0"/>
                <a:cs typeface="Times New Roman" pitchFamily="18" charset="0"/>
              </a:rPr>
              <a:t>отримав патент на трансформатор </a:t>
            </a:r>
          </a:p>
          <a:p>
            <a:pPr algn="ctr">
              <a:buNone/>
            </a:pPr>
            <a:r>
              <a:rPr lang="uk-UA" sz="4100" dirty="0" smtClean="0">
                <a:latin typeface="Times New Roman" pitchFamily="18" charset="0"/>
                <a:cs typeface="Times New Roman" pitchFamily="18" charset="0"/>
              </a:rPr>
              <a:t>з відкритим сердечником. </a:t>
            </a:r>
          </a:p>
          <a:p>
            <a:pPr algn="ctr">
              <a:buNone/>
            </a:pPr>
            <a:r>
              <a:rPr lang="uk-UA" sz="4100" dirty="0" smtClean="0">
                <a:latin typeface="Times New Roman" pitchFamily="18" charset="0"/>
                <a:cs typeface="Times New Roman" pitchFamily="18" charset="0"/>
              </a:rPr>
              <a:t>Це був стержень з намотаними на нього обмотками.</a:t>
            </a:r>
            <a:endParaRPr lang="ru-RU" sz="4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/>
          </a:p>
          <a:p>
            <a:endParaRPr lang="uk-UA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thumb_54624_person_big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1000108"/>
            <a:ext cx="3357586" cy="49006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57752" y="1714488"/>
            <a:ext cx="4286248" cy="452596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dirty="0" smtClean="0"/>
              <a:t>  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 1848 році французьким механіком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Г.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Румкорфом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була винайдена індукційна котушка (індукція) – </a:t>
            </a:r>
          </a:p>
          <a:p>
            <a:pPr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прообраз трансформатора.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heinrich_daniel_ruhmkorf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500042"/>
            <a:ext cx="3810000" cy="596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142976" y="4857760"/>
            <a:ext cx="7858180" cy="1643074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uk-UA" dirty="0" smtClean="0"/>
              <a:t> У 1884 році </a:t>
            </a:r>
          </a:p>
          <a:p>
            <a:pPr algn="ctr">
              <a:buNone/>
            </a:pPr>
            <a:r>
              <a:rPr lang="uk-UA" dirty="0" smtClean="0"/>
              <a:t>в Англії братами </a:t>
            </a:r>
            <a:r>
              <a:rPr lang="uk-UA" b="1" dirty="0" smtClean="0"/>
              <a:t>Джоном і Едвардом </a:t>
            </a:r>
            <a:r>
              <a:rPr lang="uk-UA" b="1" dirty="0" err="1" smtClean="0"/>
              <a:t>Гопкінсонами</a:t>
            </a:r>
            <a:r>
              <a:rPr lang="uk-UA" b="1" dirty="0" smtClean="0"/>
              <a:t> </a:t>
            </a:r>
            <a:r>
              <a:rPr lang="uk-UA" dirty="0" smtClean="0"/>
              <a:t>був створений перший трансформатор із замкненим осердям.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6" name="Рисунок 5" descr="Im1919IME-xHopkinson.jpg"/>
          <p:cNvPicPr>
            <a:picLocks noChangeAspect="1"/>
          </p:cNvPicPr>
          <p:nvPr/>
        </p:nvPicPr>
        <p:blipFill>
          <a:blip r:embed="rId2"/>
          <a:srcRect r="3154" b="20779"/>
          <a:stretch>
            <a:fillRect/>
          </a:stretch>
        </p:blipFill>
        <p:spPr>
          <a:xfrm>
            <a:off x="1285852" y="500042"/>
            <a:ext cx="2928958" cy="4155033"/>
          </a:xfrm>
          <a:prstGeom prst="rect">
            <a:avLst/>
          </a:prstGeom>
        </p:spPr>
      </p:pic>
      <p:pic>
        <p:nvPicPr>
          <p:cNvPr id="7" name="Рисунок 6" descr="John_Hopkinso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500042"/>
            <a:ext cx="3390900" cy="406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86182" y="428603"/>
            <a:ext cx="5072098" cy="6143669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endParaRPr lang="uk-UA" sz="43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4700" dirty="0" smtClean="0">
                <a:latin typeface="Times New Roman" pitchFamily="18" charset="0"/>
                <a:cs typeface="Times New Roman" pitchFamily="18" charset="0"/>
              </a:rPr>
              <a:t>В кінці 1880-х інженером </a:t>
            </a:r>
          </a:p>
          <a:p>
            <a:pPr algn="ctr">
              <a:buNone/>
            </a:pPr>
            <a:r>
              <a:rPr lang="uk-UA" sz="4700" b="1" dirty="0" smtClean="0">
                <a:latin typeface="Times New Roman" pitchFamily="18" charset="0"/>
                <a:cs typeface="Times New Roman" pitchFamily="18" charset="0"/>
              </a:rPr>
              <a:t>Д. </a:t>
            </a:r>
            <a:r>
              <a:rPr lang="uk-UA" sz="4700" b="1" dirty="0" err="1" smtClean="0">
                <a:latin typeface="Times New Roman" pitchFamily="18" charset="0"/>
                <a:cs typeface="Times New Roman" pitchFamily="18" charset="0"/>
              </a:rPr>
              <a:t>Свинберним</a:t>
            </a:r>
            <a:r>
              <a:rPr lang="uk-UA" sz="47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uk-UA" sz="4700" dirty="0" smtClean="0">
                <a:latin typeface="Times New Roman" pitchFamily="18" charset="0"/>
                <a:cs typeface="Times New Roman" pitchFamily="18" charset="0"/>
              </a:rPr>
              <a:t>було винайдено масляне охолодження трансформатора - це підвищило надійність і довговічність його обмоток.</a:t>
            </a:r>
          </a:p>
          <a:p>
            <a:pPr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В 1889 році електротехнік </a:t>
            </a: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М.О.</a:t>
            </a:r>
            <a:r>
              <a:rPr lang="uk-UA" sz="4800" b="1" dirty="0" err="1" smtClean="0">
                <a:latin typeface="Times New Roman" pitchFamily="18" charset="0"/>
                <a:cs typeface="Times New Roman" pitchFamily="18" charset="0"/>
              </a:rPr>
              <a:t>Доливо-Добровольський</a:t>
            </a: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разом із запропонованою ним трифазною системою змінного струму створив перший трифазний трансформатор.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o55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428604"/>
            <a:ext cx="2149093" cy="2743523"/>
          </a:xfrm>
          <a:prstGeom prst="rect">
            <a:avLst/>
          </a:prstGeom>
        </p:spPr>
      </p:pic>
      <p:pic>
        <p:nvPicPr>
          <p:cNvPr id="5" name="Рисунок 4" descr="dolivo_dobrov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04" y="3357562"/>
            <a:ext cx="2137174" cy="2849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</TotalTime>
  <Words>995</Words>
  <Application>Microsoft Office PowerPoint</Application>
  <PresentationFormat>Экран (4:3)</PresentationFormat>
  <Paragraphs>148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НАЗВА ТЕМИ</vt:lpstr>
      <vt:lpstr>                                              Тема</vt:lpstr>
      <vt:lpstr>Слайд 3</vt:lpstr>
      <vt:lpstr>План:</vt:lpstr>
      <vt:lpstr>  Історія створення трансформаторів</vt:lpstr>
      <vt:lpstr>Слайд 6</vt:lpstr>
      <vt:lpstr>Слайд 7</vt:lpstr>
      <vt:lpstr>Слайд 8</vt:lpstr>
      <vt:lpstr>Слайд 9</vt:lpstr>
      <vt:lpstr>Слайд 10</vt:lpstr>
      <vt:lpstr>Трансформатори класифікуються за такими основними ознаками: </vt:lpstr>
      <vt:lpstr>В залежності від числа фаз трансформатори бувають однофазні та багатофазні (в основному, трифазні)</vt:lpstr>
      <vt:lpstr>Графічне зображення однофазного та трифазного трансформатора </vt:lpstr>
      <vt:lpstr>Силовий трансформатор –  це</vt:lpstr>
      <vt:lpstr>Розрізняють такі  типи силових трансформаторів: </vt:lpstr>
      <vt:lpstr>    Масляний трансформатор  </vt:lpstr>
      <vt:lpstr>Слайд 17</vt:lpstr>
      <vt:lpstr>   Вимірювальний трансформатор</vt:lpstr>
      <vt:lpstr>Слайд 19</vt:lpstr>
      <vt:lpstr>Вимірювальний  трансформатор напруги </vt:lpstr>
      <vt:lpstr>Автотрансформатор</vt:lpstr>
      <vt:lpstr>Зварювальний  трансформатор</vt:lpstr>
      <vt:lpstr>Слайд 23</vt:lpstr>
      <vt:lpstr>    Стрижневий трансформатор</vt:lpstr>
      <vt:lpstr>     Броньовий трансформатор</vt:lpstr>
      <vt:lpstr>    Коефіцієнт     трансформації </vt:lpstr>
      <vt:lpstr>Слайд 27</vt:lpstr>
      <vt:lpstr>Слайд 28</vt:lpstr>
      <vt:lpstr>  Домашнє завдання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Алиса</dc:creator>
  <cp:lastModifiedBy>Алиса</cp:lastModifiedBy>
  <cp:revision>54</cp:revision>
  <dcterms:created xsi:type="dcterms:W3CDTF">2018-11-05T18:03:17Z</dcterms:created>
  <dcterms:modified xsi:type="dcterms:W3CDTF">2018-11-13T16:28:12Z</dcterms:modified>
</cp:coreProperties>
</file>