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handoutMasterIdLst>
    <p:handoutMasterId r:id="rId23"/>
  </p:handoutMasterIdLst>
  <p:sldIdLst>
    <p:sldId id="275" r:id="rId2"/>
    <p:sldId id="292" r:id="rId3"/>
    <p:sldId id="276" r:id="rId4"/>
    <p:sldId id="269" r:id="rId5"/>
    <p:sldId id="300" r:id="rId6"/>
    <p:sldId id="301" r:id="rId7"/>
    <p:sldId id="277" r:id="rId8"/>
    <p:sldId id="302" r:id="rId9"/>
    <p:sldId id="279" r:id="rId10"/>
    <p:sldId id="280" r:id="rId11"/>
    <p:sldId id="282" r:id="rId12"/>
    <p:sldId id="281" r:id="rId13"/>
    <p:sldId id="283" r:id="rId14"/>
    <p:sldId id="285" r:id="rId15"/>
    <p:sldId id="284" r:id="rId16"/>
    <p:sldId id="287" r:id="rId17"/>
    <p:sldId id="289" r:id="rId18"/>
    <p:sldId id="293" r:id="rId19"/>
    <p:sldId id="294" r:id="rId20"/>
    <p:sldId id="296" r:id="rId21"/>
    <p:sldId id="297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2" autoAdjust="0"/>
    <p:restoredTop sz="94660"/>
  </p:normalViewPr>
  <p:slideViewPr>
    <p:cSldViewPr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9E95A-A8CB-41D1-A303-9DDBDFAE9C3E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98018-B8DC-4460-9CE5-335C21EB8C5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0829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B766F8C-5696-41EE-947A-B06CFF9D5407}" type="datetimeFigureOut">
              <a:rPr lang="uk-UA" smtClean="0"/>
              <a:pPr/>
              <a:t>18.10.2018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940923-E5CE-46EF-BDFB-A60C4D999F5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67775" y="4149080"/>
            <a:ext cx="68762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Зміцнити здоров</a:t>
            </a:r>
            <a:r>
              <a:rPr lang="en-US" sz="24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’</a:t>
            </a:r>
            <a:r>
              <a:rPr lang="uk-UA" sz="24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я людини в дитинстві, не допустити, щоб дитина вступила в юність кволою та млявою, - це означає дати їй усю повноту життєвих радощів.</a:t>
            </a:r>
          </a:p>
          <a:p>
            <a:pPr algn="r"/>
            <a:r>
              <a:rPr lang="uk-UA" sz="24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                                             </a:t>
            </a:r>
            <a:endParaRPr lang="en-US" sz="2400" dirty="0" smtClean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Georgia" pitchFamily="18" charset="0"/>
            </a:endParaRPr>
          </a:p>
          <a:p>
            <a:pPr algn="r"/>
            <a:r>
              <a:rPr lang="uk-UA" sz="2400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 В. О. Сухомлинський</a:t>
            </a:r>
            <a:endParaRPr lang="ru-RU" sz="2400" i="1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https://img.yakaboo.ua/media/entity/author/cache/2/thumbnail/540x/17f82f742ffe127f42dca9de82fb58b1/s/u/suhomlinskiy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2520280" cy="3640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802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78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9785" y="908720"/>
            <a:ext cx="8724431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8900">
              <a:tabLst>
                <a:tab pos="176213" algn="l"/>
              </a:tabLst>
            </a:pPr>
            <a:r>
              <a:rPr lang="uk-UA" sz="3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розвинуті </a:t>
            </a:r>
            <a:r>
              <a:rPr lang="uk-UA" sz="3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 процесі виховання </a:t>
            </a:r>
            <a:r>
              <a:rPr lang="uk-UA" sz="3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 цілеспрямованої </a:t>
            </a:r>
            <a:r>
              <a:rPr lang="uk-UA" sz="3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підготовки рухові задатки людини, які визначають її можливості успішно виконувати певну </a:t>
            </a:r>
            <a:r>
              <a:rPr lang="uk-UA" sz="3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рухову діяльність</a:t>
            </a:r>
            <a:r>
              <a:rPr lang="uk-UA" sz="3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423" y="3068960"/>
            <a:ext cx="5328798" cy="35569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493336" y="77723"/>
            <a:ext cx="61573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Фізичні якості це - …</a:t>
            </a:r>
          </a:p>
        </p:txBody>
      </p:sp>
    </p:spTree>
    <p:extLst>
      <p:ext uri="{BB962C8B-B14F-4D97-AF65-F5344CB8AC3E}">
        <p14:creationId xmlns:p14="http://schemas.microsoft.com/office/powerpoint/2010/main" val="175837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9398" y="307975"/>
            <a:ext cx="6012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7524" y="908720"/>
            <a:ext cx="856895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30225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здатність </a:t>
            </a:r>
            <a:r>
              <a:rPr lang="uk-UA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долати зовнішній опір за допомогою м'язових напружень. 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75" y="2492896"/>
            <a:ext cx="5838448" cy="38981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91893" y="139279"/>
            <a:ext cx="33602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Сила – це… </a:t>
            </a:r>
          </a:p>
        </p:txBody>
      </p:sp>
    </p:spTree>
    <p:extLst>
      <p:ext uri="{BB962C8B-B14F-4D97-AF65-F5344CB8AC3E}">
        <p14:creationId xmlns:p14="http://schemas.microsoft.com/office/powerpoint/2010/main" val="11018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919" y="2200091"/>
            <a:ext cx="3630163" cy="24309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7525" y="788804"/>
            <a:ext cx="856895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42913" lvl="0"/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здатність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людини здійснювати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рухову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дію в мінімальний для даних умов відрізок часу з певною частотою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та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імпульсивністю.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</a:t>
            </a:r>
            <a:endParaRPr lang="uk-UA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525" y="4725144"/>
            <a:ext cx="8568951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Розрізняють:</a:t>
            </a:r>
          </a:p>
          <a:p>
            <a:pPr marL="342900" lvl="0" indent="-342900">
              <a:buFontTx/>
              <a:buChar char="-"/>
            </a:pP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швидкість руху (в бігу, особливо на коротку дистанцію) </a:t>
            </a:r>
          </a:p>
          <a:p>
            <a:pPr marL="342900" lvl="0" indent="-342900">
              <a:buFontTx/>
              <a:buChar char="-"/>
            </a:pP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швидкість рухової реакції (реагування на раптовий сигнал.).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6936" y="0"/>
            <a:ext cx="6090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Швидкість – це …</a:t>
            </a:r>
          </a:p>
        </p:txBody>
      </p:sp>
    </p:spTree>
    <p:extLst>
      <p:ext uri="{BB962C8B-B14F-4D97-AF65-F5344CB8AC3E}">
        <p14:creationId xmlns:p14="http://schemas.microsoft.com/office/powerpoint/2010/main" val="395688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758" y="908720"/>
            <a:ext cx="8568952" cy="24006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6213"/>
            <a:r>
              <a:rPr lang="uk-UA" sz="3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здатність </a:t>
            </a:r>
            <a:r>
              <a:rPr lang="uk-UA" sz="3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людини виконувати певну вправу, рух, дію чи комплекс рухів за різних обставин у найменший проміжок часу з найменшою енергетичною </a:t>
            </a:r>
            <a:r>
              <a:rPr lang="uk-UA" sz="3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затратою.</a:t>
            </a:r>
            <a:endParaRPr lang="ru-RU" sz="3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528" y="3573016"/>
            <a:ext cx="5670945" cy="31377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29716" y="139279"/>
            <a:ext cx="5684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Спритність – це …</a:t>
            </a:r>
          </a:p>
        </p:txBody>
      </p:sp>
    </p:spTree>
    <p:extLst>
      <p:ext uri="{BB962C8B-B14F-4D97-AF65-F5344CB8AC3E}">
        <p14:creationId xmlns:p14="http://schemas.microsoft.com/office/powerpoint/2010/main" val="362384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6458" y="1124744"/>
            <a:ext cx="8712968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4013"/>
            <a:r>
              <a:rPr lang="uk-UA" sz="32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морфофункціональні</a:t>
            </a:r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властивості опорно-рухового апарату, які визначають ступінь рухливості його ланок. Показником гнучкості є максимальна амплітуда рухів.</a:t>
            </a:r>
            <a:endParaRPr lang="uk-UA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996" y="3429000"/>
            <a:ext cx="4136008" cy="31020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88870" y="116632"/>
            <a:ext cx="4366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Гнучкість - це…</a:t>
            </a:r>
          </a:p>
        </p:txBody>
      </p:sp>
    </p:spTree>
    <p:extLst>
      <p:ext uri="{BB962C8B-B14F-4D97-AF65-F5344CB8AC3E}">
        <p14:creationId xmlns:p14="http://schemas.microsoft.com/office/powerpoint/2010/main" val="384524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52" y="908720"/>
            <a:ext cx="8928992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6213"/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здатність </a:t>
            </a:r>
            <a:r>
              <a:rPr lang="uk-UA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організу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протистояти стомленню під час будь-якої рухової діяльності. </a:t>
            </a:r>
          </a:p>
          <a:p>
            <a:pPr marL="176213"/>
            <a:r>
              <a:rPr lang="en-US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Розрізняють:  </a:t>
            </a:r>
          </a:p>
          <a:p>
            <a:pPr marL="176213" indent="354013"/>
            <a:r>
              <a:rPr lang="uk-UA" sz="2400" b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Загальна </a:t>
            </a:r>
            <a:r>
              <a:rPr lang="uk-UA" sz="2400" b="1" u="sng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витривалість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— це здатність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до</a:t>
            </a:r>
            <a:r>
              <a:rPr lang="en-US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безперервної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рухової діяльності з помірним навантаженням протягом тривалого </a:t>
            </a: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часу.</a:t>
            </a:r>
          </a:p>
          <a:p>
            <a:pPr marL="176213" indent="354013"/>
            <a:r>
              <a:rPr lang="uk-UA" sz="2400" b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Спеціальна </a:t>
            </a:r>
            <a:r>
              <a:rPr lang="uk-UA" sz="2400" b="1" u="sng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витривалість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— </a:t>
            </a:r>
            <a:r>
              <a:rPr lang="uk-UA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витривалість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 у визначеній діяльності. 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352" y="4149080"/>
            <a:ext cx="4087294" cy="25545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988327" y="-14921"/>
            <a:ext cx="71673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Витривалість</a:t>
            </a:r>
            <a:r>
              <a:rPr lang="uk-UA" sz="4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– це…</a:t>
            </a:r>
            <a:endParaRPr lang="uk-UA" sz="4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4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7694" y="476672"/>
            <a:ext cx="66271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Мозковий штурм</a:t>
            </a:r>
            <a:endParaRPr lang="uk-UA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7834" y="1550255"/>
            <a:ext cx="74069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Georgia" pitchFamily="18" charset="0"/>
              </a:rPr>
              <a:t>Поняття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Georgia" pitchFamily="18" charset="0"/>
              </a:rPr>
              <a:t>«Фізичний </a:t>
            </a:r>
            <a:r>
              <a:rPr lang="uk-UA" sz="3200" b="1" dirty="0">
                <a:solidFill>
                  <a:srgbClr val="002060"/>
                </a:solidFill>
                <a:latin typeface="Georgia" pitchFamily="18" charset="0"/>
              </a:rPr>
              <a:t>розвиток молодшого </a:t>
            </a:r>
            <a:r>
              <a:rPr lang="uk-UA" sz="3200" b="1" dirty="0" smtClean="0">
                <a:solidFill>
                  <a:srgbClr val="002060"/>
                </a:solidFill>
                <a:latin typeface="Georgia" pitchFamily="18" charset="0"/>
              </a:rPr>
              <a:t>школяра»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https://srv2.imgonline.com.ua/result_img/imgonline-com-ua-Transparent-backgr-lNER7tfUxO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46400"/>
            <a:ext cx="5219700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43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42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71061" y="1268760"/>
            <a:ext cx="756169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захист студентських проектів</a:t>
            </a:r>
            <a:endParaRPr lang="uk-UA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20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0607" y="1124744"/>
            <a:ext cx="7848872" cy="54784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творчість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; </a:t>
            </a:r>
            <a:endParaRPr lang="uk-UA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використання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наукових термінів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повнота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і правильність відповіді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логічність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побудови відповіді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повнота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і глибина висновку до роботи; </a:t>
            </a:r>
            <a:endParaRPr lang="uk-UA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самостійність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і охайність виконання 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роботи;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застосування </a:t>
            </a: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окремих джерел 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інформації;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рівень володіння матеріалом.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Максимальна кількість – 5 балів.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258" y="188640"/>
            <a:ext cx="8733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Загальні критерії оцінювання:</a:t>
            </a:r>
          </a:p>
        </p:txBody>
      </p:sp>
    </p:spTree>
    <p:extLst>
      <p:ext uri="{BB962C8B-B14F-4D97-AF65-F5344CB8AC3E}">
        <p14:creationId xmlns:p14="http://schemas.microsoft.com/office/powerpoint/2010/main" val="10712387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4748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0" y="106127"/>
            <a:ext cx="8784976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Середній рівень (оцінка </a:t>
            </a:r>
            <a:r>
              <a:rPr lang="uk-UA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- 3). </a:t>
            </a:r>
            <a:endParaRPr lang="uk-UA" sz="2400" b="1" i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елементарний. Студенти 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відтворюють основний навчальний матеріал, виконали завдання за </a:t>
            </a:r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зразком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проекту розкрито не повністю. Проект побудований за готовою логічною схемою.</a:t>
            </a: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839" y="2061222"/>
            <a:ext cx="8784976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Достатній рівень (оцінка </a:t>
            </a:r>
            <a:r>
              <a:rPr lang="uk-UA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- 4). </a:t>
            </a:r>
            <a:endParaRPr lang="uk-UA" sz="2400" b="1" i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побудований </a:t>
            </a:r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та логічно.  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проекту розкрито повністю. </a:t>
            </a:r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обґрунтований групою</a:t>
            </a:r>
            <a:r>
              <a:rPr lang="uk-UA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Студенти володіють розумовими операціями, вміють робити висновки, виправляти допущені помилки. </a:t>
            </a: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310" y="4483273"/>
            <a:ext cx="8797992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Високий рівень (</a:t>
            </a:r>
            <a:r>
              <a:rPr lang="uk-UA" sz="24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оцінка - 5). </a:t>
            </a:r>
            <a:endParaRPr lang="uk-UA" sz="24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Тему </a:t>
            </a:r>
            <a:r>
              <a:rPr lang="uk-UA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проекту розкрито повністю, матеріал </a:t>
            </a:r>
            <a:r>
              <a:rPr lang="uk-UA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викладено </a:t>
            </a:r>
            <a:r>
              <a:rPr lang="uk-UA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чітко, логічно та послідовно. </a:t>
            </a:r>
            <a:r>
              <a:rPr lang="uk-UA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uk-UA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побудований нестандартно, оригінальним способом. В ході захисту студентами доведено практичну значущість проекту</a:t>
            </a:r>
            <a:r>
              <a:rPr lang="uk-UA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5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18456" y="764704"/>
            <a:ext cx="7725544" cy="312596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   </a:t>
            </a: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Методичні </a:t>
            </a:r>
            <a:r>
              <a:rPr lang="uk-UA" sz="3600" dirty="0">
                <a:solidFill>
                  <a:srgbClr val="002060"/>
                </a:solidFill>
                <a:effectLst/>
                <a:latin typeface="Georgia" pitchFamily="18" charset="0"/>
              </a:rPr>
              <a:t>принципи та </a:t>
            </a:r>
            <a:r>
              <a:rPr lang="en-US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   </a:t>
            </a: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методи </a:t>
            </a:r>
            <a:r>
              <a:rPr lang="uk-UA" sz="3600" dirty="0">
                <a:solidFill>
                  <a:srgbClr val="002060"/>
                </a:solidFill>
                <a:effectLst/>
                <a:latin typeface="Georgia" pitchFamily="18" charset="0"/>
              </a:rPr>
              <a:t>навчання фізичних вправ. </a:t>
            </a: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Особливості </a:t>
            </a:r>
            <a:r>
              <a:rPr lang="uk-UA" sz="3600" dirty="0">
                <a:solidFill>
                  <a:srgbClr val="002060"/>
                </a:solidFill>
                <a:effectLst/>
                <a:latin typeface="Georgia" pitchFamily="18" charset="0"/>
              </a:rPr>
              <a:t>розвитку фізичних якостей. </a:t>
            </a: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Етапи</a:t>
            </a:r>
            <a:r>
              <a:rPr lang="en-US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</a:b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 </a:t>
            </a:r>
            <a:r>
              <a:rPr lang="uk-UA" sz="3600" dirty="0">
                <a:solidFill>
                  <a:srgbClr val="002060"/>
                </a:solidFill>
                <a:effectLst/>
                <a:latin typeface="Georgia" pitchFamily="18" charset="0"/>
              </a:rPr>
              <a:t>рухової </a:t>
            </a:r>
            <a:r>
              <a:rPr lang="uk-UA" sz="3600" dirty="0" smtClean="0">
                <a:solidFill>
                  <a:srgbClr val="002060"/>
                </a:solidFill>
                <a:effectLst/>
                <a:latin typeface="Georgia" pitchFamily="18" charset="0"/>
              </a:rPr>
              <a:t>дії.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4879" y="0"/>
            <a:ext cx="59634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Тема </a:t>
            </a:r>
            <a:r>
              <a:rPr lang="uk-UA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заняття </a:t>
            </a:r>
            <a:endParaRPr lang="ru-RU" sz="5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47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Сенкан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поняття  методика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116632"/>
            <a:ext cx="64758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вправа </a:t>
            </a:r>
          </a:p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6025" y="2967335"/>
            <a:ext cx="62119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Методика</a:t>
            </a:r>
            <a:endParaRPr lang="ru-RU" sz="7200" b="1" cap="all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605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1412776"/>
            <a:ext cx="5040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не боюсь ще раз і ще раз повторювати: турбота про здоров</a:t>
            </a:r>
            <a:r>
              <a:rPr lang="en-US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це найважливіша робота педагога. </a:t>
            </a:r>
            <a:endParaRPr lang="uk-UA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 </a:t>
            </a:r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життєдіяльності, бадьорості дітей залежить їх духовне життя, світогляд, розумовий розвиток, міцність знань, сили.</a:t>
            </a:r>
          </a:p>
          <a:p>
            <a:pPr algn="r"/>
            <a:r>
              <a:rPr lang="uk-UA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uk-UA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uk-UA" sz="24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i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О. Сухомлинський</a:t>
            </a:r>
            <a:endParaRPr lang="ru-RU" sz="24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0239"/>
            <a:ext cx="2056805" cy="2905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7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4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4983" y="319144"/>
            <a:ext cx="8229600" cy="60486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109728" indent="0" algn="ctr">
              <a:buClr>
                <a:srgbClr val="002060"/>
              </a:buClr>
              <a:buSzPct val="78000"/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10000"/>
              </a:lnSpc>
              <a:buClr>
                <a:srgbClr val="002060"/>
              </a:buClr>
              <a:buSzPct val="78000"/>
              <a:buFont typeface="Wingdings" pitchFamily="2" charset="2"/>
              <a:buChar char="v"/>
            </a:pPr>
            <a:r>
              <a:rPr lang="uk-UA" sz="2400" dirty="0" smtClean="0">
                <a:latin typeface="Georgia" pitchFamily="18" charset="0"/>
                <a:cs typeface="Times New Roman" pitchFamily="18" charset="0"/>
              </a:rPr>
              <a:t>узагальнити та систематизувати знання студентів про класифікацію методів навчання, особливості розвитку фізичних якостей, етапи рухової дії та шляхи реалізації методичних принципів в процесі фізичного виховання молодших школярів;</a:t>
            </a:r>
          </a:p>
          <a:p>
            <a:pPr>
              <a:lnSpc>
                <a:spcPct val="110000"/>
              </a:lnSpc>
              <a:buClr>
                <a:srgbClr val="002060"/>
              </a:buClr>
              <a:buSzPct val="78000"/>
              <a:buFont typeface="Wingdings" pitchFamily="2" charset="2"/>
              <a:buChar char="v"/>
            </a:pPr>
            <a:r>
              <a:rPr lang="uk-UA" sz="2400" dirty="0" smtClean="0">
                <a:latin typeface="Georgia" pitchFamily="18" charset="0"/>
                <a:cs typeface="Times New Roman" pitchFamily="18" charset="0"/>
              </a:rPr>
              <a:t>розвивати практичні вміння і навички щодо роботи з навчальною програмою;</a:t>
            </a:r>
          </a:p>
          <a:p>
            <a:pPr>
              <a:lnSpc>
                <a:spcPct val="110000"/>
              </a:lnSpc>
              <a:buClr>
                <a:srgbClr val="002060"/>
              </a:buClr>
              <a:buSzPct val="78000"/>
              <a:buFont typeface="Wingdings" pitchFamily="2" charset="2"/>
              <a:buChar char="v"/>
            </a:pPr>
            <a:r>
              <a:rPr lang="uk-UA" sz="2400" dirty="0" smtClean="0">
                <a:latin typeface="Georgia" pitchFamily="18" charset="0"/>
                <a:cs typeface="Times New Roman" pitchFamily="18" charset="0"/>
              </a:rPr>
              <a:t>формувати вміння визначати та аналізувати етапи рухової дії, підбирати найбільш доцільні вправи, рухливі ігри для розвитку фізичних якостей; </a:t>
            </a:r>
          </a:p>
          <a:p>
            <a:pPr>
              <a:lnSpc>
                <a:spcPct val="110000"/>
              </a:lnSpc>
              <a:buClr>
                <a:srgbClr val="002060"/>
              </a:buClr>
              <a:buSzPct val="78000"/>
              <a:buFont typeface="Wingdings" pitchFamily="2" charset="2"/>
              <a:buChar char="v"/>
            </a:pPr>
            <a:r>
              <a:rPr lang="uk-UA" sz="2400" dirty="0" smtClean="0">
                <a:latin typeface="Georgia" pitchFamily="18" charset="0"/>
                <a:cs typeface="Times New Roman" pitchFamily="18" charset="0"/>
              </a:rPr>
              <a:t>розвивати зв’язне мовлення, логічне мислення вміння працювати в команді;</a:t>
            </a:r>
          </a:p>
          <a:p>
            <a:pPr>
              <a:lnSpc>
                <a:spcPct val="110000"/>
              </a:lnSpc>
              <a:buClr>
                <a:srgbClr val="002060"/>
              </a:buClr>
              <a:buSzPct val="78000"/>
              <a:buFont typeface="Wingdings" pitchFamily="2" charset="2"/>
              <a:buChar char="v"/>
            </a:pPr>
            <a:r>
              <a:rPr lang="uk-UA" sz="2400" dirty="0" smtClean="0">
                <a:latin typeface="Georgia" pitchFamily="18" charset="0"/>
                <a:cs typeface="Times New Roman" pitchFamily="18" charset="0"/>
              </a:rPr>
              <a:t>виховувати почуття відповідальності за життя і здоров'я майбутніх учнів, пізнавальний інтерес до майбутньої професії</a:t>
            </a:r>
            <a:r>
              <a:rPr lang="uk-UA" sz="2400" dirty="0" smtClean="0">
                <a:latin typeface="Georgia" pitchFamily="18" charset="0"/>
              </a:rPr>
              <a:t>.</a:t>
            </a:r>
          </a:p>
          <a:p>
            <a:pPr>
              <a:buClr>
                <a:srgbClr val="002060"/>
              </a:buClr>
              <a:buSzPct val="78000"/>
              <a:buFont typeface="Wingdings" pitchFamily="2" charset="2"/>
              <a:buChar char="v"/>
            </a:pPr>
            <a:endParaRPr lang="ru-RU" sz="2000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9551" y="19650"/>
            <a:ext cx="3802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975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8436" y="332656"/>
            <a:ext cx="8424936" cy="32316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4013"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ЗНАТИ: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  <a:p>
            <a:pPr marL="342900" indent="-342900">
              <a:buFont typeface="Arial" pitchFamily="34" charset="0"/>
              <a:buChar char="•"/>
              <a:tabLst>
                <a:tab pos="265113" algn="l"/>
              </a:tabLst>
            </a:pPr>
            <a:r>
              <a:rPr lang="uk-UA" sz="2800" dirty="0" smtClean="0">
                <a:latin typeface="Georgia" pitchFamily="18" charset="0"/>
              </a:rPr>
              <a:t>етапи формування рухових вмінь і навичок;</a:t>
            </a:r>
          </a:p>
          <a:p>
            <a:pPr marL="342900" indent="-342900">
              <a:buFont typeface="Arial" pitchFamily="34" charset="0"/>
              <a:buChar char="•"/>
              <a:tabLst>
                <a:tab pos="265113" algn="l"/>
              </a:tabLst>
            </a:pPr>
            <a:r>
              <a:rPr lang="uk-UA" sz="2800" dirty="0" smtClean="0">
                <a:latin typeface="Georgia" pitchFamily="18" charset="0"/>
              </a:rPr>
              <a:t>структуру процесу навчання фізичних вправ;</a:t>
            </a:r>
            <a:endParaRPr lang="en-US" sz="2800" dirty="0" smtClean="0">
              <a:latin typeface="Georgia" pitchFamily="18" charset="0"/>
            </a:endParaRPr>
          </a:p>
          <a:p>
            <a:pPr marL="342900" indent="-342900">
              <a:buFont typeface="Arial" pitchFamily="34" charset="0"/>
              <a:buChar char="•"/>
              <a:tabLst>
                <a:tab pos="265113" algn="l"/>
              </a:tabLst>
            </a:pPr>
            <a:r>
              <a:rPr lang="uk-UA" sz="2800" dirty="0" smtClean="0">
                <a:latin typeface="Georgia" pitchFamily="18" charset="0"/>
              </a:rPr>
              <a:t>індивідуальний і диференційований підхід до </a:t>
            </a:r>
            <a:r>
              <a:rPr lang="en-US" sz="2800" dirty="0" smtClean="0">
                <a:latin typeface="Georgia" pitchFamily="18" charset="0"/>
              </a:rPr>
              <a:t>   </a:t>
            </a:r>
            <a:r>
              <a:rPr lang="uk-UA" sz="2800" dirty="0" smtClean="0">
                <a:latin typeface="Georgia" pitchFamily="18" charset="0"/>
              </a:rPr>
              <a:t>учнів;</a:t>
            </a:r>
            <a:endParaRPr lang="en-US" sz="2800" dirty="0" smtClean="0">
              <a:latin typeface="Georgia" pitchFamily="18" charset="0"/>
            </a:endParaRPr>
          </a:p>
          <a:p>
            <a:pPr marL="342900" indent="-342900">
              <a:buFont typeface="Arial" pitchFamily="34" charset="0"/>
              <a:buChar char="•"/>
              <a:tabLst>
                <a:tab pos="265113" algn="l"/>
              </a:tabLst>
            </a:pPr>
            <a:r>
              <a:rPr lang="uk-UA" sz="2800" dirty="0" smtClean="0">
                <a:latin typeface="Georgia" pitchFamily="18" charset="0"/>
              </a:rPr>
              <a:t>загальну характеристику фізичних якостей та</a:t>
            </a:r>
            <a:r>
              <a:rPr lang="en-US" sz="2800" dirty="0" smtClean="0">
                <a:latin typeface="Georgia" pitchFamily="18" charset="0"/>
              </a:rPr>
              <a:t> </a:t>
            </a:r>
            <a:r>
              <a:rPr lang="uk-UA" sz="2800" dirty="0" smtClean="0">
                <a:latin typeface="Georgia" pitchFamily="18" charset="0"/>
              </a:rPr>
              <a:t>методику їх розвитку.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7548" y="4077072"/>
            <a:ext cx="8405823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4013"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ВМІТИ</a:t>
            </a:r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800" dirty="0">
                <a:latin typeface="Georgia" pitchFamily="18" charset="0"/>
              </a:rPr>
              <a:t>підбирати вправи для розвитку фізичних якостей;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800" dirty="0">
                <a:latin typeface="Georgia" pitchFamily="18" charset="0"/>
              </a:rPr>
              <a:t>визначати і аналізувати етапи рухової дії.</a:t>
            </a:r>
          </a:p>
        </p:txBody>
      </p:sp>
    </p:spTree>
    <p:extLst>
      <p:ext uri="{BB962C8B-B14F-4D97-AF65-F5344CB8AC3E}">
        <p14:creationId xmlns:p14="http://schemas.microsoft.com/office/powerpoint/2010/main" val="1281719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760" y="1988840"/>
            <a:ext cx="8892480" cy="32455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За правильну, чітку, обґрунтовану, логічно побудовану відповідь команда отримує 1 бал.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Неповна, нечітка, необґрунтована, непослідовна відповідь – 0,5 бала</a:t>
            </a:r>
            <a:r>
              <a:rPr lang="en-US" sz="2800" dirty="0">
                <a:latin typeface="Georgia" pitchFamily="18" charset="0"/>
              </a:rPr>
              <a:t>.</a:t>
            </a:r>
            <a:endParaRPr lang="en-US" sz="2800" dirty="0" smtClean="0">
              <a:latin typeface="Georgia" pitchFamily="18" charset="0"/>
            </a:endParaRP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Доповнення іншою командою – 0,5 бала.</a:t>
            </a:r>
            <a:endParaRPr lang="uk-UA" sz="2800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652" y="260648"/>
            <a:ext cx="8550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«Методичний футбол»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Критерії оцінювання</a:t>
            </a:r>
            <a:endParaRPr lang="uk-UA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37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196752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Вправа </a:t>
            </a:r>
          </a:p>
          <a:p>
            <a:pPr algn="ctr">
              <a:lnSpc>
                <a:spcPct val="150000"/>
              </a:lnSpc>
            </a:pPr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«Методичний футбол»</a:t>
            </a:r>
            <a:endParaRPr lang="uk-UA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72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120"/>
            <a:ext cx="80457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Вправа «Методичний футбол»</a:t>
            </a:r>
            <a:endParaRPr lang="uk-UA" sz="40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9233" y="70510"/>
            <a:ext cx="8437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Методичні принципи та методи навчання фізичних вправ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9233" y="1499682"/>
            <a:ext cx="860454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Назвіть принципи навчання 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фізичних вправ.</a:t>
            </a: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9233" y="2291978"/>
            <a:ext cx="860454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Охарактеризуйте принцип свідомості й активності.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7393" y="3024096"/>
            <a:ext cx="859583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3.Дайте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характеристику принципу наочності.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7796" y="3712208"/>
            <a:ext cx="859598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Проаналізуйте принцип систематичності.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0770" y="4463141"/>
            <a:ext cx="858245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5.Охарактеризуйте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 доступності і індивідуалізації.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0771" y="5295547"/>
            <a:ext cx="858245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2913">
              <a:buClr>
                <a:srgbClr val="002060"/>
              </a:buClr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6.Дайте 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характеристику принципу міцності і прогресування.</a:t>
            </a:r>
          </a:p>
        </p:txBody>
      </p:sp>
    </p:spTree>
    <p:extLst>
      <p:ext uri="{BB962C8B-B14F-4D97-AF65-F5344CB8AC3E}">
        <p14:creationId xmlns:p14="http://schemas.microsoft.com/office/powerpoint/2010/main" val="339734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760" y="2204864"/>
            <a:ext cx="8892480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За правильну, чітку, обґрунтовану, логічно побудовану відповідь команда отримує 1 бал.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Неповна, нечітка, необґрунтована, непослідовна відповідь – 0,5 бала</a:t>
            </a:r>
            <a:r>
              <a:rPr lang="en-US" sz="2800" dirty="0">
                <a:latin typeface="Georgia" pitchFamily="18" charset="0"/>
              </a:rPr>
              <a:t>.</a:t>
            </a:r>
            <a:endParaRPr lang="en-US" sz="2800" dirty="0" smtClean="0">
              <a:latin typeface="Georgia" pitchFamily="18" charset="0"/>
            </a:endParaRP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§"/>
            </a:pPr>
            <a:r>
              <a:rPr lang="uk-UA" sz="2800" dirty="0" smtClean="0">
                <a:latin typeface="Georgia" pitchFamily="18" charset="0"/>
              </a:rPr>
              <a:t>Доповнення іншою командою – 0,5 бала.</a:t>
            </a:r>
            <a:endParaRPr lang="uk-UA" sz="2800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«Продовж речення»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Критерії оцінювання</a:t>
            </a:r>
            <a:endParaRPr lang="uk-UA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47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628800"/>
            <a:ext cx="7664278" cy="20003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Вправа </a:t>
            </a:r>
          </a:p>
          <a:p>
            <a:pPr algn="ctr">
              <a:lnSpc>
                <a:spcPct val="150000"/>
              </a:lnSpc>
            </a:pP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«Продовж  речення»</a:t>
            </a:r>
            <a:endParaRPr lang="uk-UA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411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2412</TotalTime>
  <Words>733</Words>
  <Application>Microsoft Office PowerPoint</Application>
  <PresentationFormat>Экран (4:3)</PresentationFormat>
  <Paragraphs>91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Презентация PowerPoint</vt:lpstr>
      <vt:lpstr>   Методичні принципи та    методи навчання фізичних вправ. Особливості розвитку фізичних якостей. Етапи  рухової дії.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Арифметичні задачі та методика роботи з ними</dc:title>
  <dc:creator>Алена</dc:creator>
  <cp:lastModifiedBy>user</cp:lastModifiedBy>
  <cp:revision>79</cp:revision>
  <dcterms:created xsi:type="dcterms:W3CDTF">2011-11-17T10:35:50Z</dcterms:created>
  <dcterms:modified xsi:type="dcterms:W3CDTF">2018-10-18T08:38:10Z</dcterms:modified>
</cp:coreProperties>
</file>