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56" r:id="rId2"/>
    <p:sldId id="257" r:id="rId3"/>
    <p:sldId id="280" r:id="rId4"/>
    <p:sldId id="272" r:id="rId5"/>
    <p:sldId id="279" r:id="rId6"/>
    <p:sldId id="281" r:id="rId7"/>
    <p:sldId id="273" r:id="rId8"/>
    <p:sldId id="258" r:id="rId9"/>
    <p:sldId id="259" r:id="rId10"/>
    <p:sldId id="260" r:id="rId11"/>
    <p:sldId id="270" r:id="rId12"/>
    <p:sldId id="271" r:id="rId13"/>
    <p:sldId id="274" r:id="rId14"/>
    <p:sldId id="275" r:id="rId15"/>
    <p:sldId id="278" r:id="rId16"/>
    <p:sldId id="276" r:id="rId17"/>
    <p:sldId id="277" r:id="rId18"/>
    <p:sldId id="282" r:id="rId19"/>
    <p:sldId id="261" r:id="rId20"/>
    <p:sldId id="262" r:id="rId21"/>
    <p:sldId id="263" r:id="rId22"/>
    <p:sldId id="264" r:id="rId23"/>
    <p:sldId id="265" r:id="rId24"/>
    <p:sldId id="266" r:id="rId25"/>
    <p:sldId id="267" r:id="rId26"/>
    <p:sldId id="268" r:id="rId27"/>
    <p:sldId id="269" r:id="rId28"/>
  </p:sldIdLst>
  <p:sldSz cx="9144000" cy="6858000" type="screen4x3"/>
  <p:notesSz cx="6888163" cy="100203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uk-UA"/>
          </a:p>
        </p:txBody>
      </p:sp>
      <p:sp>
        <p:nvSpPr>
          <p:cNvPr id="3" name="Дата 2"/>
          <p:cNvSpPr>
            <a:spLocks noGrp="1"/>
          </p:cNvSpPr>
          <p:nvPr>
            <p:ph type="dt" sz="quarter" idx="1"/>
          </p:nvPr>
        </p:nvSpPr>
        <p:spPr>
          <a:xfrm>
            <a:off x="3901698" y="0"/>
            <a:ext cx="2984871" cy="501015"/>
          </a:xfrm>
          <a:prstGeom prst="rect">
            <a:avLst/>
          </a:prstGeom>
        </p:spPr>
        <p:txBody>
          <a:bodyPr vert="horz" lIns="96616" tIns="48308" rIns="96616" bIns="48308" rtlCol="0"/>
          <a:lstStyle>
            <a:lvl1pPr algn="r">
              <a:defRPr sz="1300"/>
            </a:lvl1pPr>
          </a:lstStyle>
          <a:p>
            <a:fld id="{EBB062E4-7696-4903-8BA5-1D661AF59DC4}" type="datetimeFigureOut">
              <a:rPr lang="uk-UA" smtClean="0"/>
              <a:t>25.02.2018</a:t>
            </a:fld>
            <a:endParaRPr lang="uk-UA"/>
          </a:p>
        </p:txBody>
      </p:sp>
      <p:sp>
        <p:nvSpPr>
          <p:cNvPr id="4" name="Нижний колонтитул 3"/>
          <p:cNvSpPr>
            <a:spLocks noGrp="1"/>
          </p:cNvSpPr>
          <p:nvPr>
            <p:ph type="ftr" sz="quarter" idx="2"/>
          </p:nvPr>
        </p:nvSpPr>
        <p:spPr>
          <a:xfrm>
            <a:off x="0" y="9517546"/>
            <a:ext cx="2984871" cy="501015"/>
          </a:xfrm>
          <a:prstGeom prst="rect">
            <a:avLst/>
          </a:prstGeom>
        </p:spPr>
        <p:txBody>
          <a:bodyPr vert="horz" lIns="96616" tIns="48308" rIns="96616" bIns="48308" rtlCol="0" anchor="b"/>
          <a:lstStyle>
            <a:lvl1pPr algn="l">
              <a:defRPr sz="1300"/>
            </a:lvl1pPr>
          </a:lstStyle>
          <a:p>
            <a:endParaRPr lang="uk-UA"/>
          </a:p>
        </p:txBody>
      </p:sp>
      <p:sp>
        <p:nvSpPr>
          <p:cNvPr id="5" name="Номер слайда 4"/>
          <p:cNvSpPr>
            <a:spLocks noGrp="1"/>
          </p:cNvSpPr>
          <p:nvPr>
            <p:ph type="sldNum" sz="quarter" idx="3"/>
          </p:nvPr>
        </p:nvSpPr>
        <p:spPr>
          <a:xfrm>
            <a:off x="3901698" y="9517546"/>
            <a:ext cx="2984871" cy="501015"/>
          </a:xfrm>
          <a:prstGeom prst="rect">
            <a:avLst/>
          </a:prstGeom>
        </p:spPr>
        <p:txBody>
          <a:bodyPr vert="horz" lIns="96616" tIns="48308" rIns="96616" bIns="48308" rtlCol="0" anchor="b"/>
          <a:lstStyle>
            <a:lvl1pPr algn="r">
              <a:defRPr sz="1300"/>
            </a:lvl1pPr>
          </a:lstStyle>
          <a:p>
            <a:fld id="{5CF6B346-00D4-4045-BBE2-9659D0FF7076}" type="slidenum">
              <a:rPr lang="uk-UA" smtClean="0"/>
              <a:t>‹#›</a:t>
            </a:fld>
            <a:endParaRPr lang="uk-UA"/>
          </a:p>
        </p:txBody>
      </p:sp>
    </p:spTree>
    <p:extLst>
      <p:ext uri="{BB962C8B-B14F-4D97-AF65-F5344CB8AC3E}">
        <p14:creationId xmlns:p14="http://schemas.microsoft.com/office/powerpoint/2010/main" val="262584973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2263549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1029817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3910715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1597262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1090817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E5CD7DE-AFD0-44F1-9BDC-9E8429D2FB24}" type="datetimeFigureOut">
              <a:rPr lang="ru-RU" smtClean="0"/>
              <a:t>25.02.2018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1519626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E5CD7DE-AFD0-44F1-9BDC-9E8429D2FB24}" type="datetimeFigureOut">
              <a:rPr lang="ru-RU" smtClean="0"/>
              <a:t>25.02.2018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848128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E5CD7DE-AFD0-44F1-9BDC-9E8429D2FB24}" type="datetimeFigureOut">
              <a:rPr lang="ru-RU" smtClean="0"/>
              <a:t>25.02.2018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1638416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E5CD7DE-AFD0-44F1-9BDC-9E8429D2FB24}" type="datetimeFigureOut">
              <a:rPr lang="ru-RU" smtClean="0"/>
              <a:t>25.02.2018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2147996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E5CD7DE-AFD0-44F1-9BDC-9E8429D2FB24}" type="datetimeFigureOut">
              <a:rPr lang="ru-RU" smtClean="0"/>
              <a:t>25.02.2018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2570824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E5CD7DE-AFD0-44F1-9BDC-9E8429D2FB24}" type="datetimeFigureOut">
              <a:rPr lang="ru-RU" smtClean="0"/>
              <a:t>25.02.2018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BE5D2B-74FC-4BAE-B540-39DC0DB8DBCF}" type="slidenum">
              <a:rPr lang="ru-RU" smtClean="0"/>
              <a:t>‹#›</a:t>
            </a:fld>
            <a:endParaRPr lang="ru-RU"/>
          </a:p>
        </p:txBody>
      </p:sp>
    </p:spTree>
    <p:extLst>
      <p:ext uri="{BB962C8B-B14F-4D97-AF65-F5344CB8AC3E}">
        <p14:creationId xmlns:p14="http://schemas.microsoft.com/office/powerpoint/2010/main" val="3917255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CD7DE-AFD0-44F1-9BDC-9E8429D2FB24}" type="datetimeFigureOut">
              <a:rPr lang="ru-RU" smtClean="0"/>
              <a:t>25.02.2018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BE5D2B-74FC-4BAE-B540-39DC0DB8DBCF}" type="slidenum">
              <a:rPr lang="ru-RU" smtClean="0"/>
              <a:t>‹#›</a:t>
            </a:fld>
            <a:endParaRPr lang="ru-RU"/>
          </a:p>
        </p:txBody>
      </p:sp>
    </p:spTree>
    <p:extLst>
      <p:ext uri="{BB962C8B-B14F-4D97-AF65-F5344CB8AC3E}">
        <p14:creationId xmlns:p14="http://schemas.microsoft.com/office/powerpoint/2010/main" val="1764906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microsoft.com/office/2007/relationships/hdphoto" Target="../media/hdphoto2.wdp"/><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5.jpeg"/><Relationship Id="rId5" Type="http://schemas.microsoft.com/office/2007/relationships/hdphoto" Target="../media/hdphoto1.wdp"/><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Заголовок 3"/>
          <p:cNvSpPr>
            <a:spLocks noGrp="1"/>
          </p:cNvSpPr>
          <p:nvPr>
            <p:ph type="ctrTitle"/>
          </p:nvPr>
        </p:nvSpPr>
        <p:spPr>
          <a:xfrm>
            <a:off x="4139952" y="1124744"/>
            <a:ext cx="5184576" cy="2088232"/>
          </a:xfrm>
          <a:effectLst>
            <a:outerShdw blurRad="50800" dist="38100" dir="2700000" algn="tl" rotWithShape="0">
              <a:prstClr val="black">
                <a:alpha val="40000"/>
              </a:prstClr>
            </a:outerShdw>
          </a:effectLst>
        </p:spPr>
        <p:txBody>
          <a:bodyPr>
            <a:normAutofit fontScale="90000"/>
          </a:bodyPr>
          <a:lstStyle/>
          <a:p>
            <a:r>
              <a:rPr lang="uk-UA" sz="7200" b="1" dirty="0" smtClean="0">
                <a:solidFill>
                  <a:schemeClr val="bg1"/>
                </a:solidFill>
                <a:latin typeface="Comic Sans MS" pitchFamily="66" charset="0"/>
              </a:rPr>
              <a:t>Друковані</a:t>
            </a:r>
            <a:br>
              <a:rPr lang="uk-UA" sz="7200" b="1" dirty="0" smtClean="0">
                <a:solidFill>
                  <a:schemeClr val="bg1"/>
                </a:solidFill>
                <a:latin typeface="Comic Sans MS" pitchFamily="66" charset="0"/>
              </a:rPr>
            </a:br>
            <a:r>
              <a:rPr lang="uk-UA" sz="7200" b="1" dirty="0" smtClean="0">
                <a:solidFill>
                  <a:schemeClr val="bg1"/>
                </a:solidFill>
                <a:latin typeface="Comic Sans MS" pitchFamily="66" charset="0"/>
              </a:rPr>
              <a:t>плати</a:t>
            </a:r>
            <a:endParaRPr lang="ru-RU" sz="7200" b="1" dirty="0">
              <a:solidFill>
                <a:schemeClr val="bg1"/>
              </a:solidFill>
              <a:latin typeface="Comic Sans MS" pitchFamily="66" charset="0"/>
            </a:endParaRPr>
          </a:p>
        </p:txBody>
      </p:sp>
      <p:sp>
        <p:nvSpPr>
          <p:cNvPr id="7" name="TextBox 6"/>
          <p:cNvSpPr txBox="1"/>
          <p:nvPr/>
        </p:nvSpPr>
        <p:spPr>
          <a:xfrm>
            <a:off x="4499992" y="4149080"/>
            <a:ext cx="4644008" cy="1938992"/>
          </a:xfrm>
          <a:prstGeom prst="rect">
            <a:avLst/>
          </a:prstGeom>
          <a:noFill/>
        </p:spPr>
        <p:txBody>
          <a:bodyPr wrap="square" rtlCol="0">
            <a:spAutoFit/>
          </a:bodyPr>
          <a:lstStyle/>
          <a:p>
            <a:pPr>
              <a:defRPr/>
            </a:pPr>
            <a:r>
              <a:rPr lang="uk-UA" sz="2400" b="1" dirty="0" smtClean="0">
                <a:latin typeface="Comic Sans MS" pitchFamily="66" charset="0"/>
              </a:rPr>
              <a:t>- Конструкція;</a:t>
            </a:r>
          </a:p>
          <a:p>
            <a:pPr>
              <a:defRPr/>
            </a:pPr>
            <a:r>
              <a:rPr lang="uk-UA" sz="2400" b="1" dirty="0" smtClean="0">
                <a:latin typeface="Comic Sans MS" pitchFamily="66" charset="0"/>
              </a:rPr>
              <a:t>- Основні параметри ДП;</a:t>
            </a:r>
          </a:p>
          <a:p>
            <a:pPr>
              <a:defRPr/>
            </a:pPr>
            <a:r>
              <a:rPr lang="uk-UA" sz="2400" b="1" dirty="0" smtClean="0">
                <a:latin typeface="Comic Sans MS" pitchFamily="66" charset="0"/>
              </a:rPr>
              <a:t>- Технологія виготовлення ДП за лазерно-прасковою технологією.</a:t>
            </a:r>
            <a:endParaRPr lang="uk-UA" sz="2400" b="1" dirty="0">
              <a:latin typeface="Comic Sans MS" pitchFamily="66" charset="0"/>
            </a:endParaRPr>
          </a:p>
        </p:txBody>
      </p:sp>
    </p:spTree>
    <p:extLst>
      <p:ext uri="{BB962C8B-B14F-4D97-AF65-F5344CB8AC3E}">
        <p14:creationId xmlns:p14="http://schemas.microsoft.com/office/powerpoint/2010/main" val="42890234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6" name="Прямоугольник 5"/>
          <p:cNvSpPr/>
          <p:nvPr/>
        </p:nvSpPr>
        <p:spPr>
          <a:xfrm>
            <a:off x="3494072" y="116632"/>
            <a:ext cx="3109381"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Методи виготовлення друкованих плат у промислових масштабах </a:t>
            </a:r>
            <a:endParaRPr lang="ru-RU" sz="1600">
              <a:solidFill>
                <a:schemeClr val="tx1"/>
              </a:solidFill>
              <a:latin typeface="Comic Sans MS" pitchFamily="66" charset="0"/>
            </a:endParaRPr>
          </a:p>
        </p:txBody>
      </p:sp>
      <p:sp>
        <p:nvSpPr>
          <p:cNvPr id="14" name="Прямоугольник 13"/>
          <p:cNvSpPr/>
          <p:nvPr/>
        </p:nvSpPr>
        <p:spPr>
          <a:xfrm>
            <a:off x="1936146" y="1340768"/>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err="1" smtClean="0">
                <a:solidFill>
                  <a:schemeClr val="tx1"/>
                </a:solidFill>
                <a:latin typeface="Comic Sans MS" pitchFamily="66" charset="0"/>
              </a:rPr>
              <a:t>Субстрактивний</a:t>
            </a:r>
            <a:endParaRPr lang="ru-RU" sz="1600">
              <a:solidFill>
                <a:schemeClr val="tx1"/>
              </a:solidFill>
              <a:latin typeface="Comic Sans MS" pitchFamily="66" charset="0"/>
            </a:endParaRPr>
          </a:p>
        </p:txBody>
      </p:sp>
      <p:sp>
        <p:nvSpPr>
          <p:cNvPr id="16" name="Прямоугольник 15"/>
          <p:cNvSpPr/>
          <p:nvPr/>
        </p:nvSpPr>
        <p:spPr>
          <a:xfrm>
            <a:off x="6072221" y="1340768"/>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Адитивний</a:t>
            </a:r>
            <a:endParaRPr lang="ru-RU" sz="1600">
              <a:solidFill>
                <a:schemeClr val="tx1"/>
              </a:solidFill>
              <a:latin typeface="Comic Sans MS" pitchFamily="66" charset="0"/>
            </a:endParaRPr>
          </a:p>
        </p:txBody>
      </p:sp>
      <p:cxnSp>
        <p:nvCxnSpPr>
          <p:cNvPr id="21" name="Прямая соединительная линия 20"/>
          <p:cNvCxnSpPr>
            <a:stCxn id="6" idx="3"/>
          </p:cNvCxnSpPr>
          <p:nvPr/>
        </p:nvCxnSpPr>
        <p:spPr>
          <a:xfrm>
            <a:off x="6603453" y="548680"/>
            <a:ext cx="548888" cy="0"/>
          </a:xfrm>
          <a:prstGeom prst="line">
            <a:avLst/>
          </a:prstGeom>
          <a:ln w="28575">
            <a:solidFill>
              <a:schemeClr val="tx1"/>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endCxn id="16" idx="0"/>
          </p:cNvCxnSpPr>
          <p:nvPr/>
        </p:nvCxnSpPr>
        <p:spPr>
          <a:xfrm>
            <a:off x="7152341" y="548680"/>
            <a:ext cx="0" cy="792088"/>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p:cNvCxnSpPr/>
          <p:nvPr/>
        </p:nvCxnSpPr>
        <p:spPr>
          <a:xfrm>
            <a:off x="3037476" y="548680"/>
            <a:ext cx="0" cy="792088"/>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a:endCxn id="6" idx="1"/>
          </p:cNvCxnSpPr>
          <p:nvPr/>
        </p:nvCxnSpPr>
        <p:spPr>
          <a:xfrm>
            <a:off x="3037476" y="548680"/>
            <a:ext cx="456596" cy="0"/>
          </a:xfrm>
          <a:prstGeom prst="line">
            <a:avLst/>
          </a:prstGeom>
          <a:ln w="28575">
            <a:solidFill>
              <a:schemeClr val="tx1"/>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35" name="Прямоугольник 34"/>
          <p:cNvSpPr/>
          <p:nvPr/>
        </p:nvSpPr>
        <p:spPr>
          <a:xfrm>
            <a:off x="1049854" y="2780928"/>
            <a:ext cx="1872208"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Хімічний</a:t>
            </a:r>
            <a:endParaRPr lang="ru-RU" sz="1600">
              <a:solidFill>
                <a:schemeClr val="tx1"/>
              </a:solidFill>
              <a:latin typeface="Comic Sans MS" pitchFamily="66" charset="0"/>
            </a:endParaRPr>
          </a:p>
        </p:txBody>
      </p:sp>
      <p:sp>
        <p:nvSpPr>
          <p:cNvPr id="36" name="Прямоугольник 35"/>
          <p:cNvSpPr/>
          <p:nvPr/>
        </p:nvSpPr>
        <p:spPr>
          <a:xfrm>
            <a:off x="3016266" y="2791222"/>
            <a:ext cx="186881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Комбінований</a:t>
            </a:r>
            <a:endParaRPr lang="ru-RU" sz="1600">
              <a:solidFill>
                <a:schemeClr val="tx1"/>
              </a:solidFill>
              <a:latin typeface="Comic Sans MS" pitchFamily="66" charset="0"/>
            </a:endParaRPr>
          </a:p>
        </p:txBody>
      </p:sp>
      <p:sp>
        <p:nvSpPr>
          <p:cNvPr id="37" name="Прямоугольник 36"/>
          <p:cNvSpPr/>
          <p:nvPr/>
        </p:nvSpPr>
        <p:spPr>
          <a:xfrm>
            <a:off x="7152341" y="2791222"/>
            <a:ext cx="185735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err="1" smtClean="0">
                <a:solidFill>
                  <a:schemeClr val="tx1"/>
                </a:solidFill>
                <a:latin typeface="Comic Sans MS" pitchFamily="66" charset="0"/>
              </a:rPr>
              <a:t>Хіміко-гальваничний</a:t>
            </a:r>
            <a:endParaRPr lang="ru-RU" sz="1600">
              <a:solidFill>
                <a:schemeClr val="tx1"/>
              </a:solidFill>
              <a:latin typeface="Comic Sans MS" pitchFamily="66" charset="0"/>
            </a:endParaRPr>
          </a:p>
        </p:txBody>
      </p:sp>
      <p:sp>
        <p:nvSpPr>
          <p:cNvPr id="38" name="Прямоугольник 37"/>
          <p:cNvSpPr/>
          <p:nvPr/>
        </p:nvSpPr>
        <p:spPr>
          <a:xfrm>
            <a:off x="5198435" y="2791222"/>
            <a:ext cx="1872208"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Хімічний</a:t>
            </a:r>
            <a:endParaRPr lang="ru-RU" sz="1600">
              <a:solidFill>
                <a:schemeClr val="tx1"/>
              </a:solidFill>
              <a:latin typeface="Comic Sans MS" pitchFamily="66" charset="0"/>
            </a:endParaRPr>
          </a:p>
        </p:txBody>
      </p:sp>
      <p:cxnSp>
        <p:nvCxnSpPr>
          <p:cNvPr id="2048" name="Прямая со стрелкой 2047"/>
          <p:cNvCxnSpPr>
            <a:endCxn id="37" idx="0"/>
          </p:cNvCxnSpPr>
          <p:nvPr/>
        </p:nvCxnSpPr>
        <p:spPr>
          <a:xfrm>
            <a:off x="7540956" y="2204864"/>
            <a:ext cx="540060" cy="586358"/>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052" name="Прямая со стрелкой 2051"/>
          <p:cNvCxnSpPr>
            <a:endCxn id="38" idx="0"/>
          </p:cNvCxnSpPr>
          <p:nvPr/>
        </p:nvCxnSpPr>
        <p:spPr>
          <a:xfrm flipH="1">
            <a:off x="6134539" y="2204864"/>
            <a:ext cx="468915" cy="586358"/>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a:endCxn id="36" idx="0"/>
          </p:cNvCxnSpPr>
          <p:nvPr/>
        </p:nvCxnSpPr>
        <p:spPr>
          <a:xfrm>
            <a:off x="3410611" y="2204864"/>
            <a:ext cx="540060" cy="586358"/>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3" name="Прямая со стрелкой 52"/>
          <p:cNvCxnSpPr>
            <a:endCxn id="35" idx="0"/>
          </p:cNvCxnSpPr>
          <p:nvPr/>
        </p:nvCxnSpPr>
        <p:spPr>
          <a:xfrm flipH="1">
            <a:off x="1985958" y="2204864"/>
            <a:ext cx="471922" cy="576064"/>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8" name="Прямоугольник 57"/>
          <p:cNvSpPr/>
          <p:nvPr/>
        </p:nvSpPr>
        <p:spPr>
          <a:xfrm>
            <a:off x="3974299" y="4365104"/>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Фотодрук</a:t>
            </a:r>
            <a:endParaRPr lang="ru-RU" sz="1600">
              <a:solidFill>
                <a:schemeClr val="tx1"/>
              </a:solidFill>
              <a:latin typeface="Comic Sans MS" pitchFamily="66" charset="0"/>
            </a:endParaRPr>
          </a:p>
        </p:txBody>
      </p:sp>
      <p:sp>
        <p:nvSpPr>
          <p:cNvPr id="59" name="Прямоугольник 58"/>
          <p:cNvSpPr/>
          <p:nvPr/>
        </p:nvSpPr>
        <p:spPr>
          <a:xfrm>
            <a:off x="6730866" y="4365104"/>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Офсетний друк</a:t>
            </a:r>
            <a:endParaRPr lang="ru-RU" sz="1600">
              <a:solidFill>
                <a:schemeClr val="tx1"/>
              </a:solidFill>
              <a:latin typeface="Comic Sans MS" pitchFamily="66" charset="0"/>
            </a:endParaRPr>
          </a:p>
        </p:txBody>
      </p:sp>
      <p:sp>
        <p:nvSpPr>
          <p:cNvPr id="60" name="Прямоугольник 59"/>
          <p:cNvSpPr/>
          <p:nvPr/>
        </p:nvSpPr>
        <p:spPr>
          <a:xfrm>
            <a:off x="1141799" y="4365104"/>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err="1" smtClean="0">
                <a:solidFill>
                  <a:schemeClr val="tx1"/>
                </a:solidFill>
                <a:latin typeface="Comic Sans MS" pitchFamily="66" charset="0"/>
              </a:rPr>
              <a:t>Сіткографія</a:t>
            </a:r>
            <a:endParaRPr lang="ru-RU" sz="1600">
              <a:solidFill>
                <a:schemeClr val="tx1"/>
              </a:solidFill>
              <a:latin typeface="Comic Sans MS" pitchFamily="66" charset="0"/>
            </a:endParaRPr>
          </a:p>
        </p:txBody>
      </p:sp>
      <p:cxnSp>
        <p:nvCxnSpPr>
          <p:cNvPr id="61" name="Прямая со стрелкой 60"/>
          <p:cNvCxnSpPr/>
          <p:nvPr/>
        </p:nvCxnSpPr>
        <p:spPr>
          <a:xfrm>
            <a:off x="2169527" y="4005064"/>
            <a:ext cx="0" cy="360040"/>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4" name="Прямая со стрелкой 63"/>
          <p:cNvCxnSpPr/>
          <p:nvPr/>
        </p:nvCxnSpPr>
        <p:spPr>
          <a:xfrm>
            <a:off x="5054419" y="3990578"/>
            <a:ext cx="0" cy="360040"/>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5" name="Прямая со стрелкой 64"/>
          <p:cNvCxnSpPr/>
          <p:nvPr/>
        </p:nvCxnSpPr>
        <p:spPr>
          <a:xfrm>
            <a:off x="7799288" y="3990578"/>
            <a:ext cx="0" cy="360040"/>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2067" name="Прямая соединительная линия 2066"/>
          <p:cNvCxnSpPr/>
          <p:nvPr/>
        </p:nvCxnSpPr>
        <p:spPr>
          <a:xfrm flipV="1">
            <a:off x="1985958" y="3990578"/>
            <a:ext cx="6095058" cy="14486"/>
          </a:xfrm>
          <a:prstGeom prst="line">
            <a:avLst/>
          </a:prstGeom>
          <a:ln w="28575">
            <a:solidFill>
              <a:schemeClr val="tx1"/>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8" name="Прямая со стрелкой 67"/>
          <p:cNvCxnSpPr>
            <a:stCxn id="35" idx="2"/>
          </p:cNvCxnSpPr>
          <p:nvPr/>
        </p:nvCxnSpPr>
        <p:spPr>
          <a:xfrm>
            <a:off x="1985958" y="3645024"/>
            <a:ext cx="0" cy="360040"/>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9" name="Прямая со стрелкой 68"/>
          <p:cNvCxnSpPr>
            <a:stCxn id="36" idx="2"/>
          </p:cNvCxnSpPr>
          <p:nvPr/>
        </p:nvCxnSpPr>
        <p:spPr>
          <a:xfrm>
            <a:off x="3950671" y="3655318"/>
            <a:ext cx="0" cy="335260"/>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0" name="Прямая со стрелкой 69"/>
          <p:cNvCxnSpPr>
            <a:stCxn id="38" idx="2"/>
          </p:cNvCxnSpPr>
          <p:nvPr/>
        </p:nvCxnSpPr>
        <p:spPr>
          <a:xfrm>
            <a:off x="6134539" y="3655318"/>
            <a:ext cx="0" cy="349746"/>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1" name="Прямая со стрелкой 70"/>
          <p:cNvCxnSpPr>
            <a:stCxn id="37" idx="2"/>
          </p:cNvCxnSpPr>
          <p:nvPr/>
        </p:nvCxnSpPr>
        <p:spPr>
          <a:xfrm>
            <a:off x="8081016" y="3655318"/>
            <a:ext cx="0" cy="342503"/>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84" name="Прямоугольник 83"/>
          <p:cNvSpPr/>
          <p:nvPr/>
        </p:nvSpPr>
        <p:spPr>
          <a:xfrm>
            <a:off x="2493296" y="5733256"/>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Позитивний</a:t>
            </a:r>
            <a:endParaRPr lang="ru-RU" sz="1600">
              <a:solidFill>
                <a:schemeClr val="tx1"/>
              </a:solidFill>
              <a:latin typeface="Comic Sans MS" pitchFamily="66" charset="0"/>
            </a:endParaRPr>
          </a:p>
        </p:txBody>
      </p:sp>
      <p:sp>
        <p:nvSpPr>
          <p:cNvPr id="85" name="Прямоугольник 84"/>
          <p:cNvSpPr/>
          <p:nvPr/>
        </p:nvSpPr>
        <p:spPr>
          <a:xfrm>
            <a:off x="5523334" y="5733256"/>
            <a:ext cx="2160240" cy="864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uk-UA" sz="1600" smtClean="0">
                <a:solidFill>
                  <a:schemeClr val="tx1"/>
                </a:solidFill>
                <a:latin typeface="Comic Sans MS" pitchFamily="66" charset="0"/>
              </a:rPr>
              <a:t>Негативний</a:t>
            </a:r>
            <a:endParaRPr lang="ru-RU" sz="1600">
              <a:solidFill>
                <a:schemeClr val="tx1"/>
              </a:solidFill>
              <a:latin typeface="Comic Sans MS" pitchFamily="66" charset="0"/>
            </a:endParaRPr>
          </a:p>
        </p:txBody>
      </p:sp>
      <p:cxnSp>
        <p:nvCxnSpPr>
          <p:cNvPr id="86" name="Прямая со стрелкой 85"/>
          <p:cNvCxnSpPr>
            <a:endCxn id="85" idx="0"/>
          </p:cNvCxnSpPr>
          <p:nvPr/>
        </p:nvCxnSpPr>
        <p:spPr>
          <a:xfrm>
            <a:off x="5594479" y="5229200"/>
            <a:ext cx="1008975" cy="504056"/>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8" name="Прямая со стрелкой 87"/>
          <p:cNvCxnSpPr>
            <a:endCxn id="84" idx="0"/>
          </p:cNvCxnSpPr>
          <p:nvPr/>
        </p:nvCxnSpPr>
        <p:spPr>
          <a:xfrm flipH="1">
            <a:off x="3573416" y="5229200"/>
            <a:ext cx="926576" cy="504056"/>
          </a:xfrm>
          <a:prstGeom prst="straightConnector1">
            <a:avLst/>
          </a:prstGeom>
          <a:ln w="28575">
            <a:solidFill>
              <a:schemeClr val="tx1"/>
            </a:solidFill>
            <a:tailEnd type="arrow"/>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9451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648072"/>
          </a:xfrm>
        </p:spPr>
        <p:txBody>
          <a:bodyPr>
            <a:noAutofit/>
          </a:bodyPr>
          <a:lstStyle/>
          <a:p>
            <a:r>
              <a:rPr lang="uk-UA" sz="2800" b="1" dirty="0" smtClean="0">
                <a:solidFill>
                  <a:schemeClr val="accent6">
                    <a:lumMod val="75000"/>
                  </a:schemeClr>
                </a:solidFill>
                <a:latin typeface="Comic Sans MS" pitchFamily="66" charset="0"/>
              </a:rPr>
              <a:t>Основні параметри та вимоги до топології друкованих плат</a:t>
            </a:r>
            <a:endParaRPr lang="ru-RU" sz="2800" b="1" dirty="0">
              <a:solidFill>
                <a:schemeClr val="accent6">
                  <a:lumMod val="75000"/>
                </a:schemeClr>
              </a:solidFill>
              <a:latin typeface="Comic Sans MS" pitchFamily="66" charset="0"/>
            </a:endParaRPr>
          </a:p>
        </p:txBody>
      </p:sp>
      <p:sp>
        <p:nvSpPr>
          <p:cNvPr id="4" name="Прямоугольник 3"/>
          <p:cNvSpPr/>
          <p:nvPr/>
        </p:nvSpPr>
        <p:spPr>
          <a:xfrm>
            <a:off x="1220914" y="1052736"/>
            <a:ext cx="7776864" cy="2169825"/>
          </a:xfrm>
          <a:prstGeom prst="rect">
            <a:avLst/>
          </a:prstGeom>
        </p:spPr>
        <p:txBody>
          <a:bodyPr wrap="square">
            <a:spAutoFit/>
          </a:bodyPr>
          <a:lstStyle/>
          <a:p>
            <a:pPr marL="285750" indent="-285750">
              <a:lnSpc>
                <a:spcPct val="150000"/>
              </a:lnSpc>
              <a:buFontTx/>
              <a:buChar char="-"/>
            </a:pPr>
            <a:r>
              <a:rPr lang="uk-UA" b="1" dirty="0" smtClean="0">
                <a:solidFill>
                  <a:schemeClr val="bg1"/>
                </a:solidFill>
                <a:latin typeface="Comic Sans MS" pitchFamily="66" charset="0"/>
              </a:rPr>
              <a:t>Геометричні розміри елементів топології та точність їх виконання ;</a:t>
            </a:r>
          </a:p>
          <a:p>
            <a:pPr marL="285750" indent="-285750">
              <a:lnSpc>
                <a:spcPct val="150000"/>
              </a:lnSpc>
              <a:buFontTx/>
              <a:buChar char="-"/>
            </a:pPr>
            <a:r>
              <a:rPr lang="uk-UA" b="1" dirty="0">
                <a:solidFill>
                  <a:schemeClr val="bg1"/>
                </a:solidFill>
                <a:latin typeface="Comic Sans MS" pitchFamily="66" charset="0"/>
              </a:rPr>
              <a:t>Електричні параметри друкованої </a:t>
            </a:r>
            <a:r>
              <a:rPr lang="uk-UA" b="1" dirty="0" smtClean="0">
                <a:solidFill>
                  <a:schemeClr val="bg1"/>
                </a:solidFill>
                <a:latin typeface="Comic Sans MS" pitchFamily="66" charset="0"/>
              </a:rPr>
              <a:t>плати;</a:t>
            </a:r>
          </a:p>
          <a:p>
            <a:pPr marL="285750" indent="-285750">
              <a:lnSpc>
                <a:spcPct val="150000"/>
              </a:lnSpc>
              <a:buFontTx/>
              <a:buChar char="-"/>
            </a:pPr>
            <a:r>
              <a:rPr lang="uk-UA" b="1" dirty="0">
                <a:solidFill>
                  <a:schemeClr val="bg1"/>
                </a:solidFill>
                <a:latin typeface="Comic Sans MS" pitchFamily="66" charset="0"/>
              </a:rPr>
              <a:t>Механічні </a:t>
            </a:r>
            <a:r>
              <a:rPr lang="uk-UA" b="1" dirty="0" smtClean="0">
                <a:solidFill>
                  <a:schemeClr val="bg1"/>
                </a:solidFill>
                <a:latin typeface="Comic Sans MS" pitchFamily="66" charset="0"/>
              </a:rPr>
              <a:t>властивості;</a:t>
            </a:r>
            <a:endParaRPr lang="uk-UA" b="1" dirty="0">
              <a:solidFill>
                <a:schemeClr val="bg1"/>
              </a:solidFill>
              <a:latin typeface="Comic Sans MS" pitchFamily="66" charset="0"/>
            </a:endParaRPr>
          </a:p>
          <a:p>
            <a:pPr marL="285750" indent="-285750">
              <a:lnSpc>
                <a:spcPct val="150000"/>
              </a:lnSpc>
              <a:buFontTx/>
              <a:buChar char="-"/>
            </a:pPr>
            <a:r>
              <a:rPr lang="uk-UA" b="1" dirty="0">
                <a:solidFill>
                  <a:schemeClr val="bg1"/>
                </a:solidFill>
                <a:latin typeface="Comic Sans MS" pitchFamily="66" charset="0"/>
              </a:rPr>
              <a:t>Теплові параметри (особливо для багатошарових плат</a:t>
            </a:r>
            <a:r>
              <a:rPr lang="uk-UA" b="1" dirty="0" smtClean="0">
                <a:solidFill>
                  <a:schemeClr val="bg1"/>
                </a:solidFill>
                <a:latin typeface="Comic Sans MS" pitchFamily="66" charset="0"/>
              </a:rPr>
              <a:t>)</a:t>
            </a:r>
            <a:r>
              <a:rPr lang="uk-UA" b="1" dirty="0">
                <a:solidFill>
                  <a:schemeClr val="bg1"/>
                </a:solidFill>
                <a:latin typeface="Comic Sans MS" pitchFamily="66" charset="0"/>
              </a:rPr>
              <a:t>.</a:t>
            </a:r>
          </a:p>
        </p:txBody>
      </p:sp>
      <p:sp>
        <p:nvSpPr>
          <p:cNvPr id="19" name="Заголовок 2"/>
          <p:cNvSpPr txBox="1">
            <a:spLocks/>
          </p:cNvSpPr>
          <p:nvPr/>
        </p:nvSpPr>
        <p:spPr>
          <a:xfrm>
            <a:off x="1263412" y="3941667"/>
            <a:ext cx="7888644" cy="55387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2800" b="1" dirty="0" smtClean="0">
                <a:solidFill>
                  <a:schemeClr val="accent6">
                    <a:lumMod val="75000"/>
                  </a:schemeClr>
                </a:solidFill>
                <a:latin typeface="Comic Sans MS" pitchFamily="66" charset="0"/>
              </a:rPr>
              <a:t>Електричні параметри друкованих плат</a:t>
            </a:r>
            <a:endParaRPr lang="ru-RU" sz="2800" b="1" dirty="0">
              <a:solidFill>
                <a:schemeClr val="accent6">
                  <a:lumMod val="75000"/>
                </a:schemeClr>
              </a:solidFill>
              <a:latin typeface="Comic Sans MS" pitchFamily="66" charset="0"/>
            </a:endParaRPr>
          </a:p>
        </p:txBody>
      </p:sp>
      <p:sp>
        <p:nvSpPr>
          <p:cNvPr id="20" name="Прямоугольник 19"/>
          <p:cNvSpPr/>
          <p:nvPr/>
        </p:nvSpPr>
        <p:spPr>
          <a:xfrm>
            <a:off x="1255355" y="4486935"/>
            <a:ext cx="7776864" cy="2123851"/>
          </a:xfrm>
          <a:prstGeom prst="rect">
            <a:avLst/>
          </a:prstGeom>
        </p:spPr>
        <p:txBody>
          <a:bodyPr wrap="square">
            <a:spAutoFit/>
          </a:bodyPr>
          <a:lstStyle/>
          <a:p>
            <a:pPr marL="285750" indent="-285750">
              <a:lnSpc>
                <a:spcPct val="150000"/>
              </a:lnSpc>
              <a:buFontTx/>
              <a:buChar char="-"/>
            </a:pPr>
            <a:r>
              <a:rPr lang="uk-UA" b="1" dirty="0" smtClean="0">
                <a:solidFill>
                  <a:schemeClr val="bg1"/>
                </a:solidFill>
                <a:latin typeface="Comic Sans MS" pitchFamily="66" charset="0"/>
              </a:rPr>
              <a:t>Питомий опір діелектрика;</a:t>
            </a:r>
          </a:p>
          <a:p>
            <a:pPr marL="285750" indent="-285750">
              <a:lnSpc>
                <a:spcPct val="150000"/>
              </a:lnSpc>
              <a:buFontTx/>
              <a:buChar char="-"/>
            </a:pPr>
            <a:r>
              <a:rPr lang="uk-UA" b="1" dirty="0" smtClean="0">
                <a:solidFill>
                  <a:schemeClr val="bg1"/>
                </a:solidFill>
                <a:latin typeface="Comic Sans MS" pitchFamily="66" charset="0"/>
              </a:rPr>
              <a:t>Пробивна напруга діелектрика;</a:t>
            </a:r>
          </a:p>
          <a:p>
            <a:pPr marL="285750" indent="-285750">
              <a:lnSpc>
                <a:spcPct val="150000"/>
              </a:lnSpc>
              <a:buFontTx/>
              <a:buChar char="-"/>
            </a:pPr>
            <a:r>
              <a:rPr lang="uk-UA" b="1" dirty="0" smtClean="0">
                <a:solidFill>
                  <a:schemeClr val="bg1"/>
                </a:solidFill>
                <a:latin typeface="Comic Sans MS" pitchFamily="66" charset="0"/>
              </a:rPr>
              <a:t>Питомий опір струмопровідного шару;</a:t>
            </a:r>
          </a:p>
          <a:p>
            <a:pPr marL="285750" indent="-285750">
              <a:lnSpc>
                <a:spcPct val="150000"/>
              </a:lnSpc>
              <a:buFontTx/>
              <a:buChar char="-"/>
            </a:pPr>
            <a:r>
              <a:rPr lang="uk-UA" b="1" dirty="0" smtClean="0">
                <a:solidFill>
                  <a:schemeClr val="bg1"/>
                </a:solidFill>
                <a:latin typeface="Comic Sans MS" pitchFamily="66" charset="0"/>
              </a:rPr>
              <a:t>Діелектрична постійна;</a:t>
            </a:r>
            <a:endParaRPr lang="uk-UA" b="1" dirty="0">
              <a:solidFill>
                <a:schemeClr val="bg1"/>
              </a:solidFill>
              <a:latin typeface="Comic Sans MS" pitchFamily="66" charset="0"/>
            </a:endParaRPr>
          </a:p>
          <a:p>
            <a:pPr marL="285750" indent="-285750">
              <a:lnSpc>
                <a:spcPct val="150000"/>
              </a:lnSpc>
              <a:buFontTx/>
              <a:buChar char="-"/>
            </a:pPr>
            <a:r>
              <a:rPr lang="uk-UA" b="1" dirty="0" smtClean="0">
                <a:solidFill>
                  <a:schemeClr val="bg1"/>
                </a:solidFill>
                <a:latin typeface="Comic Sans MS" pitchFamily="66" charset="0"/>
              </a:rPr>
              <a:t>Тангенс кута втрат.</a:t>
            </a:r>
            <a:endParaRPr lang="uk-UA" b="1" dirty="0">
              <a:solidFill>
                <a:schemeClr val="bg1"/>
              </a:solidFill>
              <a:latin typeface="Comic Sans MS" pitchFamily="66" charset="0"/>
            </a:endParaRPr>
          </a:p>
        </p:txBody>
      </p:sp>
    </p:spTree>
    <p:extLst>
      <p:ext uri="{BB962C8B-B14F-4D97-AF65-F5344CB8AC3E}">
        <p14:creationId xmlns:p14="http://schemas.microsoft.com/office/powerpoint/2010/main" val="3787350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2483768" y="116632"/>
            <a:ext cx="5832648" cy="1008112"/>
          </a:xfrm>
        </p:spPr>
        <p:txBody>
          <a:bodyPr>
            <a:noAutofit/>
          </a:bodyPr>
          <a:lstStyle/>
          <a:p>
            <a:r>
              <a:rPr lang="uk-UA" sz="2800" b="1" dirty="0" smtClean="0">
                <a:solidFill>
                  <a:schemeClr val="accent6">
                    <a:lumMod val="75000"/>
                  </a:schemeClr>
                </a:solidFill>
                <a:latin typeface="Comic Sans MS" pitchFamily="66" charset="0"/>
              </a:rPr>
              <a:t>Основні розміри топології друкованих плат</a:t>
            </a:r>
            <a:endParaRPr lang="ru-RU" sz="2800" b="1" dirty="0">
              <a:solidFill>
                <a:schemeClr val="accent6">
                  <a:lumMod val="75000"/>
                </a:schemeClr>
              </a:solidFill>
              <a:latin typeface="Comic Sans MS" pitchFamily="66" charset="0"/>
            </a:endParaRPr>
          </a:p>
        </p:txBody>
      </p:sp>
      <p:grpSp>
        <p:nvGrpSpPr>
          <p:cNvPr id="6" name="Группа 5"/>
          <p:cNvGrpSpPr/>
          <p:nvPr/>
        </p:nvGrpSpPr>
        <p:grpSpPr>
          <a:xfrm>
            <a:off x="1221744" y="3789040"/>
            <a:ext cx="3415027" cy="3308970"/>
            <a:chOff x="1187624" y="2963475"/>
            <a:chExt cx="3415027" cy="330897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963475"/>
              <a:ext cx="3415027" cy="3308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5"/>
            <p:cNvSpPr txBox="1">
              <a:spLocks noChangeArrowheads="1"/>
            </p:cNvSpPr>
            <p:nvPr/>
          </p:nvSpPr>
          <p:spPr bwMode="auto">
            <a:xfrm>
              <a:off x="1187624" y="5302948"/>
              <a:ext cx="49110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600" dirty="0" smtClean="0">
                  <a:solidFill>
                    <a:srgbClr val="FF0000"/>
                  </a:solidFill>
                  <a:latin typeface="Comic Sans MS" pitchFamily="66" charset="0"/>
                </a:rPr>
                <a:t>b</a:t>
              </a:r>
              <a:endParaRPr lang="en-US" sz="3600" dirty="0">
                <a:solidFill>
                  <a:srgbClr val="FF0000"/>
                </a:solidFill>
                <a:latin typeface="Comic Sans MS" pitchFamily="66" charset="0"/>
              </a:endParaRPr>
            </a:p>
          </p:txBody>
        </p:sp>
      </p:grpSp>
      <p:pic>
        <p:nvPicPr>
          <p:cNvPr id="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96" t="2951" r="5320" b="10929"/>
          <a:stretch/>
        </p:blipFill>
        <p:spPr bwMode="auto">
          <a:xfrm>
            <a:off x="814557" y="1124744"/>
            <a:ext cx="4229400" cy="3346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5"/>
          <p:cNvSpPr txBox="1">
            <a:spLocks noChangeArrowheads="1"/>
          </p:cNvSpPr>
          <p:nvPr/>
        </p:nvSpPr>
        <p:spPr bwMode="auto">
          <a:xfrm>
            <a:off x="5073189" y="2060848"/>
            <a:ext cx="3672533"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50000"/>
              </a:lnSpc>
            </a:pPr>
            <a:r>
              <a:rPr lang="en-US" b="1" dirty="0">
                <a:latin typeface="Comic Sans MS" pitchFamily="66" charset="0"/>
              </a:rPr>
              <a:t>t – </a:t>
            </a:r>
            <a:r>
              <a:rPr lang="ru-RU" b="1" dirty="0">
                <a:latin typeface="Comic Sans MS" pitchFamily="66" charset="0"/>
              </a:rPr>
              <a:t>ширина проводника</a:t>
            </a:r>
          </a:p>
          <a:p>
            <a:pPr eaLnBrk="1" hangingPunct="1">
              <a:lnSpc>
                <a:spcPct val="150000"/>
              </a:lnSpc>
            </a:pPr>
            <a:r>
              <a:rPr lang="en-US" b="1" dirty="0">
                <a:latin typeface="Comic Sans MS" pitchFamily="66" charset="0"/>
              </a:rPr>
              <a:t>S</a:t>
            </a:r>
            <a:r>
              <a:rPr lang="en-US" dirty="0">
                <a:latin typeface="Comic Sans MS" pitchFamily="66" charset="0"/>
              </a:rPr>
              <a:t> </a:t>
            </a:r>
            <a:r>
              <a:rPr lang="en-US" b="1" dirty="0">
                <a:latin typeface="Comic Sans MS" pitchFamily="66" charset="0"/>
              </a:rPr>
              <a:t>– </a:t>
            </a:r>
            <a:r>
              <a:rPr lang="ru-RU" b="1" dirty="0">
                <a:latin typeface="Comic Sans MS" pitchFamily="66" charset="0"/>
              </a:rPr>
              <a:t>зазор между элементами рисунка</a:t>
            </a:r>
            <a:r>
              <a:rPr lang="ru-RU" dirty="0">
                <a:latin typeface="Comic Sans MS" pitchFamily="66" charset="0"/>
              </a:rPr>
              <a:t>,</a:t>
            </a:r>
          </a:p>
          <a:p>
            <a:pPr eaLnBrk="1" hangingPunct="1">
              <a:lnSpc>
                <a:spcPct val="150000"/>
              </a:lnSpc>
            </a:pPr>
            <a:r>
              <a:rPr lang="en-US" b="1" dirty="0">
                <a:latin typeface="Comic Sans MS" pitchFamily="66" charset="0"/>
              </a:rPr>
              <a:t>D</a:t>
            </a:r>
            <a:r>
              <a:rPr lang="en-US" dirty="0">
                <a:latin typeface="Comic Sans MS" pitchFamily="66" charset="0"/>
              </a:rPr>
              <a:t> – </a:t>
            </a:r>
            <a:r>
              <a:rPr lang="ru-RU" b="1" dirty="0">
                <a:latin typeface="Comic Sans MS" pitchFamily="66" charset="0"/>
              </a:rPr>
              <a:t>диаметр контактной площадки</a:t>
            </a:r>
          </a:p>
          <a:p>
            <a:pPr eaLnBrk="1" hangingPunct="1">
              <a:lnSpc>
                <a:spcPct val="150000"/>
              </a:lnSpc>
            </a:pPr>
            <a:r>
              <a:rPr lang="en-US" b="1" dirty="0">
                <a:latin typeface="Comic Sans MS" pitchFamily="66" charset="0"/>
              </a:rPr>
              <a:t>d </a:t>
            </a:r>
            <a:r>
              <a:rPr lang="en-US" dirty="0">
                <a:latin typeface="Comic Sans MS" pitchFamily="66" charset="0"/>
              </a:rPr>
              <a:t>– </a:t>
            </a:r>
            <a:r>
              <a:rPr lang="ru-RU" b="1" dirty="0">
                <a:latin typeface="Comic Sans MS" pitchFamily="66" charset="0"/>
              </a:rPr>
              <a:t>диаметр отверстия</a:t>
            </a:r>
          </a:p>
          <a:p>
            <a:pPr eaLnBrk="1" hangingPunct="1">
              <a:lnSpc>
                <a:spcPct val="150000"/>
              </a:lnSpc>
            </a:pPr>
            <a:r>
              <a:rPr lang="en-US" b="1" dirty="0" smtClean="0">
                <a:latin typeface="Comic Sans MS" pitchFamily="66" charset="0"/>
              </a:rPr>
              <a:t>b </a:t>
            </a:r>
            <a:r>
              <a:rPr lang="en-US" dirty="0" smtClean="0">
                <a:latin typeface="Comic Sans MS" pitchFamily="66" charset="0"/>
              </a:rPr>
              <a:t>– </a:t>
            </a:r>
            <a:r>
              <a:rPr lang="ru-RU" b="1" dirty="0" smtClean="0">
                <a:latin typeface="Comic Sans MS" pitchFamily="66" charset="0"/>
              </a:rPr>
              <a:t>гарантированный поясок</a:t>
            </a:r>
          </a:p>
          <a:p>
            <a:pPr eaLnBrk="1" hangingPunct="1">
              <a:lnSpc>
                <a:spcPct val="150000"/>
              </a:lnSpc>
            </a:pPr>
            <a:r>
              <a:rPr lang="ru-RU" b="1" dirty="0">
                <a:latin typeface="Comic Sans MS" pitchFamily="66" charset="0"/>
              </a:rPr>
              <a:t> </a:t>
            </a:r>
            <a:r>
              <a:rPr lang="ru-RU" b="1" dirty="0" smtClean="0">
                <a:latin typeface="Comic Sans MS" pitchFamily="66" charset="0"/>
              </a:rPr>
              <a:t>         </a:t>
            </a:r>
            <a:r>
              <a:rPr lang="en-US" b="1" dirty="0" smtClean="0"/>
              <a:t>b </a:t>
            </a:r>
            <a:r>
              <a:rPr lang="en-US" b="1" dirty="0"/>
              <a:t>= (D-d)/2</a:t>
            </a:r>
            <a:endParaRPr lang="ru-RU" b="1" dirty="0"/>
          </a:p>
          <a:p>
            <a:pPr eaLnBrk="1" hangingPunct="1"/>
            <a:endParaRPr lang="ru-RU" b="1" dirty="0">
              <a:latin typeface="Comic Sans MS" pitchFamily="66" charset="0"/>
            </a:endParaRPr>
          </a:p>
        </p:txBody>
      </p:sp>
    </p:spTree>
    <p:extLst>
      <p:ext uri="{BB962C8B-B14F-4D97-AF65-F5344CB8AC3E}">
        <p14:creationId xmlns:p14="http://schemas.microsoft.com/office/powerpoint/2010/main" val="33790967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2231740" y="0"/>
            <a:ext cx="5832648" cy="1008112"/>
          </a:xfrm>
        </p:spPr>
        <p:txBody>
          <a:bodyPr>
            <a:noAutofit/>
          </a:bodyPr>
          <a:lstStyle/>
          <a:p>
            <a:r>
              <a:rPr lang="uk-UA" sz="2800" b="1" dirty="0" smtClean="0">
                <a:solidFill>
                  <a:schemeClr val="accent6">
                    <a:lumMod val="75000"/>
                  </a:schemeClr>
                </a:solidFill>
                <a:latin typeface="Comic Sans MS" pitchFamily="66" charset="0"/>
              </a:rPr>
              <a:t>Класи точності друкованих плат за ГОСТ 23.751-86</a:t>
            </a:r>
            <a:endParaRPr lang="ru-RU" sz="2800" b="1" dirty="0">
              <a:solidFill>
                <a:schemeClr val="accent6">
                  <a:lumMod val="75000"/>
                </a:schemeClr>
              </a:solidFill>
              <a:latin typeface="Comic Sans MS" pitchFamily="66"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932890147"/>
              </p:ext>
            </p:extLst>
          </p:nvPr>
        </p:nvGraphicFramePr>
        <p:xfrm>
          <a:off x="1571836" y="1340768"/>
          <a:ext cx="7152456" cy="4552278"/>
        </p:xfrm>
        <a:graphic>
          <a:graphicData uri="http://schemas.openxmlformats.org/drawingml/2006/table">
            <a:tbl>
              <a:tblPr firstRow="1" bandRow="1">
                <a:tableStyleId>{5C22544A-7EE6-4342-B048-85BDC9FD1C3A}</a:tableStyleId>
              </a:tblPr>
              <a:tblGrid>
                <a:gridCol w="1192076"/>
                <a:gridCol w="1192076"/>
                <a:gridCol w="1192076"/>
                <a:gridCol w="1192076"/>
                <a:gridCol w="1192076"/>
                <a:gridCol w="1192076"/>
              </a:tblGrid>
              <a:tr h="758713">
                <a:tc rowSpan="2">
                  <a:txBody>
                    <a:bodyPr/>
                    <a:lstStyle/>
                    <a:p>
                      <a:pPr algn="ctr"/>
                      <a:r>
                        <a:rPr lang="uk-UA" dirty="0" smtClean="0">
                          <a:latin typeface="Comic Sans MS" pitchFamily="66" charset="0"/>
                        </a:rPr>
                        <a:t>Умовне позначення</a:t>
                      </a:r>
                      <a:endParaRPr lang="uk-UA" dirty="0">
                        <a:latin typeface="Comic Sans MS" pitchFamily="66" charset="0"/>
                      </a:endParaRPr>
                    </a:p>
                  </a:txBody>
                  <a:tcPr anchor="ctr">
                    <a:solidFill>
                      <a:schemeClr val="tx2">
                        <a:lumMod val="60000"/>
                        <a:lumOff val="40000"/>
                      </a:schemeClr>
                    </a:solidFill>
                  </a:tcPr>
                </a:tc>
                <a:tc gridSpan="5">
                  <a:txBody>
                    <a:bodyPr/>
                    <a:lstStyle/>
                    <a:p>
                      <a:pPr algn="ctr"/>
                      <a:r>
                        <a:rPr lang="uk-UA" dirty="0" smtClean="0">
                          <a:latin typeface="Comic Sans MS" pitchFamily="66" charset="0"/>
                        </a:rPr>
                        <a:t>Номінальне значення параметрів для класу точності</a:t>
                      </a:r>
                      <a:endParaRPr lang="uk-UA" dirty="0">
                        <a:latin typeface="Comic Sans MS" pitchFamily="66" charset="0"/>
                      </a:endParaRPr>
                    </a:p>
                  </a:txBody>
                  <a:tcPr anchor="ctr">
                    <a:solidFill>
                      <a:schemeClr val="tx2">
                        <a:lumMod val="60000"/>
                        <a:lumOff val="40000"/>
                      </a:schemeClr>
                    </a:solidFill>
                  </a:tcPr>
                </a:tc>
                <a:tc hMerge="1">
                  <a:txBody>
                    <a:bodyPr/>
                    <a:lstStyle/>
                    <a:p>
                      <a:endParaRPr lang="uk-UA" dirty="0"/>
                    </a:p>
                  </a:txBody>
                  <a:tcPr>
                    <a:solidFill>
                      <a:schemeClr val="tx2">
                        <a:lumMod val="60000"/>
                        <a:lumOff val="40000"/>
                      </a:schemeClr>
                    </a:solidFill>
                  </a:tcPr>
                </a:tc>
                <a:tc hMerge="1">
                  <a:txBody>
                    <a:bodyPr/>
                    <a:lstStyle/>
                    <a:p>
                      <a:endParaRPr lang="uk-UA" dirty="0"/>
                    </a:p>
                  </a:txBody>
                  <a:tcPr>
                    <a:solidFill>
                      <a:schemeClr val="tx2">
                        <a:lumMod val="60000"/>
                        <a:lumOff val="40000"/>
                      </a:schemeClr>
                    </a:solidFill>
                  </a:tcPr>
                </a:tc>
                <a:tc hMerge="1">
                  <a:txBody>
                    <a:bodyPr/>
                    <a:lstStyle/>
                    <a:p>
                      <a:endParaRPr lang="uk-UA" dirty="0"/>
                    </a:p>
                  </a:txBody>
                  <a:tcPr>
                    <a:solidFill>
                      <a:schemeClr val="tx2">
                        <a:lumMod val="60000"/>
                        <a:lumOff val="40000"/>
                      </a:schemeClr>
                    </a:solidFill>
                  </a:tcPr>
                </a:tc>
                <a:tc hMerge="1">
                  <a:txBody>
                    <a:bodyPr/>
                    <a:lstStyle/>
                    <a:p>
                      <a:endParaRPr lang="uk-UA" dirty="0"/>
                    </a:p>
                  </a:txBody>
                  <a:tcPr>
                    <a:solidFill>
                      <a:schemeClr val="tx2">
                        <a:lumMod val="60000"/>
                        <a:lumOff val="40000"/>
                      </a:schemeClr>
                    </a:solidFill>
                  </a:tcPr>
                </a:tc>
              </a:tr>
              <a:tr h="758713">
                <a:tc vMerge="1">
                  <a:txBody>
                    <a:bodyPr/>
                    <a:lstStyle/>
                    <a:p>
                      <a:endParaRPr lang="uk-UA" dirty="0"/>
                    </a:p>
                  </a:txBody>
                  <a:tcPr>
                    <a:solidFill>
                      <a:schemeClr val="tx2">
                        <a:lumMod val="60000"/>
                        <a:lumOff val="40000"/>
                      </a:schemeClr>
                    </a:solidFill>
                  </a:tcPr>
                </a:tc>
                <a:tc>
                  <a:txBody>
                    <a:bodyPr/>
                    <a:lstStyle/>
                    <a:p>
                      <a:pPr algn="ctr"/>
                      <a:r>
                        <a:rPr lang="uk-UA" dirty="0" smtClean="0">
                          <a:latin typeface="Comic Sans MS" pitchFamily="66" charset="0"/>
                        </a:rPr>
                        <a:t>1</a:t>
                      </a:r>
                      <a:endParaRPr lang="uk-UA" dirty="0">
                        <a:latin typeface="Comic Sans MS" pitchFamily="66" charset="0"/>
                      </a:endParaRPr>
                    </a:p>
                  </a:txBody>
                  <a:tcPr anchor="ctr">
                    <a:solidFill>
                      <a:schemeClr val="tx2">
                        <a:lumMod val="60000"/>
                        <a:lumOff val="40000"/>
                      </a:schemeClr>
                    </a:solidFill>
                  </a:tcPr>
                </a:tc>
                <a:tc>
                  <a:txBody>
                    <a:bodyPr/>
                    <a:lstStyle/>
                    <a:p>
                      <a:pPr algn="ctr"/>
                      <a:r>
                        <a:rPr lang="uk-UA" dirty="0" smtClean="0">
                          <a:latin typeface="Comic Sans MS" pitchFamily="66" charset="0"/>
                        </a:rPr>
                        <a:t>2</a:t>
                      </a:r>
                      <a:endParaRPr lang="uk-UA" dirty="0">
                        <a:latin typeface="Comic Sans MS" pitchFamily="66" charset="0"/>
                      </a:endParaRPr>
                    </a:p>
                  </a:txBody>
                  <a:tcPr anchor="ctr">
                    <a:solidFill>
                      <a:schemeClr val="tx2">
                        <a:lumMod val="60000"/>
                        <a:lumOff val="40000"/>
                      </a:schemeClr>
                    </a:solidFill>
                  </a:tcPr>
                </a:tc>
                <a:tc>
                  <a:txBody>
                    <a:bodyPr/>
                    <a:lstStyle/>
                    <a:p>
                      <a:pPr algn="ctr"/>
                      <a:r>
                        <a:rPr lang="uk-UA" dirty="0" smtClean="0">
                          <a:latin typeface="Comic Sans MS" pitchFamily="66" charset="0"/>
                        </a:rPr>
                        <a:t>3</a:t>
                      </a:r>
                      <a:endParaRPr lang="uk-UA" dirty="0">
                        <a:latin typeface="Comic Sans MS" pitchFamily="66" charset="0"/>
                      </a:endParaRPr>
                    </a:p>
                  </a:txBody>
                  <a:tcPr anchor="ctr">
                    <a:solidFill>
                      <a:schemeClr val="tx2">
                        <a:lumMod val="40000"/>
                        <a:lumOff val="60000"/>
                      </a:schemeClr>
                    </a:solidFill>
                  </a:tcPr>
                </a:tc>
                <a:tc>
                  <a:txBody>
                    <a:bodyPr/>
                    <a:lstStyle/>
                    <a:p>
                      <a:pPr algn="ctr"/>
                      <a:r>
                        <a:rPr lang="uk-UA" dirty="0" smtClean="0">
                          <a:latin typeface="Comic Sans MS" pitchFamily="66" charset="0"/>
                        </a:rPr>
                        <a:t>4</a:t>
                      </a:r>
                      <a:endParaRPr lang="uk-UA" dirty="0">
                        <a:latin typeface="Comic Sans MS" pitchFamily="66" charset="0"/>
                      </a:endParaRPr>
                    </a:p>
                  </a:txBody>
                  <a:tcPr anchor="ctr">
                    <a:solidFill>
                      <a:schemeClr val="tx2">
                        <a:lumMod val="60000"/>
                        <a:lumOff val="40000"/>
                      </a:schemeClr>
                    </a:solidFill>
                  </a:tcPr>
                </a:tc>
                <a:tc>
                  <a:txBody>
                    <a:bodyPr/>
                    <a:lstStyle/>
                    <a:p>
                      <a:pPr algn="ctr"/>
                      <a:r>
                        <a:rPr lang="uk-UA" dirty="0" smtClean="0">
                          <a:latin typeface="Comic Sans MS" pitchFamily="66" charset="0"/>
                        </a:rPr>
                        <a:t>5</a:t>
                      </a:r>
                      <a:endParaRPr lang="uk-UA" dirty="0">
                        <a:latin typeface="Comic Sans MS" pitchFamily="66" charset="0"/>
                      </a:endParaRPr>
                    </a:p>
                  </a:txBody>
                  <a:tcPr anchor="ctr">
                    <a:solidFill>
                      <a:schemeClr val="tx2">
                        <a:lumMod val="60000"/>
                        <a:lumOff val="40000"/>
                      </a:schemeClr>
                    </a:solidFill>
                  </a:tcPr>
                </a:tc>
              </a:tr>
              <a:tr h="758713">
                <a:tc>
                  <a:txBody>
                    <a:bodyPr/>
                    <a:lstStyle/>
                    <a:p>
                      <a:pPr algn="ctr"/>
                      <a:r>
                        <a:rPr lang="en-US" dirty="0" smtClean="0">
                          <a:latin typeface="Comic Sans MS" pitchFamily="66" charset="0"/>
                        </a:rPr>
                        <a:t>t</a:t>
                      </a:r>
                      <a:r>
                        <a:rPr lang="uk-UA" dirty="0" smtClean="0">
                          <a:latin typeface="Comic Sans MS" pitchFamily="66" charset="0"/>
                        </a:rPr>
                        <a:t>,</a:t>
                      </a:r>
                      <a:r>
                        <a:rPr lang="uk-UA" baseline="0" dirty="0" smtClean="0">
                          <a:latin typeface="Comic Sans MS" pitchFamily="66" charset="0"/>
                        </a:rPr>
                        <a:t> мм</a:t>
                      </a:r>
                      <a:endParaRPr lang="uk-UA" dirty="0">
                        <a:latin typeface="Comic Sans MS" pitchFamily="66" charset="0"/>
                      </a:endParaRPr>
                    </a:p>
                  </a:txBody>
                  <a:tcPr anchor="ctr"/>
                </a:tc>
                <a:tc>
                  <a:txBody>
                    <a:bodyPr/>
                    <a:lstStyle/>
                    <a:p>
                      <a:pPr algn="ctr"/>
                      <a:r>
                        <a:rPr lang="uk-UA" dirty="0" smtClean="0">
                          <a:latin typeface="Comic Sans MS" pitchFamily="66" charset="0"/>
                        </a:rPr>
                        <a:t>0,75</a:t>
                      </a:r>
                      <a:endParaRPr lang="uk-UA" dirty="0">
                        <a:latin typeface="Comic Sans MS" pitchFamily="66" charset="0"/>
                      </a:endParaRPr>
                    </a:p>
                  </a:txBody>
                  <a:tcPr anchor="ctr"/>
                </a:tc>
                <a:tc>
                  <a:txBody>
                    <a:bodyPr/>
                    <a:lstStyle/>
                    <a:p>
                      <a:pPr algn="ctr"/>
                      <a:r>
                        <a:rPr lang="uk-UA" dirty="0" smtClean="0">
                          <a:latin typeface="Comic Sans MS" pitchFamily="66" charset="0"/>
                        </a:rPr>
                        <a:t>0,45</a:t>
                      </a:r>
                      <a:endParaRPr lang="uk-UA" dirty="0">
                        <a:latin typeface="Comic Sans MS" pitchFamily="66" charset="0"/>
                      </a:endParaRPr>
                    </a:p>
                  </a:txBody>
                  <a:tcPr anchor="ctr"/>
                </a:tc>
                <a:tc>
                  <a:txBody>
                    <a:bodyPr/>
                    <a:lstStyle/>
                    <a:p>
                      <a:pPr algn="ctr"/>
                      <a:r>
                        <a:rPr lang="uk-UA" dirty="0" smtClean="0">
                          <a:latin typeface="Comic Sans MS" pitchFamily="66" charset="0"/>
                        </a:rPr>
                        <a:t>0,25</a:t>
                      </a:r>
                      <a:endParaRPr lang="uk-UA" dirty="0">
                        <a:latin typeface="Comic Sans MS" pitchFamily="66" charset="0"/>
                      </a:endParaRPr>
                    </a:p>
                  </a:txBody>
                  <a:tcPr anchor="ctr">
                    <a:solidFill>
                      <a:schemeClr val="tx2">
                        <a:lumMod val="40000"/>
                        <a:lumOff val="60000"/>
                      </a:schemeClr>
                    </a:solidFill>
                  </a:tcPr>
                </a:tc>
                <a:tc>
                  <a:txBody>
                    <a:bodyPr/>
                    <a:lstStyle/>
                    <a:p>
                      <a:pPr algn="ctr"/>
                      <a:r>
                        <a:rPr lang="uk-UA" dirty="0" smtClean="0">
                          <a:latin typeface="Comic Sans MS" pitchFamily="66" charset="0"/>
                        </a:rPr>
                        <a:t>0,15</a:t>
                      </a:r>
                      <a:endParaRPr lang="uk-UA" dirty="0">
                        <a:latin typeface="Comic Sans MS" pitchFamily="66" charset="0"/>
                      </a:endParaRPr>
                    </a:p>
                  </a:txBody>
                  <a:tcPr anchor="ctr"/>
                </a:tc>
                <a:tc>
                  <a:txBody>
                    <a:bodyPr/>
                    <a:lstStyle/>
                    <a:p>
                      <a:pPr algn="ctr"/>
                      <a:r>
                        <a:rPr lang="uk-UA" dirty="0" smtClean="0">
                          <a:latin typeface="Comic Sans MS" pitchFamily="66" charset="0"/>
                        </a:rPr>
                        <a:t>0,1</a:t>
                      </a:r>
                      <a:endParaRPr lang="uk-UA" dirty="0">
                        <a:latin typeface="Comic Sans MS" pitchFamily="66" charset="0"/>
                      </a:endParaRPr>
                    </a:p>
                  </a:txBody>
                  <a:tcPr anchor="ctr"/>
                </a:tc>
              </a:tr>
              <a:tr h="7587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Comic Sans MS" pitchFamily="66" charset="0"/>
                        </a:rPr>
                        <a:t>S</a:t>
                      </a:r>
                      <a:r>
                        <a:rPr lang="uk-UA" dirty="0" smtClean="0">
                          <a:latin typeface="Comic Sans MS" pitchFamily="66" charset="0"/>
                        </a:rPr>
                        <a:t>,</a:t>
                      </a:r>
                      <a:r>
                        <a:rPr lang="uk-UA" baseline="0" dirty="0" smtClean="0">
                          <a:latin typeface="Comic Sans MS" pitchFamily="66" charset="0"/>
                        </a:rPr>
                        <a:t> мм</a:t>
                      </a:r>
                      <a:endParaRPr lang="uk-UA" dirty="0" smtClean="0">
                        <a:latin typeface="Comic Sans MS" pitchFamily="66" charset="0"/>
                      </a:endParaRPr>
                    </a:p>
                    <a:p>
                      <a:pPr algn="ctr"/>
                      <a:endParaRPr lang="uk-UA" dirty="0">
                        <a:latin typeface="Comic Sans MS" pitchFamily="66" charset="0"/>
                      </a:endParaRPr>
                    </a:p>
                  </a:txBody>
                  <a:tcPr anchor="ctr"/>
                </a:tc>
                <a:tc>
                  <a:txBody>
                    <a:bodyPr/>
                    <a:lstStyle/>
                    <a:p>
                      <a:pPr algn="ctr"/>
                      <a:r>
                        <a:rPr lang="uk-UA" dirty="0" smtClean="0">
                          <a:latin typeface="Comic Sans MS" pitchFamily="66" charset="0"/>
                        </a:rPr>
                        <a:t>0,75</a:t>
                      </a:r>
                      <a:endParaRPr lang="uk-UA" dirty="0">
                        <a:latin typeface="Comic Sans MS" pitchFamily="66" charset="0"/>
                      </a:endParaRPr>
                    </a:p>
                  </a:txBody>
                  <a:tcPr anchor="ctr"/>
                </a:tc>
                <a:tc>
                  <a:txBody>
                    <a:bodyPr/>
                    <a:lstStyle/>
                    <a:p>
                      <a:pPr algn="ctr"/>
                      <a:r>
                        <a:rPr lang="uk-UA" dirty="0" smtClean="0">
                          <a:latin typeface="Comic Sans MS" pitchFamily="66" charset="0"/>
                        </a:rPr>
                        <a:t>0,45</a:t>
                      </a:r>
                      <a:endParaRPr lang="uk-UA" dirty="0">
                        <a:latin typeface="Comic Sans MS" pitchFamily="66" charset="0"/>
                      </a:endParaRPr>
                    </a:p>
                  </a:txBody>
                  <a:tcPr anchor="ctr"/>
                </a:tc>
                <a:tc>
                  <a:txBody>
                    <a:bodyPr/>
                    <a:lstStyle/>
                    <a:p>
                      <a:pPr algn="ctr"/>
                      <a:r>
                        <a:rPr lang="uk-UA" dirty="0" smtClean="0">
                          <a:latin typeface="Comic Sans MS" pitchFamily="66" charset="0"/>
                        </a:rPr>
                        <a:t>0,25</a:t>
                      </a:r>
                      <a:endParaRPr lang="uk-UA" dirty="0">
                        <a:latin typeface="Comic Sans MS" pitchFamily="66" charset="0"/>
                      </a:endParaRPr>
                    </a:p>
                  </a:txBody>
                  <a:tcPr anchor="ctr">
                    <a:solidFill>
                      <a:schemeClr val="tx2">
                        <a:lumMod val="40000"/>
                        <a:lumOff val="60000"/>
                      </a:schemeClr>
                    </a:solidFill>
                  </a:tcPr>
                </a:tc>
                <a:tc>
                  <a:txBody>
                    <a:bodyPr/>
                    <a:lstStyle/>
                    <a:p>
                      <a:pPr algn="ctr"/>
                      <a:r>
                        <a:rPr lang="uk-UA" dirty="0" smtClean="0">
                          <a:latin typeface="Comic Sans MS" pitchFamily="66" charset="0"/>
                        </a:rPr>
                        <a:t>0,15</a:t>
                      </a:r>
                      <a:endParaRPr lang="uk-UA" dirty="0">
                        <a:latin typeface="Comic Sans MS" pitchFamily="66" charset="0"/>
                      </a:endParaRPr>
                    </a:p>
                  </a:txBody>
                  <a:tcPr anchor="ctr"/>
                </a:tc>
                <a:tc>
                  <a:txBody>
                    <a:bodyPr/>
                    <a:lstStyle/>
                    <a:p>
                      <a:pPr algn="ctr"/>
                      <a:r>
                        <a:rPr lang="uk-UA" dirty="0" smtClean="0">
                          <a:latin typeface="Comic Sans MS" pitchFamily="66" charset="0"/>
                        </a:rPr>
                        <a:t>0,1</a:t>
                      </a:r>
                      <a:endParaRPr lang="uk-UA" dirty="0">
                        <a:latin typeface="Comic Sans MS" pitchFamily="66" charset="0"/>
                      </a:endParaRPr>
                    </a:p>
                  </a:txBody>
                  <a:tcPr anchor="ctr"/>
                </a:tc>
              </a:tr>
              <a:tr h="7587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latin typeface="Comic Sans MS" pitchFamily="66" charset="0"/>
                        </a:rPr>
                        <a:t>b</a:t>
                      </a:r>
                      <a:r>
                        <a:rPr lang="uk-UA" dirty="0" smtClean="0">
                          <a:latin typeface="Comic Sans MS" pitchFamily="66" charset="0"/>
                        </a:rPr>
                        <a:t>,</a:t>
                      </a:r>
                      <a:r>
                        <a:rPr lang="uk-UA" baseline="0" dirty="0" smtClean="0">
                          <a:latin typeface="Comic Sans MS" pitchFamily="66" charset="0"/>
                        </a:rPr>
                        <a:t> мм</a:t>
                      </a:r>
                      <a:endParaRPr lang="uk-UA" dirty="0" smtClean="0">
                        <a:latin typeface="Comic Sans MS" pitchFamily="66" charset="0"/>
                      </a:endParaRPr>
                    </a:p>
                    <a:p>
                      <a:pPr algn="ctr"/>
                      <a:endParaRPr lang="uk-UA" dirty="0">
                        <a:latin typeface="Comic Sans MS" pitchFamily="66" charset="0"/>
                      </a:endParaRPr>
                    </a:p>
                  </a:txBody>
                  <a:tcPr anchor="ctr"/>
                </a:tc>
                <a:tc>
                  <a:txBody>
                    <a:bodyPr/>
                    <a:lstStyle/>
                    <a:p>
                      <a:pPr algn="ctr"/>
                      <a:r>
                        <a:rPr lang="uk-UA" dirty="0" smtClean="0">
                          <a:latin typeface="Comic Sans MS" pitchFamily="66" charset="0"/>
                        </a:rPr>
                        <a:t>0,3</a:t>
                      </a:r>
                      <a:endParaRPr lang="uk-UA" dirty="0">
                        <a:latin typeface="Comic Sans MS" pitchFamily="66" charset="0"/>
                      </a:endParaRPr>
                    </a:p>
                  </a:txBody>
                  <a:tcPr anchor="ctr"/>
                </a:tc>
                <a:tc>
                  <a:txBody>
                    <a:bodyPr/>
                    <a:lstStyle/>
                    <a:p>
                      <a:pPr algn="ctr"/>
                      <a:r>
                        <a:rPr lang="uk-UA" dirty="0" smtClean="0">
                          <a:latin typeface="Comic Sans MS" pitchFamily="66" charset="0"/>
                        </a:rPr>
                        <a:t>0,2</a:t>
                      </a:r>
                      <a:endParaRPr lang="uk-UA" dirty="0">
                        <a:latin typeface="Comic Sans MS" pitchFamily="66" charset="0"/>
                      </a:endParaRPr>
                    </a:p>
                  </a:txBody>
                  <a:tcPr anchor="ctr"/>
                </a:tc>
                <a:tc>
                  <a:txBody>
                    <a:bodyPr/>
                    <a:lstStyle/>
                    <a:p>
                      <a:pPr algn="ctr"/>
                      <a:r>
                        <a:rPr lang="uk-UA" dirty="0" smtClean="0">
                          <a:latin typeface="Comic Sans MS" pitchFamily="66" charset="0"/>
                        </a:rPr>
                        <a:t>0,1</a:t>
                      </a:r>
                      <a:endParaRPr lang="uk-UA" dirty="0">
                        <a:latin typeface="Comic Sans MS" pitchFamily="66" charset="0"/>
                      </a:endParaRPr>
                    </a:p>
                  </a:txBody>
                  <a:tcPr anchor="ctr">
                    <a:solidFill>
                      <a:schemeClr val="tx2">
                        <a:lumMod val="40000"/>
                        <a:lumOff val="60000"/>
                      </a:schemeClr>
                    </a:solidFill>
                  </a:tcPr>
                </a:tc>
                <a:tc>
                  <a:txBody>
                    <a:bodyPr/>
                    <a:lstStyle/>
                    <a:p>
                      <a:pPr algn="ctr"/>
                      <a:r>
                        <a:rPr lang="uk-UA" dirty="0" smtClean="0">
                          <a:latin typeface="Comic Sans MS" pitchFamily="66" charset="0"/>
                        </a:rPr>
                        <a:t>0,05</a:t>
                      </a:r>
                      <a:endParaRPr lang="uk-UA" dirty="0">
                        <a:latin typeface="Comic Sans MS" pitchFamily="66" charset="0"/>
                      </a:endParaRPr>
                    </a:p>
                  </a:txBody>
                  <a:tcPr anchor="ctr"/>
                </a:tc>
                <a:tc>
                  <a:txBody>
                    <a:bodyPr/>
                    <a:lstStyle/>
                    <a:p>
                      <a:pPr algn="ctr"/>
                      <a:r>
                        <a:rPr lang="uk-UA" dirty="0" smtClean="0">
                          <a:latin typeface="Comic Sans MS" pitchFamily="66" charset="0"/>
                        </a:rPr>
                        <a:t>0,025</a:t>
                      </a:r>
                      <a:endParaRPr lang="uk-UA" dirty="0">
                        <a:latin typeface="Comic Sans MS" pitchFamily="66" charset="0"/>
                      </a:endParaRPr>
                    </a:p>
                  </a:txBody>
                  <a:tcPr anchor="ctr"/>
                </a:tc>
              </a:tr>
              <a:tr h="758713">
                <a:tc>
                  <a:txBody>
                    <a:bodyPr/>
                    <a:lstStyle/>
                    <a:p>
                      <a:pPr algn="ctr"/>
                      <a:r>
                        <a:rPr lang="en-US" dirty="0" smtClean="0">
                          <a:latin typeface="Comic Sans MS" pitchFamily="66" charset="0"/>
                        </a:rPr>
                        <a:t>f</a:t>
                      </a:r>
                      <a:endParaRPr lang="uk-UA" dirty="0">
                        <a:latin typeface="Comic Sans MS" pitchFamily="66" charset="0"/>
                      </a:endParaRPr>
                    </a:p>
                  </a:txBody>
                  <a:tcPr anchor="ctr"/>
                </a:tc>
                <a:tc>
                  <a:txBody>
                    <a:bodyPr/>
                    <a:lstStyle/>
                    <a:p>
                      <a:pPr algn="ctr"/>
                      <a:r>
                        <a:rPr lang="uk-UA" dirty="0" smtClean="0">
                          <a:latin typeface="Comic Sans MS" pitchFamily="66" charset="0"/>
                        </a:rPr>
                        <a:t>0,4</a:t>
                      </a:r>
                      <a:endParaRPr lang="uk-UA" dirty="0">
                        <a:latin typeface="Comic Sans MS" pitchFamily="66" charset="0"/>
                      </a:endParaRPr>
                    </a:p>
                  </a:txBody>
                  <a:tcPr anchor="ctr"/>
                </a:tc>
                <a:tc>
                  <a:txBody>
                    <a:bodyPr/>
                    <a:lstStyle/>
                    <a:p>
                      <a:pPr algn="ctr"/>
                      <a:r>
                        <a:rPr lang="uk-UA" dirty="0" smtClean="0">
                          <a:latin typeface="Comic Sans MS" pitchFamily="66" charset="0"/>
                        </a:rPr>
                        <a:t>0,4</a:t>
                      </a:r>
                      <a:endParaRPr lang="uk-UA" dirty="0">
                        <a:latin typeface="Comic Sans MS" pitchFamily="66" charset="0"/>
                      </a:endParaRPr>
                    </a:p>
                  </a:txBody>
                  <a:tcPr anchor="ctr"/>
                </a:tc>
                <a:tc>
                  <a:txBody>
                    <a:bodyPr/>
                    <a:lstStyle/>
                    <a:p>
                      <a:pPr algn="ctr"/>
                      <a:r>
                        <a:rPr lang="uk-UA" dirty="0" smtClean="0">
                          <a:latin typeface="Comic Sans MS" pitchFamily="66" charset="0"/>
                        </a:rPr>
                        <a:t>0,33</a:t>
                      </a:r>
                      <a:endParaRPr lang="uk-UA" dirty="0">
                        <a:latin typeface="Comic Sans MS" pitchFamily="66" charset="0"/>
                      </a:endParaRPr>
                    </a:p>
                  </a:txBody>
                  <a:tcPr anchor="ctr">
                    <a:solidFill>
                      <a:schemeClr val="tx2">
                        <a:lumMod val="40000"/>
                        <a:lumOff val="60000"/>
                      </a:schemeClr>
                    </a:solidFill>
                  </a:tcPr>
                </a:tc>
                <a:tc>
                  <a:txBody>
                    <a:bodyPr/>
                    <a:lstStyle/>
                    <a:p>
                      <a:pPr algn="ctr"/>
                      <a:r>
                        <a:rPr lang="uk-UA" dirty="0" smtClean="0">
                          <a:latin typeface="Comic Sans MS" pitchFamily="66" charset="0"/>
                        </a:rPr>
                        <a:t>0,25</a:t>
                      </a:r>
                      <a:endParaRPr lang="uk-UA" dirty="0">
                        <a:latin typeface="Comic Sans MS" pitchFamily="66" charset="0"/>
                      </a:endParaRPr>
                    </a:p>
                  </a:txBody>
                  <a:tcPr anchor="ctr"/>
                </a:tc>
                <a:tc>
                  <a:txBody>
                    <a:bodyPr/>
                    <a:lstStyle/>
                    <a:p>
                      <a:pPr algn="ctr"/>
                      <a:r>
                        <a:rPr lang="uk-UA" dirty="0" smtClean="0">
                          <a:latin typeface="Comic Sans MS" pitchFamily="66" charset="0"/>
                        </a:rPr>
                        <a:t>0,2</a:t>
                      </a:r>
                      <a:endParaRPr lang="uk-UA" dirty="0">
                        <a:latin typeface="Comic Sans MS" pitchFamily="66" charset="0"/>
                      </a:endParaRPr>
                    </a:p>
                  </a:txBody>
                  <a:tcPr anchor="ctr"/>
                </a:tc>
              </a:tr>
            </a:tbl>
          </a:graphicData>
        </a:graphic>
      </p:graphicFrame>
      <p:sp>
        <p:nvSpPr>
          <p:cNvPr id="10" name="Заголовок 2"/>
          <p:cNvSpPr txBox="1">
            <a:spLocks/>
          </p:cNvSpPr>
          <p:nvPr/>
        </p:nvSpPr>
        <p:spPr>
          <a:xfrm>
            <a:off x="1403648" y="6021288"/>
            <a:ext cx="7488832" cy="69269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dirty="0" smtClean="0">
                <a:solidFill>
                  <a:schemeClr val="bg1"/>
                </a:solidFill>
                <a:latin typeface="Comic Sans MS" pitchFamily="66" charset="0"/>
              </a:rPr>
              <a:t>f</a:t>
            </a:r>
            <a:r>
              <a:rPr lang="uk-UA" sz="1800" dirty="0" smtClean="0">
                <a:solidFill>
                  <a:schemeClr val="bg1"/>
                </a:solidFill>
                <a:latin typeface="Comic Sans MS" pitchFamily="66" charset="0"/>
              </a:rPr>
              <a:t> – співвідношення мінімального діаметру отвору до товщини друкованої плати</a:t>
            </a:r>
            <a:endParaRPr lang="ru-RU" sz="1800" dirty="0">
              <a:solidFill>
                <a:schemeClr val="bg1"/>
              </a:solidFill>
              <a:latin typeface="Comic Sans MS" pitchFamily="66" charset="0"/>
            </a:endParaRPr>
          </a:p>
        </p:txBody>
      </p:sp>
    </p:spTree>
    <p:extLst>
      <p:ext uri="{BB962C8B-B14F-4D97-AF65-F5344CB8AC3E}">
        <p14:creationId xmlns:p14="http://schemas.microsoft.com/office/powerpoint/2010/main" val="39533163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187624" y="0"/>
            <a:ext cx="7848872" cy="1008112"/>
          </a:xfrm>
        </p:spPr>
        <p:txBody>
          <a:bodyPr>
            <a:noAutofit/>
          </a:bodyPr>
          <a:lstStyle/>
          <a:p>
            <a:r>
              <a:rPr lang="uk-UA" sz="2800" b="1" dirty="0" smtClean="0">
                <a:solidFill>
                  <a:schemeClr val="accent6">
                    <a:lumMod val="75000"/>
                  </a:schemeClr>
                </a:solidFill>
                <a:latin typeface="Comic Sans MS" pitchFamily="66" charset="0"/>
              </a:rPr>
              <a:t>Технологічні можливості сучасного виробництва друкованих плат</a:t>
            </a:r>
            <a:endParaRPr lang="ru-RU" sz="2800" b="1" dirty="0">
              <a:solidFill>
                <a:schemeClr val="accent6">
                  <a:lumMod val="75000"/>
                </a:schemeClr>
              </a:solidFill>
              <a:latin typeface="Comic Sans MS" pitchFamily="66"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46513255"/>
              </p:ext>
            </p:extLst>
          </p:nvPr>
        </p:nvGraphicFramePr>
        <p:xfrm>
          <a:off x="1331641" y="1052737"/>
          <a:ext cx="7632851" cy="5572119"/>
        </p:xfrm>
        <a:graphic>
          <a:graphicData uri="http://schemas.openxmlformats.org/drawingml/2006/table">
            <a:tbl>
              <a:tblPr firstRow="1" bandRow="1">
                <a:tableStyleId>{93296810-A885-4BE3-A3E7-6D5BEEA58F35}</a:tableStyleId>
              </a:tblPr>
              <a:tblGrid>
                <a:gridCol w="432047"/>
                <a:gridCol w="3456384"/>
                <a:gridCol w="1248140"/>
                <a:gridCol w="1248140"/>
                <a:gridCol w="1248140"/>
              </a:tblGrid>
              <a:tr h="360039">
                <a:tc>
                  <a:txBody>
                    <a:bodyPr/>
                    <a:lstStyle/>
                    <a:p>
                      <a:endParaRPr lang="uk-UA" sz="1200" dirty="0">
                        <a:latin typeface="Comic Sans MS" pitchFamily="66" charset="0"/>
                      </a:endParaRPr>
                    </a:p>
                  </a:txBody>
                  <a:tcPr/>
                </a:tc>
                <a:tc>
                  <a:txBody>
                    <a:bodyPr/>
                    <a:lstStyle/>
                    <a:p>
                      <a:pPr algn="ctr"/>
                      <a:r>
                        <a:rPr lang="uk-UA" sz="1200" dirty="0" smtClean="0">
                          <a:latin typeface="Comic Sans MS" pitchFamily="66" charset="0"/>
                        </a:rPr>
                        <a:t>Параметри (розміри в мм)</a:t>
                      </a:r>
                      <a:endParaRPr lang="uk-UA" sz="1200" dirty="0">
                        <a:latin typeface="Comic Sans MS" pitchFamily="66" charset="0"/>
                      </a:endParaRPr>
                    </a:p>
                  </a:txBody>
                  <a:tcPr anchor="ctr"/>
                </a:tc>
                <a:tc>
                  <a:txBody>
                    <a:bodyPr/>
                    <a:lstStyle/>
                    <a:p>
                      <a:pPr algn="ctr"/>
                      <a:r>
                        <a:rPr lang="uk-UA" sz="1200" dirty="0" smtClean="0">
                          <a:latin typeface="Comic Sans MS" pitchFamily="66" charset="0"/>
                        </a:rPr>
                        <a:t>Спрощений</a:t>
                      </a:r>
                      <a:endParaRPr lang="uk-UA" sz="1200" dirty="0">
                        <a:latin typeface="Comic Sans MS" pitchFamily="66" charset="0"/>
                      </a:endParaRPr>
                    </a:p>
                  </a:txBody>
                  <a:tcPr anchor="ctr"/>
                </a:tc>
                <a:tc>
                  <a:txBody>
                    <a:bodyPr/>
                    <a:lstStyle/>
                    <a:p>
                      <a:pPr algn="ctr"/>
                      <a:r>
                        <a:rPr lang="uk-UA" sz="1200" dirty="0" smtClean="0">
                          <a:latin typeface="Comic Sans MS" pitchFamily="66" charset="0"/>
                        </a:rPr>
                        <a:t>Стандарт</a:t>
                      </a:r>
                      <a:endParaRPr lang="uk-UA" sz="1200" dirty="0">
                        <a:latin typeface="Comic Sans MS" pitchFamily="66" charset="0"/>
                      </a:endParaRPr>
                    </a:p>
                  </a:txBody>
                  <a:tcPr anchor="ctr"/>
                </a:tc>
                <a:tc>
                  <a:txBody>
                    <a:bodyPr/>
                    <a:lstStyle/>
                    <a:p>
                      <a:pPr algn="ctr"/>
                      <a:r>
                        <a:rPr lang="uk-UA" sz="1200" dirty="0" smtClean="0">
                          <a:latin typeface="Comic Sans MS" pitchFamily="66" charset="0"/>
                        </a:rPr>
                        <a:t>Ускладнений</a:t>
                      </a:r>
                      <a:endParaRPr lang="uk-UA" sz="1200" dirty="0">
                        <a:latin typeface="Comic Sans MS" pitchFamily="66" charset="0"/>
                      </a:endParaRPr>
                    </a:p>
                  </a:txBody>
                  <a:tcPr anchor="ctr"/>
                </a:tc>
              </a:tr>
              <a:tr h="288032">
                <a:tc>
                  <a:txBody>
                    <a:bodyPr/>
                    <a:lstStyle/>
                    <a:p>
                      <a:pPr algn="ctr"/>
                      <a:r>
                        <a:rPr lang="uk-UA" sz="1200" dirty="0" smtClean="0">
                          <a:latin typeface="Comic Sans MS" pitchFamily="66" charset="0"/>
                        </a:rPr>
                        <a:t>1</a:t>
                      </a:r>
                      <a:endParaRPr lang="uk-UA" sz="1200" dirty="0">
                        <a:latin typeface="Comic Sans MS" pitchFamily="66" charset="0"/>
                      </a:endParaRPr>
                    </a:p>
                  </a:txBody>
                  <a:tcPr anchor="ctr"/>
                </a:tc>
                <a:tc>
                  <a:txBody>
                    <a:bodyPr/>
                    <a:lstStyle/>
                    <a:p>
                      <a:r>
                        <a:rPr lang="uk-UA" sz="1200" dirty="0" smtClean="0">
                          <a:latin typeface="Comic Sans MS" pitchFamily="66" charset="0"/>
                        </a:rPr>
                        <a:t>Кількість</a:t>
                      </a:r>
                      <a:r>
                        <a:rPr lang="uk-UA" sz="1200" baseline="0" dirty="0" smtClean="0">
                          <a:latin typeface="Comic Sans MS" pitchFamily="66" charset="0"/>
                        </a:rPr>
                        <a:t> шарів ДП</a:t>
                      </a:r>
                      <a:endParaRPr lang="uk-UA" sz="1200" dirty="0">
                        <a:latin typeface="Comic Sans MS" pitchFamily="66" charset="0"/>
                      </a:endParaRPr>
                    </a:p>
                  </a:txBody>
                  <a:tcPr/>
                </a:tc>
                <a:tc>
                  <a:txBody>
                    <a:bodyPr/>
                    <a:lstStyle/>
                    <a:p>
                      <a:pPr algn="ctr"/>
                      <a:r>
                        <a:rPr lang="uk-UA" dirty="0" smtClean="0"/>
                        <a:t>до 6</a:t>
                      </a:r>
                      <a:endParaRPr lang="uk-UA" dirty="0"/>
                    </a:p>
                  </a:txBody>
                  <a:tcPr anchor="ctr"/>
                </a:tc>
                <a:tc>
                  <a:txBody>
                    <a:bodyPr/>
                    <a:lstStyle/>
                    <a:p>
                      <a:pPr algn="ctr"/>
                      <a:r>
                        <a:rPr lang="uk-UA" dirty="0" smtClean="0"/>
                        <a:t>до</a:t>
                      </a:r>
                      <a:r>
                        <a:rPr lang="uk-UA" baseline="0" dirty="0" smtClean="0"/>
                        <a:t> 24</a:t>
                      </a:r>
                      <a:endParaRPr lang="uk-UA" dirty="0"/>
                    </a:p>
                  </a:txBody>
                  <a:tcPr anchor="ctr"/>
                </a:tc>
                <a:tc>
                  <a:txBody>
                    <a:bodyPr/>
                    <a:lstStyle/>
                    <a:p>
                      <a:pPr algn="ctr"/>
                      <a:r>
                        <a:rPr lang="uk-UA" dirty="0" smtClean="0"/>
                        <a:t>до</a:t>
                      </a:r>
                      <a:r>
                        <a:rPr lang="uk-UA" baseline="0" dirty="0" smtClean="0"/>
                        <a:t> 64</a:t>
                      </a:r>
                      <a:endParaRPr lang="uk-UA" dirty="0"/>
                    </a:p>
                  </a:txBody>
                  <a:tcPr anchor="ctr"/>
                </a:tc>
              </a:tr>
              <a:tr h="210304">
                <a:tc>
                  <a:txBody>
                    <a:bodyPr/>
                    <a:lstStyle/>
                    <a:p>
                      <a:pPr algn="ctr"/>
                      <a:r>
                        <a:rPr lang="uk-UA" sz="1200" dirty="0" smtClean="0">
                          <a:latin typeface="Comic Sans MS" pitchFamily="66" charset="0"/>
                        </a:rPr>
                        <a:t>2</a:t>
                      </a:r>
                      <a:endParaRPr lang="uk-UA" sz="1200" dirty="0">
                        <a:latin typeface="Comic Sans MS" pitchFamily="66" charset="0"/>
                      </a:endParaRPr>
                    </a:p>
                  </a:txBody>
                  <a:tcPr anchor="ctr"/>
                </a:tc>
                <a:tc>
                  <a:txBody>
                    <a:bodyPr/>
                    <a:lstStyle/>
                    <a:p>
                      <a:r>
                        <a:rPr lang="uk-UA" sz="1200" dirty="0" smtClean="0">
                          <a:latin typeface="Comic Sans MS" pitchFamily="66" charset="0"/>
                        </a:rPr>
                        <a:t>Ширина провідника</a:t>
                      </a:r>
                      <a:endParaRPr lang="uk-UA" sz="1200" dirty="0">
                        <a:latin typeface="Comic Sans MS" pitchFamily="66" charset="0"/>
                      </a:endParaRPr>
                    </a:p>
                  </a:txBody>
                  <a:tcPr/>
                </a:tc>
                <a:tc>
                  <a:txBody>
                    <a:bodyPr/>
                    <a:lstStyle/>
                    <a:p>
                      <a:pPr algn="ctr"/>
                      <a:r>
                        <a:rPr lang="uk-UA" dirty="0" smtClean="0"/>
                        <a:t>0,15</a:t>
                      </a:r>
                      <a:endParaRPr lang="uk-UA" dirty="0"/>
                    </a:p>
                  </a:txBody>
                  <a:tcPr anchor="ctr"/>
                </a:tc>
                <a:tc>
                  <a:txBody>
                    <a:bodyPr/>
                    <a:lstStyle/>
                    <a:p>
                      <a:pPr algn="ctr"/>
                      <a:r>
                        <a:rPr lang="uk-UA" dirty="0" smtClean="0"/>
                        <a:t>0,1</a:t>
                      </a:r>
                      <a:endParaRPr lang="uk-UA" dirty="0"/>
                    </a:p>
                  </a:txBody>
                  <a:tcPr anchor="ctr"/>
                </a:tc>
                <a:tc>
                  <a:txBody>
                    <a:bodyPr/>
                    <a:lstStyle/>
                    <a:p>
                      <a:pPr algn="ctr"/>
                      <a:r>
                        <a:rPr lang="uk-UA" dirty="0" smtClean="0"/>
                        <a:t>0,075</a:t>
                      </a:r>
                      <a:endParaRPr lang="uk-UA" dirty="0"/>
                    </a:p>
                  </a:txBody>
                  <a:tcPr anchor="ctr"/>
                </a:tc>
              </a:tr>
              <a:tr h="132576">
                <a:tc>
                  <a:txBody>
                    <a:bodyPr/>
                    <a:lstStyle/>
                    <a:p>
                      <a:pPr algn="ctr"/>
                      <a:r>
                        <a:rPr lang="uk-UA" sz="1200" dirty="0" smtClean="0">
                          <a:latin typeface="Comic Sans MS" pitchFamily="66" charset="0"/>
                        </a:rPr>
                        <a:t>3</a:t>
                      </a:r>
                      <a:endParaRPr lang="uk-UA" sz="1200" dirty="0">
                        <a:latin typeface="Comic Sans MS" pitchFamily="66" charset="0"/>
                      </a:endParaRPr>
                    </a:p>
                  </a:txBody>
                  <a:tcPr anchor="ctr"/>
                </a:tc>
                <a:tc>
                  <a:txBody>
                    <a:bodyPr/>
                    <a:lstStyle/>
                    <a:p>
                      <a:r>
                        <a:rPr lang="uk-UA" sz="1200" dirty="0" smtClean="0">
                          <a:latin typeface="Comic Sans MS" pitchFamily="66" charset="0"/>
                        </a:rPr>
                        <a:t>Зазор між провідниками</a:t>
                      </a:r>
                      <a:endParaRPr lang="uk-UA" sz="1200" dirty="0">
                        <a:latin typeface="Comic Sans MS" pitchFamily="66" charset="0"/>
                      </a:endParaRPr>
                    </a:p>
                  </a:txBody>
                  <a:tcPr/>
                </a:tc>
                <a:tc>
                  <a:txBody>
                    <a:bodyPr/>
                    <a:lstStyle/>
                    <a:p>
                      <a:pPr algn="ctr"/>
                      <a:r>
                        <a:rPr lang="uk-UA" dirty="0" smtClean="0"/>
                        <a:t>0,15</a:t>
                      </a:r>
                      <a:endParaRPr lang="uk-UA" dirty="0"/>
                    </a:p>
                  </a:txBody>
                  <a:tcPr anchor="ctr"/>
                </a:tc>
                <a:tc>
                  <a:txBody>
                    <a:bodyPr/>
                    <a:lstStyle/>
                    <a:p>
                      <a:pPr algn="ctr"/>
                      <a:r>
                        <a:rPr lang="uk-UA" dirty="0" smtClean="0"/>
                        <a:t>0,1</a:t>
                      </a:r>
                      <a:endParaRPr lang="uk-UA" dirty="0"/>
                    </a:p>
                  </a:txBody>
                  <a:tcPr anchor="ctr"/>
                </a:tc>
                <a:tc>
                  <a:txBody>
                    <a:bodyPr/>
                    <a:lstStyle/>
                    <a:p>
                      <a:pPr algn="ctr"/>
                      <a:r>
                        <a:rPr lang="uk-UA" dirty="0" smtClean="0"/>
                        <a:t>0,075</a:t>
                      </a:r>
                      <a:endParaRPr lang="uk-UA" dirty="0"/>
                    </a:p>
                  </a:txBody>
                  <a:tcPr anchor="ctr"/>
                </a:tc>
              </a:tr>
              <a:tr h="126856">
                <a:tc>
                  <a:txBody>
                    <a:bodyPr/>
                    <a:lstStyle/>
                    <a:p>
                      <a:pPr algn="ctr"/>
                      <a:r>
                        <a:rPr lang="uk-UA" sz="1200" dirty="0" smtClean="0">
                          <a:latin typeface="Comic Sans MS" pitchFamily="66" charset="0"/>
                        </a:rPr>
                        <a:t>4</a:t>
                      </a:r>
                      <a:endParaRPr lang="uk-UA" sz="1200" dirty="0">
                        <a:latin typeface="Comic Sans MS" pitchFamily="66" charset="0"/>
                      </a:endParaRPr>
                    </a:p>
                  </a:txBody>
                  <a:tcPr anchor="ctr"/>
                </a:tc>
                <a:tc>
                  <a:txBody>
                    <a:bodyPr/>
                    <a:lstStyle/>
                    <a:p>
                      <a:r>
                        <a:rPr lang="uk-UA" sz="1200" dirty="0" smtClean="0">
                          <a:latin typeface="Comic Sans MS" pitchFamily="66" charset="0"/>
                        </a:rPr>
                        <a:t>Поясок металізованого отвору</a:t>
                      </a:r>
                      <a:endParaRPr lang="uk-UA" sz="1200" dirty="0">
                        <a:latin typeface="Comic Sans MS" pitchFamily="66" charset="0"/>
                      </a:endParaRPr>
                    </a:p>
                  </a:txBody>
                  <a:tcPr/>
                </a:tc>
                <a:tc>
                  <a:txBody>
                    <a:bodyPr/>
                    <a:lstStyle/>
                    <a:p>
                      <a:pPr algn="ctr"/>
                      <a:r>
                        <a:rPr lang="uk-UA" dirty="0" smtClean="0"/>
                        <a:t>0,2</a:t>
                      </a:r>
                      <a:endParaRPr lang="uk-UA" dirty="0"/>
                    </a:p>
                  </a:txBody>
                  <a:tcPr anchor="ctr"/>
                </a:tc>
                <a:tc>
                  <a:txBody>
                    <a:bodyPr/>
                    <a:lstStyle/>
                    <a:p>
                      <a:pPr algn="ctr"/>
                      <a:r>
                        <a:rPr lang="uk-UA" dirty="0" smtClean="0"/>
                        <a:t>0,15</a:t>
                      </a:r>
                      <a:endParaRPr lang="uk-UA" dirty="0"/>
                    </a:p>
                  </a:txBody>
                  <a:tcPr anchor="ctr"/>
                </a:tc>
                <a:tc>
                  <a:txBody>
                    <a:bodyPr/>
                    <a:lstStyle/>
                    <a:p>
                      <a:pPr algn="ctr"/>
                      <a:r>
                        <a:rPr lang="uk-UA" dirty="0" smtClean="0"/>
                        <a:t>0,1</a:t>
                      </a:r>
                      <a:endParaRPr lang="uk-UA" dirty="0"/>
                    </a:p>
                  </a:txBody>
                  <a:tcPr anchor="ctr"/>
                </a:tc>
              </a:tr>
              <a:tr h="282519">
                <a:tc>
                  <a:txBody>
                    <a:bodyPr/>
                    <a:lstStyle/>
                    <a:p>
                      <a:pPr algn="ctr"/>
                      <a:r>
                        <a:rPr lang="uk-UA" sz="1200" dirty="0" smtClean="0">
                          <a:latin typeface="Comic Sans MS" pitchFamily="66" charset="0"/>
                        </a:rPr>
                        <a:t>5</a:t>
                      </a:r>
                      <a:endParaRPr lang="uk-UA" sz="1200" dirty="0">
                        <a:latin typeface="Comic Sans MS" pitchFamily="66" charset="0"/>
                      </a:endParaRPr>
                    </a:p>
                  </a:txBody>
                  <a:tcPr anchor="ctr"/>
                </a:tc>
                <a:tc>
                  <a:txBody>
                    <a:bodyPr/>
                    <a:lstStyle/>
                    <a:p>
                      <a:r>
                        <a:rPr lang="uk-UA" sz="1200" dirty="0" smtClean="0">
                          <a:latin typeface="Comic Sans MS" pitchFamily="66" charset="0"/>
                        </a:rPr>
                        <a:t>Діаметр наскрізного переходу</a:t>
                      </a:r>
                      <a:endParaRPr lang="uk-UA" sz="1200" dirty="0">
                        <a:latin typeface="Comic Sans MS" pitchFamily="66" charset="0"/>
                      </a:endParaRPr>
                    </a:p>
                  </a:txBody>
                  <a:tcPr/>
                </a:tc>
                <a:tc>
                  <a:txBody>
                    <a:bodyPr/>
                    <a:lstStyle/>
                    <a:p>
                      <a:pPr algn="ctr"/>
                      <a:r>
                        <a:rPr lang="uk-UA" dirty="0" smtClean="0"/>
                        <a:t>0,2</a:t>
                      </a:r>
                      <a:endParaRPr lang="uk-UA" dirty="0"/>
                    </a:p>
                  </a:txBody>
                  <a:tcPr anchor="ctr"/>
                </a:tc>
                <a:tc>
                  <a:txBody>
                    <a:bodyPr/>
                    <a:lstStyle/>
                    <a:p>
                      <a:pPr algn="ctr"/>
                      <a:r>
                        <a:rPr lang="uk-UA" dirty="0" smtClean="0"/>
                        <a:t>0,15</a:t>
                      </a:r>
                      <a:endParaRPr lang="uk-UA" dirty="0"/>
                    </a:p>
                  </a:txBody>
                  <a:tcPr anchor="ctr"/>
                </a:tc>
                <a:tc>
                  <a:txBody>
                    <a:bodyPr/>
                    <a:lstStyle/>
                    <a:p>
                      <a:pPr algn="ctr"/>
                      <a:r>
                        <a:rPr lang="uk-UA" dirty="0" smtClean="0"/>
                        <a:t>0,1</a:t>
                      </a:r>
                      <a:endParaRPr lang="uk-UA" dirty="0"/>
                    </a:p>
                  </a:txBody>
                  <a:tcPr anchor="ctr"/>
                </a:tc>
              </a:tr>
              <a:tr h="302364">
                <a:tc>
                  <a:txBody>
                    <a:bodyPr/>
                    <a:lstStyle/>
                    <a:p>
                      <a:pPr algn="ctr"/>
                      <a:r>
                        <a:rPr lang="uk-UA" sz="1200" dirty="0" smtClean="0">
                          <a:latin typeface="Comic Sans MS" pitchFamily="66" charset="0"/>
                        </a:rPr>
                        <a:t>6</a:t>
                      </a:r>
                      <a:endParaRPr lang="uk-UA" sz="1200" dirty="0">
                        <a:latin typeface="Comic Sans MS" pitchFamily="66" charset="0"/>
                      </a:endParaRPr>
                    </a:p>
                  </a:txBody>
                  <a:tcPr anchor="ctr"/>
                </a:tc>
                <a:tc>
                  <a:txBody>
                    <a:bodyPr/>
                    <a:lstStyle/>
                    <a:p>
                      <a:r>
                        <a:rPr lang="uk-UA" sz="1200" dirty="0" smtClean="0">
                          <a:latin typeface="Comic Sans MS" pitchFamily="66" charset="0"/>
                        </a:rPr>
                        <a:t>Мінімальна площадка наскрізного переходу</a:t>
                      </a:r>
                      <a:endParaRPr lang="uk-UA" sz="1200" dirty="0">
                        <a:latin typeface="Comic Sans MS" pitchFamily="66" charset="0"/>
                      </a:endParaRPr>
                    </a:p>
                  </a:txBody>
                  <a:tcPr/>
                </a:tc>
                <a:tc>
                  <a:txBody>
                    <a:bodyPr/>
                    <a:lstStyle/>
                    <a:p>
                      <a:pPr algn="ctr"/>
                      <a:r>
                        <a:rPr lang="uk-UA" dirty="0" smtClean="0"/>
                        <a:t>0,6</a:t>
                      </a:r>
                      <a:endParaRPr lang="uk-UA" dirty="0"/>
                    </a:p>
                  </a:txBody>
                  <a:tcPr anchor="ctr"/>
                </a:tc>
                <a:tc>
                  <a:txBody>
                    <a:bodyPr/>
                    <a:lstStyle/>
                    <a:p>
                      <a:pPr algn="ctr"/>
                      <a:r>
                        <a:rPr lang="uk-UA" dirty="0" smtClean="0"/>
                        <a:t>0,45</a:t>
                      </a:r>
                      <a:endParaRPr lang="uk-UA" dirty="0"/>
                    </a:p>
                  </a:txBody>
                  <a:tcPr anchor="ctr"/>
                </a:tc>
                <a:tc>
                  <a:txBody>
                    <a:bodyPr/>
                    <a:lstStyle/>
                    <a:p>
                      <a:pPr algn="ctr"/>
                      <a:r>
                        <a:rPr lang="uk-UA" dirty="0" smtClean="0"/>
                        <a:t>0,35</a:t>
                      </a:r>
                      <a:endParaRPr lang="uk-UA" dirty="0"/>
                    </a:p>
                  </a:txBody>
                  <a:tcPr anchor="ctr"/>
                </a:tc>
              </a:tr>
              <a:tr h="302364">
                <a:tc>
                  <a:txBody>
                    <a:bodyPr/>
                    <a:lstStyle/>
                    <a:p>
                      <a:pPr algn="ctr"/>
                      <a:r>
                        <a:rPr lang="uk-UA" sz="1200" dirty="0" smtClean="0">
                          <a:latin typeface="Comic Sans MS" pitchFamily="66" charset="0"/>
                        </a:rPr>
                        <a:t>7</a:t>
                      </a:r>
                      <a:endParaRPr lang="uk-UA" sz="1200" dirty="0">
                        <a:latin typeface="Comic Sans MS" pitchFamily="66" charset="0"/>
                      </a:endParaRPr>
                    </a:p>
                  </a:txBody>
                  <a:tcPr anchor="ctr"/>
                </a:tc>
                <a:tc>
                  <a:txBody>
                    <a:bodyPr/>
                    <a:lstStyle/>
                    <a:p>
                      <a:r>
                        <a:rPr lang="uk-UA" sz="1200" dirty="0" smtClean="0">
                          <a:latin typeface="Comic Sans MS" pitchFamily="66" charset="0"/>
                        </a:rPr>
                        <a:t>Зазор від отвору до металу в шарах БДП</a:t>
                      </a:r>
                      <a:endParaRPr lang="uk-UA" sz="1200" dirty="0">
                        <a:latin typeface="Comic Sans MS" pitchFamily="66" charset="0"/>
                      </a:endParaRPr>
                    </a:p>
                  </a:txBody>
                  <a:tcPr/>
                </a:tc>
                <a:tc>
                  <a:txBody>
                    <a:bodyPr/>
                    <a:lstStyle/>
                    <a:p>
                      <a:pPr algn="ctr"/>
                      <a:r>
                        <a:rPr lang="uk-UA" dirty="0" smtClean="0"/>
                        <a:t>0,4</a:t>
                      </a:r>
                      <a:endParaRPr lang="uk-UA" dirty="0"/>
                    </a:p>
                  </a:txBody>
                  <a:tcPr anchor="ctr"/>
                </a:tc>
                <a:tc>
                  <a:txBody>
                    <a:bodyPr/>
                    <a:lstStyle/>
                    <a:p>
                      <a:pPr algn="ctr"/>
                      <a:r>
                        <a:rPr lang="uk-UA" dirty="0" smtClean="0"/>
                        <a:t>0,35</a:t>
                      </a:r>
                      <a:endParaRPr lang="uk-UA" dirty="0"/>
                    </a:p>
                  </a:txBody>
                  <a:tcPr anchor="ctr"/>
                </a:tc>
                <a:tc>
                  <a:txBody>
                    <a:bodyPr/>
                    <a:lstStyle/>
                    <a:p>
                      <a:pPr algn="ctr"/>
                      <a:r>
                        <a:rPr lang="uk-UA" dirty="0" smtClean="0"/>
                        <a:t>0,3</a:t>
                      </a:r>
                      <a:endParaRPr lang="uk-UA" dirty="0"/>
                    </a:p>
                  </a:txBody>
                  <a:tcPr anchor="ctr"/>
                </a:tc>
              </a:tr>
              <a:tr h="353149">
                <a:tc>
                  <a:txBody>
                    <a:bodyPr/>
                    <a:lstStyle/>
                    <a:p>
                      <a:pPr algn="ctr"/>
                      <a:r>
                        <a:rPr lang="uk-UA" sz="1200" dirty="0" smtClean="0">
                          <a:latin typeface="Comic Sans MS" pitchFamily="66" charset="0"/>
                        </a:rPr>
                        <a:t>8</a:t>
                      </a:r>
                      <a:endParaRPr lang="uk-UA" sz="1200" dirty="0">
                        <a:latin typeface="Comic Sans MS" pitchFamily="66" charset="0"/>
                      </a:endParaRPr>
                    </a:p>
                  </a:txBody>
                  <a:tcPr anchor="ctr"/>
                </a:tc>
                <a:tc>
                  <a:txBody>
                    <a:bodyPr/>
                    <a:lstStyle/>
                    <a:p>
                      <a:r>
                        <a:rPr lang="uk-UA" sz="1200" dirty="0" smtClean="0">
                          <a:latin typeface="Comic Sans MS" pitchFamily="66" charset="0"/>
                        </a:rPr>
                        <a:t>Відношення товщини ДП до діаметру перехідного отвору</a:t>
                      </a:r>
                      <a:endParaRPr lang="uk-UA" sz="1200" dirty="0">
                        <a:latin typeface="Comic Sans MS" pitchFamily="66" charset="0"/>
                      </a:endParaRPr>
                    </a:p>
                  </a:txBody>
                  <a:tcPr/>
                </a:tc>
                <a:tc>
                  <a:txBody>
                    <a:bodyPr/>
                    <a:lstStyle/>
                    <a:p>
                      <a:pPr algn="ctr"/>
                      <a:r>
                        <a:rPr lang="uk-UA" dirty="0" smtClean="0"/>
                        <a:t>6:1</a:t>
                      </a:r>
                      <a:endParaRPr lang="uk-UA" dirty="0"/>
                    </a:p>
                  </a:txBody>
                  <a:tcPr anchor="ctr"/>
                </a:tc>
                <a:tc>
                  <a:txBody>
                    <a:bodyPr/>
                    <a:lstStyle/>
                    <a:p>
                      <a:pPr algn="ctr"/>
                      <a:r>
                        <a:rPr lang="uk-UA" dirty="0" smtClean="0"/>
                        <a:t>10:1</a:t>
                      </a:r>
                      <a:endParaRPr lang="uk-UA" dirty="0"/>
                    </a:p>
                  </a:txBody>
                  <a:tcPr anchor="ctr"/>
                </a:tc>
                <a:tc>
                  <a:txBody>
                    <a:bodyPr/>
                    <a:lstStyle/>
                    <a:p>
                      <a:pPr algn="ctr"/>
                      <a:r>
                        <a:rPr lang="uk-UA" dirty="0" smtClean="0"/>
                        <a:t>18:1</a:t>
                      </a:r>
                      <a:endParaRPr lang="uk-UA" dirty="0"/>
                    </a:p>
                  </a:txBody>
                  <a:tcPr anchor="ctr"/>
                </a:tc>
              </a:tr>
              <a:tr h="282519">
                <a:tc>
                  <a:txBody>
                    <a:bodyPr/>
                    <a:lstStyle/>
                    <a:p>
                      <a:pPr algn="ctr"/>
                      <a:r>
                        <a:rPr lang="uk-UA" sz="1200" dirty="0" smtClean="0">
                          <a:latin typeface="Comic Sans MS" pitchFamily="66" charset="0"/>
                        </a:rPr>
                        <a:t>9</a:t>
                      </a:r>
                      <a:endParaRPr lang="uk-UA" sz="1200" dirty="0">
                        <a:latin typeface="Comic Sans MS" pitchFamily="66" charset="0"/>
                      </a:endParaRPr>
                    </a:p>
                  </a:txBody>
                  <a:tcPr anchor="ctr"/>
                </a:tc>
                <a:tc>
                  <a:txBody>
                    <a:bodyPr/>
                    <a:lstStyle/>
                    <a:p>
                      <a:r>
                        <a:rPr lang="uk-UA" sz="1200" dirty="0" smtClean="0">
                          <a:latin typeface="Comic Sans MS" pitchFamily="66" charset="0"/>
                        </a:rPr>
                        <a:t>Товщина БДП</a:t>
                      </a:r>
                      <a:endParaRPr lang="uk-UA" sz="1200" dirty="0">
                        <a:latin typeface="Comic Sans MS" pitchFamily="66" charset="0"/>
                      </a:endParaRPr>
                    </a:p>
                  </a:txBody>
                  <a:tcPr/>
                </a:tc>
                <a:tc>
                  <a:txBody>
                    <a:bodyPr/>
                    <a:lstStyle/>
                    <a:p>
                      <a:pPr algn="ctr"/>
                      <a:r>
                        <a:rPr lang="uk-UA" dirty="0" smtClean="0"/>
                        <a:t>0,8-2,4</a:t>
                      </a:r>
                      <a:endParaRPr lang="uk-UA" dirty="0"/>
                    </a:p>
                  </a:txBody>
                  <a:tcPr anchor="ctr"/>
                </a:tc>
                <a:tc>
                  <a:txBody>
                    <a:bodyPr/>
                    <a:lstStyle/>
                    <a:p>
                      <a:pPr algn="ctr"/>
                      <a:r>
                        <a:rPr lang="uk-UA" dirty="0" smtClean="0"/>
                        <a:t>0,5-4,5</a:t>
                      </a:r>
                      <a:endParaRPr lang="uk-UA" dirty="0"/>
                    </a:p>
                  </a:txBody>
                  <a:tcPr anchor="ctr"/>
                </a:tc>
                <a:tc>
                  <a:txBody>
                    <a:bodyPr/>
                    <a:lstStyle/>
                    <a:p>
                      <a:pPr algn="ctr"/>
                      <a:r>
                        <a:rPr lang="uk-UA" dirty="0" smtClean="0"/>
                        <a:t>0,3-8,0</a:t>
                      </a:r>
                      <a:endParaRPr lang="uk-UA" dirty="0"/>
                    </a:p>
                  </a:txBody>
                  <a:tcPr anchor="ctr"/>
                </a:tc>
              </a:tr>
              <a:tr h="282519">
                <a:tc>
                  <a:txBody>
                    <a:bodyPr/>
                    <a:lstStyle/>
                    <a:p>
                      <a:pPr algn="ctr"/>
                      <a:r>
                        <a:rPr lang="uk-UA" sz="1200" dirty="0" smtClean="0">
                          <a:latin typeface="Comic Sans MS" pitchFamily="66" charset="0"/>
                        </a:rPr>
                        <a:t>10</a:t>
                      </a:r>
                      <a:endParaRPr lang="uk-UA" sz="1200" dirty="0">
                        <a:latin typeface="Comic Sans MS" pitchFamily="66" charset="0"/>
                      </a:endParaRPr>
                    </a:p>
                  </a:txBody>
                  <a:tcPr anchor="ctr"/>
                </a:tc>
                <a:tc>
                  <a:txBody>
                    <a:bodyPr/>
                    <a:lstStyle/>
                    <a:p>
                      <a:r>
                        <a:rPr lang="uk-UA" sz="1200" dirty="0" smtClean="0">
                          <a:latin typeface="Comic Sans MS" pitchFamily="66" charset="0"/>
                        </a:rPr>
                        <a:t>Максимальний розмір ДП</a:t>
                      </a:r>
                      <a:endParaRPr lang="uk-UA" sz="1200" dirty="0">
                        <a:latin typeface="Comic Sans MS" pitchFamily="66" charset="0"/>
                      </a:endParaRPr>
                    </a:p>
                  </a:txBody>
                  <a:tcPr/>
                </a:tc>
                <a:tc>
                  <a:txBody>
                    <a:bodyPr/>
                    <a:lstStyle/>
                    <a:p>
                      <a:pPr algn="ctr"/>
                      <a:r>
                        <a:rPr lang="uk-UA" dirty="0" smtClean="0"/>
                        <a:t>400х600</a:t>
                      </a:r>
                      <a:endParaRPr lang="uk-UA" dirty="0"/>
                    </a:p>
                  </a:txBody>
                  <a:tcPr anchor="ctr"/>
                </a:tc>
                <a:tc>
                  <a:txBody>
                    <a:bodyPr/>
                    <a:lstStyle/>
                    <a:p>
                      <a:pPr algn="ctr"/>
                      <a:r>
                        <a:rPr lang="uk-UA" dirty="0" smtClean="0"/>
                        <a:t>600х600</a:t>
                      </a:r>
                      <a:endParaRPr lang="uk-UA" dirty="0"/>
                    </a:p>
                  </a:txBody>
                  <a:tcPr anchor="ctr"/>
                </a:tc>
                <a:tc>
                  <a:txBody>
                    <a:bodyPr/>
                    <a:lstStyle/>
                    <a:p>
                      <a:pPr algn="ctr"/>
                      <a:r>
                        <a:rPr lang="uk-UA" dirty="0" smtClean="0"/>
                        <a:t>1100х600</a:t>
                      </a:r>
                      <a:endParaRPr lang="uk-UA" dirty="0"/>
                    </a:p>
                  </a:txBody>
                  <a:tcPr anchor="ctr"/>
                </a:tc>
              </a:tr>
              <a:tr h="282519">
                <a:tc>
                  <a:txBody>
                    <a:bodyPr/>
                    <a:lstStyle/>
                    <a:p>
                      <a:pPr algn="ctr"/>
                      <a:r>
                        <a:rPr lang="uk-UA" sz="1200" dirty="0" smtClean="0">
                          <a:latin typeface="Comic Sans MS" pitchFamily="66" charset="0"/>
                        </a:rPr>
                        <a:t>11</a:t>
                      </a:r>
                      <a:endParaRPr lang="uk-UA" sz="1200" dirty="0">
                        <a:latin typeface="Comic Sans MS" pitchFamily="66" charset="0"/>
                      </a:endParaRPr>
                    </a:p>
                  </a:txBody>
                  <a:tcPr anchor="ctr"/>
                </a:tc>
                <a:tc>
                  <a:txBody>
                    <a:bodyPr/>
                    <a:lstStyle/>
                    <a:p>
                      <a:r>
                        <a:rPr lang="uk-UA" sz="1200" dirty="0" smtClean="0">
                          <a:latin typeface="Comic Sans MS" pitchFamily="66" charset="0"/>
                        </a:rPr>
                        <a:t>Мінімальний</a:t>
                      </a:r>
                      <a:r>
                        <a:rPr lang="uk-UA" sz="1200" baseline="0" dirty="0" smtClean="0">
                          <a:latin typeface="Comic Sans MS" pitchFamily="66" charset="0"/>
                        </a:rPr>
                        <a:t> розмір ДП</a:t>
                      </a:r>
                      <a:endParaRPr lang="uk-UA" sz="1200" dirty="0">
                        <a:latin typeface="Comic Sans MS" pitchFamily="66" charset="0"/>
                      </a:endParaRPr>
                    </a:p>
                  </a:txBody>
                  <a:tcPr/>
                </a:tc>
                <a:tc>
                  <a:txBody>
                    <a:bodyPr/>
                    <a:lstStyle/>
                    <a:p>
                      <a:pPr algn="ctr"/>
                      <a:r>
                        <a:rPr lang="uk-UA" dirty="0" smtClean="0"/>
                        <a:t>50х50</a:t>
                      </a:r>
                      <a:endParaRPr lang="uk-UA" dirty="0"/>
                    </a:p>
                  </a:txBody>
                  <a:tcPr anchor="ctr"/>
                </a:tc>
                <a:tc>
                  <a:txBody>
                    <a:bodyPr/>
                    <a:lstStyle/>
                    <a:p>
                      <a:pPr algn="ctr"/>
                      <a:r>
                        <a:rPr lang="uk-UA" dirty="0" smtClean="0"/>
                        <a:t>30х30</a:t>
                      </a:r>
                      <a:endParaRPr lang="uk-UA" dirty="0"/>
                    </a:p>
                  </a:txBody>
                  <a:tcPr anchor="ctr"/>
                </a:tc>
                <a:tc>
                  <a:txBody>
                    <a:bodyPr/>
                    <a:lstStyle/>
                    <a:p>
                      <a:pPr algn="ctr"/>
                      <a:r>
                        <a:rPr lang="uk-UA" dirty="0" smtClean="0"/>
                        <a:t>15х15</a:t>
                      </a:r>
                      <a:endParaRPr lang="uk-UA" dirty="0"/>
                    </a:p>
                  </a:txBody>
                  <a:tcPr anchor="ctr"/>
                </a:tc>
              </a:tr>
              <a:tr h="282519">
                <a:tc>
                  <a:txBody>
                    <a:bodyPr/>
                    <a:lstStyle/>
                    <a:p>
                      <a:pPr algn="ctr"/>
                      <a:r>
                        <a:rPr lang="uk-UA" sz="1200" dirty="0" smtClean="0">
                          <a:latin typeface="Comic Sans MS" pitchFamily="66" charset="0"/>
                        </a:rPr>
                        <a:t>12</a:t>
                      </a:r>
                      <a:endParaRPr lang="uk-UA" sz="1200" dirty="0">
                        <a:latin typeface="Comic Sans MS" pitchFamily="66" charset="0"/>
                      </a:endParaRPr>
                    </a:p>
                  </a:txBody>
                  <a:tcPr anchor="ctr"/>
                </a:tc>
                <a:tc>
                  <a:txBody>
                    <a:bodyPr/>
                    <a:lstStyle/>
                    <a:p>
                      <a:r>
                        <a:rPr lang="uk-UA" sz="1200" dirty="0" smtClean="0">
                          <a:latin typeface="Comic Sans MS" pitchFamily="66" charset="0"/>
                        </a:rPr>
                        <a:t>Зазор від площадки до маски</a:t>
                      </a:r>
                      <a:endParaRPr lang="uk-UA" sz="1200" dirty="0">
                        <a:latin typeface="Comic Sans MS" pitchFamily="66" charset="0"/>
                      </a:endParaRPr>
                    </a:p>
                  </a:txBody>
                  <a:tcPr/>
                </a:tc>
                <a:tc>
                  <a:txBody>
                    <a:bodyPr/>
                    <a:lstStyle/>
                    <a:p>
                      <a:pPr algn="ctr"/>
                      <a:r>
                        <a:rPr lang="uk-UA" dirty="0" smtClean="0"/>
                        <a:t>0,1</a:t>
                      </a:r>
                      <a:endParaRPr lang="uk-UA" dirty="0"/>
                    </a:p>
                  </a:txBody>
                  <a:tcPr anchor="ctr"/>
                </a:tc>
                <a:tc>
                  <a:txBody>
                    <a:bodyPr/>
                    <a:lstStyle/>
                    <a:p>
                      <a:pPr algn="ctr"/>
                      <a:r>
                        <a:rPr lang="uk-UA" dirty="0" smtClean="0"/>
                        <a:t>0,075</a:t>
                      </a:r>
                      <a:endParaRPr lang="uk-UA" dirty="0"/>
                    </a:p>
                  </a:txBody>
                  <a:tcPr anchor="ctr"/>
                </a:tc>
                <a:tc>
                  <a:txBody>
                    <a:bodyPr/>
                    <a:lstStyle/>
                    <a:p>
                      <a:pPr algn="ctr"/>
                      <a:r>
                        <a:rPr lang="uk-UA" dirty="0" smtClean="0"/>
                        <a:t>0,05</a:t>
                      </a:r>
                      <a:endParaRPr lang="uk-UA" dirty="0"/>
                    </a:p>
                  </a:txBody>
                  <a:tcPr anchor="ctr"/>
                </a:tc>
              </a:tr>
              <a:tr h="282519">
                <a:tc>
                  <a:txBody>
                    <a:bodyPr/>
                    <a:lstStyle/>
                    <a:p>
                      <a:pPr algn="ctr"/>
                      <a:r>
                        <a:rPr lang="uk-UA" sz="1200" dirty="0" smtClean="0">
                          <a:latin typeface="Comic Sans MS" pitchFamily="66" charset="0"/>
                        </a:rPr>
                        <a:t>13</a:t>
                      </a:r>
                      <a:endParaRPr lang="uk-UA" sz="1200" dirty="0">
                        <a:latin typeface="Comic Sans MS" pitchFamily="66" charset="0"/>
                      </a:endParaRPr>
                    </a:p>
                  </a:txBody>
                  <a:tcPr anchor="ctr"/>
                </a:tc>
                <a:tc>
                  <a:txBody>
                    <a:bodyPr/>
                    <a:lstStyle/>
                    <a:p>
                      <a:r>
                        <a:rPr lang="uk-UA" sz="1200" dirty="0" smtClean="0">
                          <a:latin typeface="Comic Sans MS" pitchFamily="66" charset="0"/>
                        </a:rPr>
                        <a:t>Діаметр «глухого» отвору</a:t>
                      </a:r>
                      <a:endParaRPr lang="uk-UA" sz="1200" dirty="0">
                        <a:latin typeface="Comic Sans MS" pitchFamily="66" charset="0"/>
                      </a:endParaRPr>
                    </a:p>
                  </a:txBody>
                  <a:tcPr/>
                </a:tc>
                <a:tc>
                  <a:txBody>
                    <a:bodyPr/>
                    <a:lstStyle/>
                    <a:p>
                      <a:pPr algn="ctr"/>
                      <a:r>
                        <a:rPr lang="uk-UA" dirty="0" smtClean="0"/>
                        <a:t>0,2</a:t>
                      </a:r>
                      <a:endParaRPr lang="uk-UA" dirty="0"/>
                    </a:p>
                  </a:txBody>
                  <a:tcPr anchor="ctr"/>
                </a:tc>
                <a:tc>
                  <a:txBody>
                    <a:bodyPr/>
                    <a:lstStyle/>
                    <a:p>
                      <a:pPr algn="ctr"/>
                      <a:r>
                        <a:rPr lang="uk-UA" dirty="0" smtClean="0"/>
                        <a:t>0,15</a:t>
                      </a:r>
                      <a:endParaRPr lang="uk-UA" dirty="0"/>
                    </a:p>
                  </a:txBody>
                  <a:tcPr anchor="ctr"/>
                </a:tc>
                <a:tc>
                  <a:txBody>
                    <a:bodyPr/>
                    <a:lstStyle/>
                    <a:p>
                      <a:pPr algn="ctr"/>
                      <a:r>
                        <a:rPr lang="uk-UA" dirty="0" smtClean="0"/>
                        <a:t>0,1</a:t>
                      </a:r>
                      <a:endParaRPr lang="uk-UA" dirty="0"/>
                    </a:p>
                  </a:txBody>
                  <a:tcPr anchor="ctr"/>
                </a:tc>
              </a:tr>
              <a:tr h="302364">
                <a:tc>
                  <a:txBody>
                    <a:bodyPr/>
                    <a:lstStyle/>
                    <a:p>
                      <a:pPr algn="ctr"/>
                      <a:r>
                        <a:rPr lang="uk-UA" sz="1200" dirty="0" smtClean="0">
                          <a:latin typeface="Comic Sans MS" pitchFamily="66" charset="0"/>
                        </a:rPr>
                        <a:t>14</a:t>
                      </a:r>
                      <a:endParaRPr lang="uk-UA" sz="1200" dirty="0">
                        <a:latin typeface="Comic Sans MS" pitchFamily="66" charset="0"/>
                      </a:endParaRPr>
                    </a:p>
                  </a:txBody>
                  <a:tcPr anchor="ctr"/>
                </a:tc>
                <a:tc>
                  <a:txBody>
                    <a:bodyPr/>
                    <a:lstStyle/>
                    <a:p>
                      <a:r>
                        <a:rPr lang="uk-UA" sz="1200" dirty="0" smtClean="0">
                          <a:latin typeface="Comic Sans MS" pitchFamily="66" charset="0"/>
                        </a:rPr>
                        <a:t>Діаметр площадки «глухого» отвору</a:t>
                      </a:r>
                      <a:endParaRPr lang="uk-UA" sz="1200" dirty="0">
                        <a:latin typeface="Comic Sans MS" pitchFamily="66" charset="0"/>
                      </a:endParaRPr>
                    </a:p>
                  </a:txBody>
                  <a:tcPr/>
                </a:tc>
                <a:tc>
                  <a:txBody>
                    <a:bodyPr/>
                    <a:lstStyle/>
                    <a:p>
                      <a:pPr algn="ctr"/>
                      <a:r>
                        <a:rPr lang="uk-UA" dirty="0" smtClean="0"/>
                        <a:t>0,6</a:t>
                      </a:r>
                      <a:endParaRPr lang="uk-UA" dirty="0"/>
                    </a:p>
                  </a:txBody>
                  <a:tcPr anchor="ctr"/>
                </a:tc>
                <a:tc>
                  <a:txBody>
                    <a:bodyPr/>
                    <a:lstStyle/>
                    <a:p>
                      <a:pPr algn="ctr"/>
                      <a:r>
                        <a:rPr lang="uk-UA" dirty="0" smtClean="0"/>
                        <a:t>0,45</a:t>
                      </a:r>
                      <a:endParaRPr lang="uk-UA" dirty="0"/>
                    </a:p>
                  </a:txBody>
                  <a:tcPr anchor="ctr"/>
                </a:tc>
                <a:tc>
                  <a:txBody>
                    <a:bodyPr/>
                    <a:lstStyle/>
                    <a:p>
                      <a:pPr algn="ctr"/>
                      <a:r>
                        <a:rPr lang="uk-UA" dirty="0" smtClean="0"/>
                        <a:t>0,3</a:t>
                      </a:r>
                      <a:endParaRPr lang="uk-UA" dirty="0"/>
                    </a:p>
                  </a:txBody>
                  <a:tcPr anchor="ctr"/>
                </a:tc>
              </a:tr>
            </a:tbl>
          </a:graphicData>
        </a:graphic>
      </p:graphicFrame>
    </p:spTree>
    <p:extLst>
      <p:ext uri="{BB962C8B-B14F-4D97-AF65-F5344CB8AC3E}">
        <p14:creationId xmlns:p14="http://schemas.microsoft.com/office/powerpoint/2010/main" val="39524273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576064"/>
          </a:xfrm>
        </p:spPr>
        <p:txBody>
          <a:bodyPr>
            <a:noAutofit/>
          </a:bodyPr>
          <a:lstStyle/>
          <a:p>
            <a:r>
              <a:rPr lang="uk-UA" sz="2800" b="1" dirty="0" smtClean="0">
                <a:solidFill>
                  <a:schemeClr val="accent6">
                    <a:lumMod val="75000"/>
                  </a:schemeClr>
                </a:solidFill>
                <a:latin typeface="Comic Sans MS" pitchFamily="66" charset="0"/>
              </a:rPr>
              <a:t>Групові заготівки</a:t>
            </a:r>
            <a:endParaRPr lang="ru-RU" sz="2800" b="1" dirty="0">
              <a:solidFill>
                <a:schemeClr val="accent6">
                  <a:lumMod val="75000"/>
                </a:schemeClr>
              </a:solidFill>
              <a:latin typeface="Comic Sans MS" pitchFamily="66" charset="0"/>
            </a:endParaRPr>
          </a:p>
        </p:txBody>
      </p:sp>
      <p:pic>
        <p:nvPicPr>
          <p:cNvPr id="31" name="Picture 4" descr="pcb_fle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951868"/>
            <a:ext cx="7128792" cy="57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91621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936104"/>
          </a:xfrm>
        </p:spPr>
        <p:txBody>
          <a:bodyPr>
            <a:noAutofit/>
          </a:bodyPr>
          <a:lstStyle/>
          <a:p>
            <a:r>
              <a:rPr lang="uk-UA" sz="2800" b="1" dirty="0" smtClean="0">
                <a:solidFill>
                  <a:schemeClr val="accent6">
                    <a:lumMod val="75000"/>
                  </a:schemeClr>
                </a:solidFill>
                <a:latin typeface="Comic Sans MS" pitchFamily="66" charset="0"/>
              </a:rPr>
              <a:t>Особливості проектування топології друкованих плат</a:t>
            </a:r>
            <a:endParaRPr lang="ru-RU" sz="2800" b="1" dirty="0">
              <a:solidFill>
                <a:schemeClr val="accent6">
                  <a:lumMod val="75000"/>
                </a:schemeClr>
              </a:solidFill>
              <a:latin typeface="Comic Sans MS" pitchFamily="66"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2851" y="2428612"/>
            <a:ext cx="3460319" cy="3290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3"/>
          <p:cNvSpPr txBox="1">
            <a:spLocks noRot="1" noChangeArrowheads="1"/>
          </p:cNvSpPr>
          <p:nvPr/>
        </p:nvSpPr>
        <p:spPr>
          <a:xfrm>
            <a:off x="6002313" y="4406783"/>
            <a:ext cx="2880320" cy="10944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defRPr/>
            </a:pPr>
            <a:r>
              <a:rPr lang="uk-UA" sz="1800" b="1" dirty="0" smtClean="0">
                <a:latin typeface="Comic Sans MS" pitchFamily="66" charset="0"/>
              </a:rPr>
              <a:t>Чим товщий шар міді – тим ширше повинні бути провідники та відстань між ними</a:t>
            </a:r>
          </a:p>
        </p:txBody>
      </p:sp>
      <p:sp>
        <p:nvSpPr>
          <p:cNvPr id="2" name="Прямоугольная выноска 1"/>
          <p:cNvSpPr/>
          <p:nvPr/>
        </p:nvSpPr>
        <p:spPr>
          <a:xfrm>
            <a:off x="5545113" y="1946980"/>
            <a:ext cx="914400" cy="321088"/>
          </a:xfrm>
          <a:prstGeom prst="wedgeRectCallout">
            <a:avLst>
              <a:gd name="adj1" fmla="val -138401"/>
              <a:gd name="adj2" fmla="val 1968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latin typeface="Comic Sans MS" pitchFamily="66" charset="0"/>
              </a:rPr>
              <a:t>М</a:t>
            </a:r>
            <a:r>
              <a:rPr lang="uk-UA" dirty="0" smtClean="0">
                <a:latin typeface="Comic Sans MS" pitchFamily="66" charset="0"/>
              </a:rPr>
              <a:t>аска</a:t>
            </a:r>
            <a:endParaRPr lang="uk-UA" dirty="0">
              <a:latin typeface="Comic Sans MS" pitchFamily="66" charset="0"/>
            </a:endParaRPr>
          </a:p>
        </p:txBody>
      </p:sp>
      <p:sp>
        <p:nvSpPr>
          <p:cNvPr id="16" name="Прямоугольная выноска 15"/>
          <p:cNvSpPr/>
          <p:nvPr/>
        </p:nvSpPr>
        <p:spPr>
          <a:xfrm>
            <a:off x="5545113" y="2483820"/>
            <a:ext cx="914400" cy="551748"/>
          </a:xfrm>
          <a:prstGeom prst="wedgeRectCallout">
            <a:avLst>
              <a:gd name="adj1" fmla="val -132995"/>
              <a:gd name="adj2" fmla="val 647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latin typeface="Comic Sans MS" pitchFamily="66" charset="0"/>
              </a:rPr>
              <a:t>Шар міді</a:t>
            </a:r>
            <a:endParaRPr lang="uk-UA" dirty="0">
              <a:latin typeface="Comic Sans MS" pitchFamily="66" charset="0"/>
            </a:endParaRPr>
          </a:p>
        </p:txBody>
      </p:sp>
      <p:sp>
        <p:nvSpPr>
          <p:cNvPr id="17" name="Прямоугольная выноска 16"/>
          <p:cNvSpPr/>
          <p:nvPr/>
        </p:nvSpPr>
        <p:spPr>
          <a:xfrm>
            <a:off x="5506348" y="3368244"/>
            <a:ext cx="1906329" cy="551748"/>
          </a:xfrm>
          <a:prstGeom prst="wedgeRectCallout">
            <a:avLst>
              <a:gd name="adj1" fmla="val -100750"/>
              <a:gd name="adj2" fmla="val -91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latin typeface="Comic Sans MS" pitchFamily="66" charset="0"/>
              </a:rPr>
              <a:t>Склотекстоліт</a:t>
            </a:r>
            <a:endParaRPr lang="uk-UA" dirty="0">
              <a:latin typeface="Comic Sans MS" pitchFamily="66" charset="0"/>
            </a:endParaRPr>
          </a:p>
        </p:txBody>
      </p:sp>
      <p:sp>
        <p:nvSpPr>
          <p:cNvPr id="18" name="Прямоугольная выноска 17"/>
          <p:cNvSpPr/>
          <p:nvPr/>
        </p:nvSpPr>
        <p:spPr>
          <a:xfrm>
            <a:off x="2410882" y="1733322"/>
            <a:ext cx="2232248" cy="695290"/>
          </a:xfrm>
          <a:prstGeom prst="wedgeRectCallout">
            <a:avLst>
              <a:gd name="adj1" fmla="val -32132"/>
              <a:gd name="adj2" fmla="val 90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latin typeface="Comic Sans MS" pitchFamily="66" charset="0"/>
              </a:rPr>
              <a:t>Рух процесу травлення міді</a:t>
            </a:r>
            <a:endParaRPr lang="uk-UA" dirty="0">
              <a:latin typeface="Comic Sans MS" pitchFamily="66" charset="0"/>
            </a:endParaRPr>
          </a:p>
        </p:txBody>
      </p:sp>
    </p:spTree>
    <p:extLst>
      <p:ext uri="{BB962C8B-B14F-4D97-AF65-F5344CB8AC3E}">
        <p14:creationId xmlns:p14="http://schemas.microsoft.com/office/powerpoint/2010/main" val="3180806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936104"/>
          </a:xfrm>
        </p:spPr>
        <p:txBody>
          <a:bodyPr>
            <a:noAutofit/>
          </a:bodyPr>
          <a:lstStyle/>
          <a:p>
            <a:r>
              <a:rPr lang="uk-UA" sz="2800" b="1" dirty="0" smtClean="0">
                <a:solidFill>
                  <a:schemeClr val="accent6">
                    <a:lumMod val="75000"/>
                  </a:schemeClr>
                </a:solidFill>
                <a:latin typeface="Comic Sans MS" pitchFamily="66" charset="0"/>
              </a:rPr>
              <a:t>Пробивна напруга друкованих плат відповідно до ГОСТ 23751-86</a:t>
            </a:r>
            <a:endParaRPr lang="ru-RU" sz="2800" b="1" dirty="0">
              <a:solidFill>
                <a:schemeClr val="accent6">
                  <a:lumMod val="75000"/>
                </a:schemeClr>
              </a:solidFill>
              <a:latin typeface="Comic Sans MS" pitchFamily="66" charset="0"/>
            </a:endParaRPr>
          </a:p>
        </p:txBody>
      </p:sp>
      <p:sp>
        <p:nvSpPr>
          <p:cNvPr id="10" name="Rectangle 7"/>
          <p:cNvSpPr>
            <a:spLocks noChangeArrowheads="1"/>
          </p:cNvSpPr>
          <p:nvPr/>
        </p:nvSpPr>
        <p:spPr bwMode="auto">
          <a:xfrm>
            <a:off x="1329957" y="3104357"/>
            <a:ext cx="3671887" cy="1079500"/>
          </a:xfrm>
          <a:prstGeom prst="rect">
            <a:avLst/>
          </a:prstGeom>
          <a:solidFill>
            <a:srgbClr val="00B050"/>
          </a:solidFill>
          <a:ln w="9525">
            <a:solidFill>
              <a:srgbClr val="000000"/>
            </a:solidFill>
            <a:miter lim="800000"/>
            <a:headEnd/>
            <a:tailEnd/>
          </a:ln>
          <a:effectLst/>
        </p:spPr>
        <p:txBody>
          <a:bodyPr wrap="none" anchor="ctr"/>
          <a:lstStyle/>
          <a:p>
            <a:endParaRPr lang="uk-UA"/>
          </a:p>
        </p:txBody>
      </p:sp>
      <p:sp>
        <p:nvSpPr>
          <p:cNvPr id="11" name="Line 8"/>
          <p:cNvSpPr>
            <a:spLocks noChangeShapeType="1"/>
          </p:cNvSpPr>
          <p:nvPr/>
        </p:nvSpPr>
        <p:spPr bwMode="auto">
          <a:xfrm>
            <a:off x="1761757" y="2383632"/>
            <a:ext cx="863600" cy="0"/>
          </a:xfrm>
          <a:prstGeom prst="line">
            <a:avLst/>
          </a:prstGeom>
          <a:noFill/>
          <a:ln w="5715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12" name="Line 9"/>
          <p:cNvSpPr>
            <a:spLocks noChangeShapeType="1"/>
          </p:cNvSpPr>
          <p:nvPr/>
        </p:nvSpPr>
        <p:spPr bwMode="auto">
          <a:xfrm flipH="1">
            <a:off x="3706444" y="2383632"/>
            <a:ext cx="1079500" cy="0"/>
          </a:xfrm>
          <a:prstGeom prst="line">
            <a:avLst/>
          </a:prstGeom>
          <a:noFill/>
          <a:ln w="5715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13" name="Line 10"/>
          <p:cNvSpPr>
            <a:spLocks noChangeShapeType="1"/>
          </p:cNvSpPr>
          <p:nvPr/>
        </p:nvSpPr>
        <p:spPr bwMode="auto">
          <a:xfrm flipV="1">
            <a:off x="2626944" y="1880395"/>
            <a:ext cx="0" cy="115252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15" name="Line 11"/>
          <p:cNvSpPr>
            <a:spLocks noChangeShapeType="1"/>
          </p:cNvSpPr>
          <p:nvPr/>
        </p:nvSpPr>
        <p:spPr bwMode="auto">
          <a:xfrm flipV="1">
            <a:off x="3706444" y="1880395"/>
            <a:ext cx="0" cy="1223962"/>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19" name="Rectangle 5"/>
          <p:cNvSpPr>
            <a:spLocks noChangeArrowheads="1"/>
          </p:cNvSpPr>
          <p:nvPr/>
        </p:nvSpPr>
        <p:spPr bwMode="auto">
          <a:xfrm>
            <a:off x="1690319" y="2817020"/>
            <a:ext cx="936625" cy="287337"/>
          </a:xfrm>
          <a:prstGeom prst="rect">
            <a:avLst/>
          </a:prstGeom>
          <a:solidFill>
            <a:srgbClr val="FFFF00"/>
          </a:solidFill>
          <a:ln w="9525">
            <a:solidFill>
              <a:srgbClr val="000000"/>
            </a:solidFill>
            <a:miter lim="800000"/>
            <a:headEnd/>
            <a:tailEnd/>
          </a:ln>
          <a:effectLst/>
        </p:spPr>
        <p:txBody>
          <a:bodyPr wrap="none" anchor="ctr"/>
          <a:lstStyle/>
          <a:p>
            <a:endParaRPr lang="uk-UA"/>
          </a:p>
        </p:txBody>
      </p:sp>
      <p:sp>
        <p:nvSpPr>
          <p:cNvPr id="20" name="Rectangle 6"/>
          <p:cNvSpPr>
            <a:spLocks noChangeArrowheads="1"/>
          </p:cNvSpPr>
          <p:nvPr/>
        </p:nvSpPr>
        <p:spPr bwMode="auto">
          <a:xfrm>
            <a:off x="3706444" y="2817020"/>
            <a:ext cx="936625" cy="287337"/>
          </a:xfrm>
          <a:prstGeom prst="rect">
            <a:avLst/>
          </a:prstGeom>
          <a:solidFill>
            <a:srgbClr val="FFFF00"/>
          </a:solidFill>
          <a:ln w="9525">
            <a:solidFill>
              <a:srgbClr val="000000"/>
            </a:solidFill>
            <a:miter lim="800000"/>
            <a:headEnd/>
            <a:tailEnd/>
          </a:ln>
          <a:effectLst/>
        </p:spPr>
        <p:txBody>
          <a:bodyPr wrap="none" anchor="ctr"/>
          <a:lstStyle/>
          <a:p>
            <a:endParaRPr lang="uk-UA"/>
          </a:p>
        </p:txBody>
      </p:sp>
      <p:sp>
        <p:nvSpPr>
          <p:cNvPr id="21" name="Text Box 12"/>
          <p:cNvSpPr txBox="1">
            <a:spLocks noChangeArrowheads="1"/>
          </p:cNvSpPr>
          <p:nvPr/>
        </p:nvSpPr>
        <p:spPr bwMode="auto">
          <a:xfrm>
            <a:off x="2914282" y="1951832"/>
            <a:ext cx="7207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600" b="1" dirty="0"/>
              <a:t>A</a:t>
            </a:r>
            <a:endParaRPr lang="ru-RU" sz="3600" b="1" dirty="0"/>
          </a:p>
        </p:txBody>
      </p:sp>
      <p:graphicFrame>
        <p:nvGraphicFramePr>
          <p:cNvPr id="22" name="Group 55"/>
          <p:cNvGraphicFramePr>
            <a:graphicFrameLocks/>
          </p:cNvGraphicFramePr>
          <p:nvPr>
            <p:extLst>
              <p:ext uri="{D42A27DB-BD31-4B8C-83A1-F6EECF244321}">
                <p14:modId xmlns:p14="http://schemas.microsoft.com/office/powerpoint/2010/main" val="1599313355"/>
              </p:ext>
            </p:extLst>
          </p:nvPr>
        </p:nvGraphicFramePr>
        <p:xfrm>
          <a:off x="5219332" y="2215093"/>
          <a:ext cx="3745156" cy="3554677"/>
        </p:xfrm>
        <a:graphic>
          <a:graphicData uri="http://schemas.openxmlformats.org/drawingml/2006/table">
            <a:tbl>
              <a:tblPr/>
              <a:tblGrid>
                <a:gridCol w="1873829"/>
                <a:gridCol w="1871327"/>
              </a:tblGrid>
              <a:tr h="773037">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err="1" smtClean="0">
                          <a:ln>
                            <a:noFill/>
                          </a:ln>
                          <a:solidFill>
                            <a:schemeClr val="bg1"/>
                          </a:solidFill>
                          <a:effectLst>
                            <a:outerShdw blurRad="38100" dist="38100" dir="2700000" algn="tl">
                              <a:srgbClr val="000000"/>
                            </a:outerShdw>
                          </a:effectLst>
                          <a:latin typeface="Comic Sans MS" pitchFamily="66" charset="0"/>
                        </a:rPr>
                        <a:t>Напруга</a:t>
                      </a:r>
                      <a:endPar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U,</a:t>
                      </a:r>
                      <a:r>
                        <a:rPr kumimoji="0" lang="uk-UA"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 В</a:t>
                      </a:r>
                      <a:endPar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endParaRP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Зазор</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А, мм</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9541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10 / 25</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0,1 - 0,2</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9541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30 / 50</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0,2 – 0,3</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9541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100/400</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0,7 – 1,2</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9541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250/1500</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ru-RU" sz="2000" b="1" i="0" u="none" strike="noStrike" cap="none" normalizeH="0" baseline="0" dirty="0" smtClean="0">
                          <a:ln>
                            <a:noFill/>
                          </a:ln>
                          <a:solidFill>
                            <a:schemeClr val="bg1"/>
                          </a:solidFill>
                          <a:effectLst>
                            <a:outerShdw blurRad="38100" dist="38100" dir="2700000" algn="tl">
                              <a:srgbClr val="000000"/>
                            </a:outerShdw>
                          </a:effectLst>
                          <a:latin typeface="Comic Sans MS" pitchFamily="66" charset="0"/>
                        </a:rPr>
                        <a:t>5,0 – 7,5</a:t>
                      </a:r>
                    </a:p>
                  </a:txBody>
                  <a:tcPr marT="45721" marB="45721"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 name="Text Box 56"/>
          <p:cNvSpPr txBox="1">
            <a:spLocks noChangeArrowheads="1"/>
          </p:cNvSpPr>
          <p:nvPr/>
        </p:nvSpPr>
        <p:spPr bwMode="auto">
          <a:xfrm>
            <a:off x="1401394" y="3444052"/>
            <a:ext cx="35290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ru-RU" sz="2000" b="1" dirty="0" smtClean="0">
                <a:solidFill>
                  <a:srgbClr val="000000"/>
                </a:solidFill>
                <a:latin typeface="Comic Sans MS" pitchFamily="66" charset="0"/>
              </a:rPr>
              <a:t>СКЛОТЕКСТОЛІТ</a:t>
            </a:r>
            <a:endParaRPr lang="ru-RU" sz="2000" b="1" dirty="0">
              <a:solidFill>
                <a:srgbClr val="000000"/>
              </a:solidFill>
              <a:latin typeface="Comic Sans MS" pitchFamily="66" charset="0"/>
            </a:endParaRPr>
          </a:p>
        </p:txBody>
      </p:sp>
      <p:sp>
        <p:nvSpPr>
          <p:cNvPr id="24" name="Text Box 57"/>
          <p:cNvSpPr txBox="1">
            <a:spLocks noChangeArrowheads="1"/>
          </p:cNvSpPr>
          <p:nvPr/>
        </p:nvSpPr>
        <p:spPr bwMode="auto">
          <a:xfrm>
            <a:off x="4174757" y="6309320"/>
            <a:ext cx="24134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b="1" dirty="0" err="1" smtClean="0">
                <a:solidFill>
                  <a:schemeClr val="bg1"/>
                </a:solidFill>
                <a:latin typeface="Comic Sans MS" pitchFamily="66" charset="0"/>
              </a:rPr>
              <a:t>Нормальн</a:t>
            </a:r>
            <a:r>
              <a:rPr lang="uk-UA" b="1" dirty="0" smtClean="0">
                <a:solidFill>
                  <a:schemeClr val="bg1"/>
                </a:solidFill>
                <a:latin typeface="Comic Sans MS" pitchFamily="66" charset="0"/>
              </a:rPr>
              <a:t>і</a:t>
            </a:r>
            <a:r>
              <a:rPr lang="ru-RU" b="1" dirty="0" smtClean="0">
                <a:solidFill>
                  <a:schemeClr val="bg1"/>
                </a:solidFill>
                <a:latin typeface="Comic Sans MS" pitchFamily="66" charset="0"/>
              </a:rPr>
              <a:t> </a:t>
            </a:r>
            <a:r>
              <a:rPr lang="ru-RU" b="1" dirty="0" err="1" smtClean="0">
                <a:solidFill>
                  <a:schemeClr val="bg1"/>
                </a:solidFill>
                <a:latin typeface="Comic Sans MS" pitchFamily="66" charset="0"/>
              </a:rPr>
              <a:t>умови</a:t>
            </a:r>
            <a:endParaRPr lang="ru-RU" b="1" dirty="0">
              <a:solidFill>
                <a:schemeClr val="bg1"/>
              </a:solidFill>
              <a:latin typeface="Comic Sans MS" pitchFamily="66" charset="0"/>
            </a:endParaRPr>
          </a:p>
        </p:txBody>
      </p:sp>
      <p:sp>
        <p:nvSpPr>
          <p:cNvPr id="25" name="Line 58"/>
          <p:cNvSpPr>
            <a:spLocks noChangeShapeType="1"/>
          </p:cNvSpPr>
          <p:nvPr/>
        </p:nvSpPr>
        <p:spPr bwMode="auto">
          <a:xfrm>
            <a:off x="3995369" y="5048250"/>
            <a:ext cx="1368719" cy="188467"/>
          </a:xfrm>
          <a:prstGeom prst="line">
            <a:avLst/>
          </a:prstGeom>
          <a:noFill/>
          <a:ln w="76200">
            <a:solidFill>
              <a:srgbClr val="00FF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26" name="Line 59"/>
          <p:cNvSpPr>
            <a:spLocks noChangeShapeType="1"/>
          </p:cNvSpPr>
          <p:nvPr/>
        </p:nvSpPr>
        <p:spPr bwMode="auto">
          <a:xfrm flipV="1">
            <a:off x="5687022" y="5661248"/>
            <a:ext cx="685178" cy="648070"/>
          </a:xfrm>
          <a:prstGeom prst="line">
            <a:avLst/>
          </a:prstGeom>
          <a:noFill/>
          <a:ln w="76200">
            <a:solidFill>
              <a:srgbClr val="00FFFF"/>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27" name="Line 60"/>
          <p:cNvSpPr>
            <a:spLocks noChangeShapeType="1"/>
          </p:cNvSpPr>
          <p:nvPr/>
        </p:nvSpPr>
        <p:spPr bwMode="auto">
          <a:xfrm>
            <a:off x="3203207" y="2599532"/>
            <a:ext cx="792162" cy="288925"/>
          </a:xfrm>
          <a:prstGeom prst="line">
            <a:avLst/>
          </a:prstGeom>
          <a:noFill/>
          <a:ln w="76200">
            <a:solidFill>
              <a:srgbClr val="FF00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28" name="Line 61"/>
          <p:cNvSpPr>
            <a:spLocks noChangeShapeType="1"/>
          </p:cNvSpPr>
          <p:nvPr/>
        </p:nvSpPr>
        <p:spPr bwMode="auto">
          <a:xfrm>
            <a:off x="3203207" y="2599532"/>
            <a:ext cx="71437" cy="288925"/>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29" name="Line 62"/>
          <p:cNvSpPr>
            <a:spLocks noChangeShapeType="1"/>
          </p:cNvSpPr>
          <p:nvPr/>
        </p:nvSpPr>
        <p:spPr bwMode="auto">
          <a:xfrm>
            <a:off x="2553919" y="2599532"/>
            <a:ext cx="720725" cy="288925"/>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uk-UA"/>
          </a:p>
        </p:txBody>
      </p:sp>
      <p:sp>
        <p:nvSpPr>
          <p:cNvPr id="30" name="Text Box 57"/>
          <p:cNvSpPr txBox="1">
            <a:spLocks noChangeArrowheads="1"/>
          </p:cNvSpPr>
          <p:nvPr/>
        </p:nvSpPr>
        <p:spPr bwMode="auto">
          <a:xfrm>
            <a:off x="970387" y="4821218"/>
            <a:ext cx="38877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b="1" dirty="0" err="1" smtClean="0">
                <a:solidFill>
                  <a:schemeClr val="bg1"/>
                </a:solidFill>
                <a:latin typeface="Comic Sans MS" pitchFamily="66" charset="0"/>
              </a:rPr>
              <a:t>Вологість</a:t>
            </a:r>
            <a:r>
              <a:rPr lang="ru-RU" b="1" dirty="0" smtClean="0">
                <a:solidFill>
                  <a:schemeClr val="bg1"/>
                </a:solidFill>
                <a:latin typeface="Comic Sans MS" pitchFamily="66" charset="0"/>
              </a:rPr>
              <a:t>, </a:t>
            </a:r>
            <a:r>
              <a:rPr lang="ru-RU" b="1" dirty="0" err="1" smtClean="0">
                <a:solidFill>
                  <a:schemeClr val="bg1"/>
                </a:solidFill>
                <a:latin typeface="Comic Sans MS" pitchFamily="66" charset="0"/>
              </a:rPr>
              <a:t>знижений</a:t>
            </a:r>
            <a:r>
              <a:rPr lang="ru-RU" b="1" dirty="0" smtClean="0">
                <a:solidFill>
                  <a:schemeClr val="bg1"/>
                </a:solidFill>
                <a:latin typeface="Comic Sans MS" pitchFamily="66" charset="0"/>
              </a:rPr>
              <a:t> </a:t>
            </a:r>
            <a:r>
              <a:rPr lang="ru-RU" b="1" dirty="0" err="1" smtClean="0">
                <a:solidFill>
                  <a:schemeClr val="bg1"/>
                </a:solidFill>
                <a:latin typeface="Comic Sans MS" pitchFamily="66" charset="0"/>
              </a:rPr>
              <a:t>тиск</a:t>
            </a:r>
            <a:endParaRPr lang="ru-RU" b="1" dirty="0" smtClean="0">
              <a:solidFill>
                <a:schemeClr val="bg1"/>
              </a:solidFill>
              <a:latin typeface="Comic Sans MS" pitchFamily="66" charset="0"/>
            </a:endParaRPr>
          </a:p>
        </p:txBody>
      </p:sp>
    </p:spTree>
    <p:extLst>
      <p:ext uri="{BB962C8B-B14F-4D97-AF65-F5344CB8AC3E}">
        <p14:creationId xmlns:p14="http://schemas.microsoft.com/office/powerpoint/2010/main" val="19208049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936104"/>
          </a:xfrm>
        </p:spPr>
        <p:txBody>
          <a:bodyPr>
            <a:noAutofit/>
          </a:bodyPr>
          <a:lstStyle/>
          <a:p>
            <a:r>
              <a:rPr lang="uk-UA" sz="2800" b="1" dirty="0" smtClean="0">
                <a:solidFill>
                  <a:schemeClr val="accent6">
                    <a:lumMod val="75000"/>
                  </a:schemeClr>
                </a:solidFill>
                <a:latin typeface="Comic Sans MS" pitchFamily="66" charset="0"/>
              </a:rPr>
              <a:t>Опір провідників друкованих плат відповідно до ГОСТ 23751-86</a:t>
            </a:r>
            <a:endParaRPr lang="ru-RU" sz="2800" b="1" dirty="0">
              <a:solidFill>
                <a:schemeClr val="accent6">
                  <a:lumMod val="75000"/>
                </a:schemeClr>
              </a:solidFill>
              <a:latin typeface="Comic Sans MS" pitchFamily="66" charset="0"/>
            </a:endParaRPr>
          </a:p>
        </p:txBody>
      </p:sp>
      <p:sp>
        <p:nvSpPr>
          <p:cNvPr id="31" name="Прямоугольник 30"/>
          <p:cNvSpPr/>
          <p:nvPr/>
        </p:nvSpPr>
        <p:spPr>
          <a:xfrm>
            <a:off x="1220914" y="1969381"/>
            <a:ext cx="7776864" cy="3323987"/>
          </a:xfrm>
          <a:prstGeom prst="rect">
            <a:avLst/>
          </a:prstGeom>
        </p:spPr>
        <p:txBody>
          <a:bodyPr wrap="square">
            <a:spAutoFit/>
          </a:bodyPr>
          <a:lstStyle/>
          <a:p>
            <a:pPr marL="285750" indent="-285750">
              <a:lnSpc>
                <a:spcPct val="150000"/>
              </a:lnSpc>
              <a:buFontTx/>
              <a:buChar char="-"/>
            </a:pPr>
            <a:r>
              <a:rPr lang="uk-UA" sz="2000" b="1" dirty="0" smtClean="0">
                <a:solidFill>
                  <a:schemeClr val="bg1"/>
                </a:solidFill>
                <a:latin typeface="Comic Sans MS" pitchFamily="66" charset="0"/>
              </a:rPr>
              <a:t>Зовнішні шари – максимальний струм до </a:t>
            </a:r>
            <a:r>
              <a:rPr lang="uk-UA" sz="2000" b="1" dirty="0">
                <a:solidFill>
                  <a:schemeClr val="bg1"/>
                </a:solidFill>
                <a:latin typeface="Comic Sans MS" pitchFamily="66" charset="0"/>
              </a:rPr>
              <a:t>250 </a:t>
            </a:r>
            <a:r>
              <a:rPr lang="uk-UA" sz="2000" b="1" dirty="0" smtClean="0">
                <a:solidFill>
                  <a:schemeClr val="bg1"/>
                </a:solidFill>
                <a:latin typeface="Comic Sans MS" pitchFamily="66" charset="0"/>
              </a:rPr>
              <a:t>А/мм2;</a:t>
            </a:r>
          </a:p>
          <a:p>
            <a:pPr marL="285750" indent="-285750">
              <a:lnSpc>
                <a:spcPct val="150000"/>
              </a:lnSpc>
              <a:buFontTx/>
              <a:buChar char="-"/>
            </a:pPr>
            <a:endParaRPr lang="uk-UA" sz="2000" b="1" dirty="0" smtClean="0">
              <a:solidFill>
                <a:schemeClr val="bg1"/>
              </a:solidFill>
              <a:latin typeface="Comic Sans MS" pitchFamily="66" charset="0"/>
            </a:endParaRPr>
          </a:p>
          <a:p>
            <a:pPr marL="285750" indent="-285750">
              <a:lnSpc>
                <a:spcPct val="150000"/>
              </a:lnSpc>
              <a:buFontTx/>
              <a:buChar char="-"/>
            </a:pPr>
            <a:r>
              <a:rPr lang="uk-UA" sz="2000" b="1" dirty="0" smtClean="0">
                <a:solidFill>
                  <a:schemeClr val="bg1"/>
                </a:solidFill>
                <a:latin typeface="Comic Sans MS" pitchFamily="66" charset="0"/>
              </a:rPr>
              <a:t>Внутрішні </a:t>
            </a:r>
            <a:r>
              <a:rPr lang="uk-UA" sz="2000" b="1" dirty="0">
                <a:solidFill>
                  <a:schemeClr val="bg1"/>
                </a:solidFill>
                <a:latin typeface="Comic Sans MS" pitchFamily="66" charset="0"/>
              </a:rPr>
              <a:t>шари – максимальний струм до </a:t>
            </a:r>
            <a:r>
              <a:rPr lang="uk-UA" sz="2000" b="1" dirty="0" smtClean="0">
                <a:solidFill>
                  <a:schemeClr val="bg1"/>
                </a:solidFill>
                <a:latin typeface="Comic Sans MS" pitchFamily="66" charset="0"/>
              </a:rPr>
              <a:t>100 </a:t>
            </a:r>
            <a:r>
              <a:rPr lang="uk-UA" sz="2000" b="1" dirty="0">
                <a:solidFill>
                  <a:schemeClr val="bg1"/>
                </a:solidFill>
                <a:latin typeface="Comic Sans MS" pitchFamily="66" charset="0"/>
              </a:rPr>
              <a:t>А/мм2</a:t>
            </a:r>
            <a:r>
              <a:rPr lang="uk-UA" sz="2000" b="1" dirty="0" smtClean="0">
                <a:solidFill>
                  <a:schemeClr val="bg1"/>
                </a:solidFill>
                <a:latin typeface="Comic Sans MS" pitchFamily="66" charset="0"/>
              </a:rPr>
              <a:t>;</a:t>
            </a:r>
          </a:p>
          <a:p>
            <a:pPr marL="285750" indent="-285750">
              <a:lnSpc>
                <a:spcPct val="150000"/>
              </a:lnSpc>
              <a:buFontTx/>
              <a:buChar char="-"/>
            </a:pPr>
            <a:endParaRPr lang="uk-UA" sz="2000" b="1" dirty="0" smtClean="0">
              <a:solidFill>
                <a:schemeClr val="bg1"/>
              </a:solidFill>
              <a:latin typeface="Comic Sans MS" pitchFamily="66" charset="0"/>
            </a:endParaRPr>
          </a:p>
          <a:p>
            <a:pPr marL="285750" indent="-285750">
              <a:lnSpc>
                <a:spcPct val="150000"/>
              </a:lnSpc>
              <a:buFontTx/>
              <a:buChar char="-"/>
            </a:pPr>
            <a:r>
              <a:rPr lang="uk-UA" sz="2000" b="1" dirty="0" smtClean="0">
                <a:solidFill>
                  <a:schemeClr val="bg1"/>
                </a:solidFill>
                <a:latin typeface="Comic Sans MS" pitchFamily="66" charset="0"/>
              </a:rPr>
              <a:t>При струмі 3А провідник шириною 1мм при товщині мідного шару 35 мкм нагрівається на 20 </a:t>
            </a:r>
            <a:r>
              <a:rPr lang="en-US" sz="2000" b="1" dirty="0" smtClean="0">
                <a:solidFill>
                  <a:schemeClr val="bg1"/>
                </a:solidFill>
                <a:latin typeface="Comic Sans MS"/>
              </a:rPr>
              <a:t>º</a:t>
            </a:r>
            <a:r>
              <a:rPr lang="uk-UA" sz="2000" b="1" dirty="0" smtClean="0">
                <a:solidFill>
                  <a:schemeClr val="bg1"/>
                </a:solidFill>
                <a:latin typeface="Comic Sans MS"/>
              </a:rPr>
              <a:t>С при природній конвекції</a:t>
            </a:r>
            <a:r>
              <a:rPr lang="uk-UA" sz="2000" b="1" dirty="0" smtClean="0">
                <a:solidFill>
                  <a:schemeClr val="bg1"/>
                </a:solidFill>
                <a:latin typeface="Comic Sans MS" pitchFamily="66" charset="0"/>
              </a:rPr>
              <a:t>.</a:t>
            </a:r>
            <a:endParaRPr lang="uk-UA" sz="2000" b="1" dirty="0">
              <a:solidFill>
                <a:schemeClr val="bg1"/>
              </a:solidFill>
              <a:latin typeface="Comic Sans MS" pitchFamily="66" charset="0"/>
            </a:endParaRPr>
          </a:p>
        </p:txBody>
      </p:sp>
    </p:spTree>
    <p:extLst>
      <p:ext uri="{BB962C8B-B14F-4D97-AF65-F5344CB8AC3E}">
        <p14:creationId xmlns:p14="http://schemas.microsoft.com/office/powerpoint/2010/main" val="24699337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pic>
        <p:nvPicPr>
          <p:cNvPr id="308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72622">
            <a:off x="6343545" y="972832"/>
            <a:ext cx="2789128" cy="2320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descr="Картинки по запросу программа трассировка PCB на экране ноутбука"/>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35000" contrast="-52000"/>
                    </a14:imgEffect>
                  </a14:imgLayer>
                </a14:imgProps>
              </a:ext>
              <a:ext uri="{28A0092B-C50C-407E-A947-70E740481C1C}">
                <a14:useLocalDpi xmlns:a14="http://schemas.microsoft.com/office/drawing/2010/main" val="0"/>
              </a:ext>
            </a:extLst>
          </a:blip>
          <a:srcRect/>
          <a:stretch>
            <a:fillRect/>
          </a:stretch>
        </p:blipFill>
        <p:spPr bwMode="auto">
          <a:xfrm rot="20177640">
            <a:off x="1048650" y="-430443"/>
            <a:ext cx="4407685" cy="2942977"/>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Похожее изображение"/>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36000" contrast="41000"/>
                    </a14:imgEffect>
                  </a14:imgLayer>
                </a14:imgProps>
              </a:ext>
              <a:ext uri="{28A0092B-C50C-407E-A947-70E740481C1C}">
                <a14:useLocalDpi xmlns:a14="http://schemas.microsoft.com/office/drawing/2010/main" val="0"/>
              </a:ext>
            </a:extLst>
          </a:blip>
          <a:srcRect/>
          <a:stretch>
            <a:fillRect/>
          </a:stretch>
        </p:blipFill>
        <p:spPr bwMode="auto">
          <a:xfrm rot="1438107">
            <a:off x="4535954" y="2969024"/>
            <a:ext cx="4823101" cy="332794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881427">
            <a:off x="1173692" y="3687246"/>
            <a:ext cx="285750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title"/>
          </p:nvPr>
        </p:nvSpPr>
        <p:spPr>
          <a:xfrm>
            <a:off x="2195736" y="116632"/>
            <a:ext cx="5832648" cy="936104"/>
          </a:xfrm>
        </p:spPr>
        <p:style>
          <a:lnRef idx="1">
            <a:schemeClr val="accent6"/>
          </a:lnRef>
          <a:fillRef idx="2">
            <a:schemeClr val="accent6"/>
          </a:fillRef>
          <a:effectRef idx="1">
            <a:schemeClr val="accent6"/>
          </a:effectRef>
          <a:fontRef idx="minor">
            <a:schemeClr val="dk1"/>
          </a:fontRef>
        </p:style>
        <p:txBody>
          <a:bodyPr>
            <a:noAutofit/>
          </a:bodyPr>
          <a:lstStyle/>
          <a:p>
            <a:r>
              <a:rPr lang="en-US" sz="2800" b="1" smtClean="0">
                <a:effectLst>
                  <a:outerShdw blurRad="38100" dist="38100" dir="2700000" algn="tl">
                    <a:srgbClr val="000000">
                      <a:alpha val="43137"/>
                    </a:srgbClr>
                  </a:outerShdw>
                </a:effectLst>
                <a:latin typeface="Comic Sans MS" pitchFamily="66" charset="0"/>
              </a:rPr>
              <a:t>“</a:t>
            </a:r>
            <a:r>
              <a:rPr lang="uk-UA" sz="2800" b="1" smtClean="0">
                <a:effectLst>
                  <a:outerShdw blurRad="38100" dist="38100" dir="2700000" algn="tl">
                    <a:srgbClr val="000000">
                      <a:alpha val="43137"/>
                    </a:srgbClr>
                  </a:outerShdw>
                </a:effectLst>
                <a:latin typeface="Comic Sans MS" pitchFamily="66" charset="0"/>
              </a:rPr>
              <a:t>Лазерно-праскова</a:t>
            </a:r>
            <a:r>
              <a:rPr lang="en-US" sz="2800" b="1" smtClean="0">
                <a:effectLst>
                  <a:outerShdw blurRad="38100" dist="38100" dir="2700000" algn="tl">
                    <a:srgbClr val="000000">
                      <a:alpha val="43137"/>
                    </a:srgbClr>
                  </a:outerShdw>
                </a:effectLst>
                <a:latin typeface="Comic Sans MS" pitchFamily="66" charset="0"/>
              </a:rPr>
              <a:t>”</a:t>
            </a:r>
            <a:r>
              <a:rPr lang="uk-UA" sz="2800" b="1" smtClean="0">
                <a:effectLst>
                  <a:outerShdw blurRad="38100" dist="38100" dir="2700000" algn="tl">
                    <a:srgbClr val="000000">
                      <a:alpha val="43137"/>
                    </a:srgbClr>
                  </a:outerShdw>
                </a:effectLst>
                <a:latin typeface="Comic Sans MS" pitchFamily="66" charset="0"/>
              </a:rPr>
              <a:t> технологія</a:t>
            </a:r>
            <a:br>
              <a:rPr lang="uk-UA" sz="2800" b="1" smtClean="0">
                <a:effectLst>
                  <a:outerShdw blurRad="38100" dist="38100" dir="2700000" algn="tl">
                    <a:srgbClr val="000000">
                      <a:alpha val="43137"/>
                    </a:srgbClr>
                  </a:outerShdw>
                </a:effectLst>
                <a:latin typeface="Comic Sans MS" pitchFamily="66" charset="0"/>
              </a:rPr>
            </a:br>
            <a:r>
              <a:rPr lang="uk-UA" sz="2800" b="1" smtClean="0">
                <a:effectLst>
                  <a:outerShdw blurRad="38100" dist="38100" dir="2700000" algn="tl">
                    <a:srgbClr val="000000">
                      <a:alpha val="43137"/>
                    </a:srgbClr>
                  </a:outerShdw>
                </a:effectLst>
                <a:latin typeface="Comic Sans MS" pitchFamily="66" charset="0"/>
              </a:rPr>
              <a:t>виготовлення друкованих плат</a:t>
            </a:r>
            <a:endParaRPr lang="ru-RU" sz="2800" b="1">
              <a:effectLst>
                <a:outerShdw blurRad="38100" dist="38100" dir="2700000" algn="tl">
                  <a:srgbClr val="000000">
                    <a:alpha val="43137"/>
                  </a:srgbClr>
                </a:outerShdw>
              </a:effectLst>
              <a:latin typeface="Comic Sans MS" pitchFamily="66" charset="0"/>
            </a:endParaRPr>
          </a:p>
        </p:txBody>
      </p:sp>
      <p:sp>
        <p:nvSpPr>
          <p:cNvPr id="6" name="Прямоугольник 5"/>
          <p:cNvSpPr/>
          <p:nvPr/>
        </p:nvSpPr>
        <p:spPr>
          <a:xfrm>
            <a:off x="1331640" y="1628800"/>
            <a:ext cx="4746363" cy="230832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algn="just"/>
            <a:r>
              <a:rPr lang="uk-UA" b="1">
                <a:latin typeface="Comic Sans MS" pitchFamily="66" charset="0"/>
              </a:rPr>
              <a:t> </a:t>
            </a:r>
            <a:r>
              <a:rPr lang="uk-UA" b="1" smtClean="0">
                <a:latin typeface="Comic Sans MS" pitchFamily="66" charset="0"/>
              </a:rPr>
              <a:t>     Лазерно-праскова </a:t>
            </a:r>
            <a:r>
              <a:rPr lang="uk-UA" b="1">
                <a:latin typeface="Comic Sans MS" pitchFamily="66" charset="0"/>
              </a:rPr>
              <a:t>технологія (англ. </a:t>
            </a:r>
            <a:r>
              <a:rPr lang="uk-UA" b="1" err="1">
                <a:latin typeface="Comic Sans MS" pitchFamily="66" charset="0"/>
              </a:rPr>
              <a:t>Iron</a:t>
            </a:r>
            <a:r>
              <a:rPr lang="uk-UA" b="1">
                <a:latin typeface="Comic Sans MS" pitchFamily="66" charset="0"/>
              </a:rPr>
              <a:t> </a:t>
            </a:r>
            <a:r>
              <a:rPr lang="uk-UA" b="1" err="1">
                <a:latin typeface="Comic Sans MS" pitchFamily="66" charset="0"/>
              </a:rPr>
              <a:t>Toner</a:t>
            </a:r>
            <a:r>
              <a:rPr lang="uk-UA" b="1">
                <a:latin typeface="Comic Sans MS" pitchFamily="66" charset="0"/>
              </a:rPr>
              <a:t> </a:t>
            </a:r>
            <a:r>
              <a:rPr lang="uk-UA" b="1" err="1">
                <a:latin typeface="Comic Sans MS" pitchFamily="66" charset="0"/>
              </a:rPr>
              <a:t>Transfer</a:t>
            </a:r>
            <a:r>
              <a:rPr lang="uk-UA" b="1">
                <a:latin typeface="Comic Sans MS" pitchFamily="66" charset="0"/>
              </a:rPr>
              <a:t> </a:t>
            </a:r>
            <a:r>
              <a:rPr lang="uk-UA" b="1" err="1">
                <a:latin typeface="Comic Sans MS" pitchFamily="66" charset="0"/>
              </a:rPr>
              <a:t>for</a:t>
            </a:r>
            <a:r>
              <a:rPr lang="uk-UA" b="1">
                <a:latin typeface="Comic Sans MS" pitchFamily="66" charset="0"/>
              </a:rPr>
              <a:t> PCB </a:t>
            </a:r>
            <a:r>
              <a:rPr lang="uk-UA" b="1" err="1">
                <a:latin typeface="Comic Sans MS" pitchFamily="66" charset="0"/>
              </a:rPr>
              <a:t>Making</a:t>
            </a:r>
            <a:r>
              <a:rPr lang="uk-UA" b="1">
                <a:latin typeface="Comic Sans MS" pitchFamily="66" charset="0"/>
              </a:rPr>
              <a:t>) — технологія виготовлення друкованих плат, в основі якої лежить </a:t>
            </a:r>
            <a:r>
              <a:rPr lang="uk-UA" b="1" err="1">
                <a:latin typeface="Comic Sans MS" pitchFamily="66" charset="0"/>
              </a:rPr>
              <a:t>термоперенос</a:t>
            </a:r>
            <a:r>
              <a:rPr lang="uk-UA" b="1">
                <a:latin typeface="Comic Sans MS" pitchFamily="66" charset="0"/>
              </a:rPr>
              <a:t> </a:t>
            </a:r>
            <a:r>
              <a:rPr lang="uk-UA" b="1" err="1">
                <a:latin typeface="Comic Sans MS" pitchFamily="66" charset="0"/>
              </a:rPr>
              <a:t>тонера</a:t>
            </a:r>
            <a:r>
              <a:rPr lang="uk-UA" b="1">
                <a:latin typeface="Comic Sans MS" pitchFamily="66" charset="0"/>
              </a:rPr>
              <a:t> лазерного принтера з паперу на поверхню металізації майбутньої друкованої </a:t>
            </a:r>
            <a:r>
              <a:rPr lang="uk-UA" b="1" smtClean="0">
                <a:latin typeface="Comic Sans MS" pitchFamily="66" charset="0"/>
              </a:rPr>
              <a:t>плати.</a:t>
            </a:r>
          </a:p>
        </p:txBody>
      </p:sp>
      <p:sp>
        <p:nvSpPr>
          <p:cNvPr id="17" name="Прямоугольник 16"/>
          <p:cNvSpPr/>
          <p:nvPr/>
        </p:nvSpPr>
        <p:spPr>
          <a:xfrm>
            <a:off x="2915816" y="4400860"/>
            <a:ext cx="4746363"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uk-UA" b="1">
                <a:latin typeface="Comic Sans MS" pitchFamily="66" charset="0"/>
              </a:rPr>
              <a:t> </a:t>
            </a:r>
            <a:r>
              <a:rPr lang="uk-UA" b="1" smtClean="0">
                <a:latin typeface="Comic Sans MS" pitchFamily="66" charset="0"/>
              </a:rPr>
              <a:t>     </a:t>
            </a:r>
            <a:r>
              <a:rPr lang="uk-UA" b="1">
                <a:latin typeface="Comic Sans MS" pitchFamily="66" charset="0"/>
              </a:rPr>
              <a:t>З її допомогою можна в домашніх умовах виготовляти складні </a:t>
            </a:r>
            <a:r>
              <a:rPr lang="uk-UA" b="1" err="1">
                <a:latin typeface="Comic Sans MS" pitchFamily="66" charset="0"/>
              </a:rPr>
              <a:t>одно-</a:t>
            </a:r>
            <a:r>
              <a:rPr lang="uk-UA" b="1">
                <a:latin typeface="Comic Sans MS" pitchFamily="66" charset="0"/>
              </a:rPr>
              <a:t> і двошарові друковані плати з товщиною друкованих провідників та відстанню між ними від 0,3 мм і більше.</a:t>
            </a:r>
            <a:endParaRPr lang="uk-UA" b="1" smtClean="0">
              <a:latin typeface="Comic Sans MS" pitchFamily="66" charset="0"/>
            </a:endParaRPr>
          </a:p>
        </p:txBody>
      </p:sp>
    </p:spTree>
    <p:extLst>
      <p:ext uri="{BB962C8B-B14F-4D97-AF65-F5344CB8AC3E}">
        <p14:creationId xmlns:p14="http://schemas.microsoft.com/office/powerpoint/2010/main" val="4058408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1907704" y="183500"/>
            <a:ext cx="6257082" cy="1138138"/>
          </a:xfrm>
        </p:spPr>
        <p:txBody>
          <a:bodyPr>
            <a:noAutofit/>
          </a:bodyPr>
          <a:lstStyle/>
          <a:p>
            <a:r>
              <a:rPr lang="uk-UA" sz="2800" b="1" smtClean="0">
                <a:solidFill>
                  <a:schemeClr val="accent6">
                    <a:lumMod val="75000"/>
                  </a:schemeClr>
                </a:solidFill>
                <a:latin typeface="Comic Sans MS" pitchFamily="66" charset="0"/>
              </a:rPr>
              <a:t>Зовнішній вигляд материнської плати персонального </a:t>
            </a:r>
            <a:r>
              <a:rPr lang="uk-UA" sz="2800" b="1" err="1" smtClean="0">
                <a:solidFill>
                  <a:schemeClr val="accent6">
                    <a:lumMod val="75000"/>
                  </a:schemeClr>
                </a:solidFill>
                <a:latin typeface="Comic Sans MS" pitchFamily="66" charset="0"/>
              </a:rPr>
              <a:t>комп</a:t>
            </a:r>
            <a:r>
              <a:rPr lang="en-US" sz="2800" b="1" smtClean="0">
                <a:solidFill>
                  <a:schemeClr val="accent6">
                    <a:lumMod val="75000"/>
                  </a:schemeClr>
                </a:solidFill>
                <a:latin typeface="Comic Sans MS" pitchFamily="66" charset="0"/>
              </a:rPr>
              <a:t>’</a:t>
            </a:r>
            <a:r>
              <a:rPr lang="uk-UA" sz="2800" b="1" err="1" smtClean="0">
                <a:solidFill>
                  <a:schemeClr val="accent6">
                    <a:lumMod val="75000"/>
                  </a:schemeClr>
                </a:solidFill>
                <a:latin typeface="Comic Sans MS" pitchFamily="66" charset="0"/>
              </a:rPr>
              <a:t>ютера</a:t>
            </a:r>
            <a:r>
              <a:rPr lang="uk-UA" sz="2800" smtClean="0">
                <a:latin typeface="Comic Sans MS" pitchFamily="66" charset="0"/>
              </a:rPr>
              <a:t/>
            </a:r>
            <a:br>
              <a:rPr lang="uk-UA" sz="2800" smtClean="0">
                <a:latin typeface="Comic Sans MS" pitchFamily="66" charset="0"/>
              </a:rPr>
            </a:br>
            <a:endParaRPr lang="ru-RU" sz="2800">
              <a:latin typeface="Comic Sans MS" pitchFamily="66" charset="0"/>
            </a:endParaRPr>
          </a:p>
        </p:txBody>
      </p:sp>
      <p:pic>
        <p:nvPicPr>
          <p:cNvPr id="6" name="Picture 4" descr="Изо 02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230091"/>
            <a:ext cx="6719467" cy="504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5"/>
          <p:cNvSpPr>
            <a:spLocks noChangeArrowheads="1"/>
          </p:cNvSpPr>
          <p:nvPr/>
        </p:nvSpPr>
        <p:spPr bwMode="auto">
          <a:xfrm>
            <a:off x="683419" y="1340768"/>
            <a:ext cx="1476375" cy="719138"/>
          </a:xfrm>
          <a:prstGeom prst="wedgeRoundRectCallout">
            <a:avLst>
              <a:gd name="adj1" fmla="val 86773"/>
              <a:gd name="adj2" fmla="val 156843"/>
              <a:gd name="adj3" fmla="val 16667"/>
            </a:avLst>
          </a:prstGeom>
          <a:solidFill>
            <a:schemeClr val="bg1"/>
          </a:solidFill>
          <a:ln w="12700">
            <a:solidFill>
              <a:srgbClr val="000000"/>
            </a:solidFill>
            <a:miter lim="800000"/>
            <a:headEnd/>
            <a:tailEnd/>
          </a:ln>
          <a:effectLst/>
        </p:spPr>
        <p:txBody>
          <a:bodyPr/>
          <a:lstStyle/>
          <a:p>
            <a:pPr algn="ctr"/>
            <a:r>
              <a:rPr lang="en-US">
                <a:solidFill>
                  <a:srgbClr val="000000"/>
                </a:solidFill>
                <a:latin typeface="Comic Sans MS" pitchFamily="66" charset="0"/>
              </a:rPr>
              <a:t>DIP</a:t>
            </a:r>
            <a:r>
              <a:rPr lang="ru-RU">
                <a:solidFill>
                  <a:srgbClr val="000000"/>
                </a:solidFill>
                <a:latin typeface="Comic Sans MS" pitchFamily="66" charset="0"/>
              </a:rPr>
              <a:t> </a:t>
            </a:r>
            <a:r>
              <a:rPr lang="uk-UA" smtClean="0">
                <a:solidFill>
                  <a:srgbClr val="000000"/>
                </a:solidFill>
                <a:latin typeface="Comic Sans MS" pitchFamily="66" charset="0"/>
              </a:rPr>
              <a:t>елементи</a:t>
            </a:r>
            <a:endParaRPr lang="uk-UA">
              <a:solidFill>
                <a:srgbClr val="000000"/>
              </a:solidFill>
              <a:latin typeface="Comic Sans MS" pitchFamily="66" charset="0"/>
            </a:endParaRPr>
          </a:p>
        </p:txBody>
      </p:sp>
      <p:sp>
        <p:nvSpPr>
          <p:cNvPr id="8" name="AutoShape 6"/>
          <p:cNvSpPr>
            <a:spLocks noChangeArrowheads="1"/>
          </p:cNvSpPr>
          <p:nvPr/>
        </p:nvSpPr>
        <p:spPr bwMode="auto">
          <a:xfrm>
            <a:off x="539553" y="2399347"/>
            <a:ext cx="1656184" cy="719138"/>
          </a:xfrm>
          <a:prstGeom prst="wedgeRoundRectCallout">
            <a:avLst>
              <a:gd name="adj1" fmla="val 216598"/>
              <a:gd name="adj2" fmla="val 100220"/>
              <a:gd name="adj3" fmla="val 16667"/>
            </a:avLst>
          </a:prstGeom>
          <a:solidFill>
            <a:schemeClr val="bg1"/>
          </a:solidFill>
          <a:ln w="12700">
            <a:solidFill>
              <a:srgbClr val="000000"/>
            </a:solidFill>
            <a:miter lim="800000"/>
            <a:headEnd/>
            <a:tailEnd/>
          </a:ln>
          <a:effectLst/>
        </p:spPr>
        <p:txBody>
          <a:bodyPr/>
          <a:lstStyle/>
          <a:p>
            <a:pPr algn="ctr"/>
            <a:r>
              <a:rPr lang="uk-UA" err="1" smtClean="0">
                <a:solidFill>
                  <a:srgbClr val="000000"/>
                </a:solidFill>
                <a:latin typeface="Comic Sans MS" pitchFamily="66" charset="0"/>
              </a:rPr>
              <a:t>Планарні</a:t>
            </a:r>
            <a:r>
              <a:rPr lang="uk-UA" smtClean="0">
                <a:solidFill>
                  <a:srgbClr val="000000"/>
                </a:solidFill>
                <a:latin typeface="Comic Sans MS" pitchFamily="66" charset="0"/>
              </a:rPr>
              <a:t> елементи</a:t>
            </a:r>
            <a:endParaRPr lang="uk-UA">
              <a:solidFill>
                <a:srgbClr val="000000"/>
              </a:solidFill>
              <a:latin typeface="Comic Sans MS" pitchFamily="66" charset="0"/>
            </a:endParaRPr>
          </a:p>
        </p:txBody>
      </p:sp>
      <p:sp>
        <p:nvSpPr>
          <p:cNvPr id="9" name="AutoShape 7"/>
          <p:cNvSpPr>
            <a:spLocks noChangeArrowheads="1"/>
          </p:cNvSpPr>
          <p:nvPr/>
        </p:nvSpPr>
        <p:spPr bwMode="auto">
          <a:xfrm>
            <a:off x="432594" y="3758007"/>
            <a:ext cx="1727200" cy="431800"/>
          </a:xfrm>
          <a:prstGeom prst="wedgeRoundRectCallout">
            <a:avLst>
              <a:gd name="adj1" fmla="val 102538"/>
              <a:gd name="adj2" fmla="val 291718"/>
              <a:gd name="adj3" fmla="val 16667"/>
            </a:avLst>
          </a:prstGeom>
          <a:solidFill>
            <a:schemeClr val="bg1"/>
          </a:solidFill>
          <a:ln w="12700">
            <a:solidFill>
              <a:srgbClr val="000000"/>
            </a:solidFill>
            <a:miter lim="800000"/>
            <a:headEnd/>
            <a:tailEnd/>
          </a:ln>
          <a:effectLst/>
        </p:spPr>
        <p:txBody>
          <a:bodyPr/>
          <a:lstStyle/>
          <a:p>
            <a:pPr algn="ctr"/>
            <a:r>
              <a:rPr lang="uk-UA" smtClean="0">
                <a:solidFill>
                  <a:srgbClr val="000000"/>
                </a:solidFill>
                <a:latin typeface="Comic Sans MS" pitchFamily="66" charset="0"/>
              </a:rPr>
              <a:t>Маркування</a:t>
            </a:r>
            <a:endParaRPr lang="uk-UA">
              <a:solidFill>
                <a:srgbClr val="000000"/>
              </a:solidFill>
              <a:latin typeface="Comic Sans MS" pitchFamily="66" charset="0"/>
            </a:endParaRPr>
          </a:p>
        </p:txBody>
      </p:sp>
      <p:sp>
        <p:nvSpPr>
          <p:cNvPr id="10" name="AutoShape 8"/>
          <p:cNvSpPr>
            <a:spLocks noChangeArrowheads="1"/>
          </p:cNvSpPr>
          <p:nvPr/>
        </p:nvSpPr>
        <p:spPr bwMode="auto">
          <a:xfrm>
            <a:off x="444394" y="5589240"/>
            <a:ext cx="1727200" cy="431800"/>
          </a:xfrm>
          <a:prstGeom prst="wedgeRoundRectCallout">
            <a:avLst>
              <a:gd name="adj1" fmla="val 173906"/>
              <a:gd name="adj2" fmla="val -136970"/>
              <a:gd name="adj3" fmla="val 16667"/>
            </a:avLst>
          </a:prstGeom>
          <a:solidFill>
            <a:schemeClr val="bg1"/>
          </a:solidFill>
          <a:ln w="12700">
            <a:solidFill>
              <a:srgbClr val="000000"/>
            </a:solidFill>
            <a:miter lim="800000"/>
            <a:headEnd/>
            <a:tailEnd/>
          </a:ln>
          <a:effectLst/>
        </p:spPr>
        <p:txBody>
          <a:bodyPr/>
          <a:lstStyle/>
          <a:p>
            <a:pPr algn="ctr"/>
            <a:r>
              <a:rPr lang="uk-UA" smtClean="0">
                <a:solidFill>
                  <a:srgbClr val="000000"/>
                </a:solidFill>
                <a:latin typeface="Comic Sans MS" pitchFamily="66" charset="0"/>
              </a:rPr>
              <a:t>Провідники</a:t>
            </a:r>
            <a:endParaRPr lang="uk-UA">
              <a:solidFill>
                <a:srgbClr val="000000"/>
              </a:solidFill>
              <a:latin typeface="Comic Sans MS" pitchFamily="66" charset="0"/>
            </a:endParaRPr>
          </a:p>
        </p:txBody>
      </p:sp>
      <p:sp>
        <p:nvSpPr>
          <p:cNvPr id="11" name="AutoShape 9"/>
          <p:cNvSpPr>
            <a:spLocks noChangeArrowheads="1"/>
          </p:cNvSpPr>
          <p:nvPr/>
        </p:nvSpPr>
        <p:spPr bwMode="auto">
          <a:xfrm>
            <a:off x="4500563" y="5949950"/>
            <a:ext cx="1727200" cy="719138"/>
          </a:xfrm>
          <a:prstGeom prst="wedgeRoundRectCallout">
            <a:avLst>
              <a:gd name="adj1" fmla="val 48013"/>
              <a:gd name="adj2" fmla="val -331193"/>
              <a:gd name="adj3" fmla="val 16667"/>
            </a:avLst>
          </a:prstGeom>
          <a:solidFill>
            <a:schemeClr val="bg1"/>
          </a:solidFill>
          <a:ln w="12700">
            <a:solidFill>
              <a:srgbClr val="000000"/>
            </a:solidFill>
            <a:miter lim="800000"/>
            <a:headEnd/>
            <a:tailEnd/>
          </a:ln>
          <a:effectLst/>
        </p:spPr>
        <p:txBody>
          <a:bodyPr/>
          <a:lstStyle/>
          <a:p>
            <a:pPr algn="ctr"/>
            <a:r>
              <a:rPr lang="uk-UA" smtClean="0">
                <a:solidFill>
                  <a:srgbClr val="000000"/>
                </a:solidFill>
                <a:latin typeface="Comic Sans MS" pitchFamily="66" charset="0"/>
              </a:rPr>
              <a:t>Монтажні  отвори</a:t>
            </a:r>
            <a:endParaRPr lang="uk-UA">
              <a:solidFill>
                <a:srgbClr val="000000"/>
              </a:solidFill>
              <a:latin typeface="Comic Sans MS" pitchFamily="66" charset="0"/>
            </a:endParaRPr>
          </a:p>
        </p:txBody>
      </p:sp>
      <p:sp>
        <p:nvSpPr>
          <p:cNvPr id="12" name="AutoShape 10"/>
          <p:cNvSpPr>
            <a:spLocks noChangeArrowheads="1"/>
          </p:cNvSpPr>
          <p:nvPr/>
        </p:nvSpPr>
        <p:spPr bwMode="auto">
          <a:xfrm>
            <a:off x="7092280" y="5949950"/>
            <a:ext cx="1727200" cy="719138"/>
          </a:xfrm>
          <a:prstGeom prst="wedgeRoundRectCallout">
            <a:avLst>
              <a:gd name="adj1" fmla="val -68970"/>
              <a:gd name="adj2" fmla="val -356663"/>
              <a:gd name="adj3" fmla="val 16667"/>
            </a:avLst>
          </a:prstGeom>
          <a:solidFill>
            <a:schemeClr val="bg1"/>
          </a:solidFill>
          <a:ln w="12700">
            <a:solidFill>
              <a:srgbClr val="000000"/>
            </a:solidFill>
            <a:miter lim="800000"/>
            <a:headEnd/>
            <a:tailEnd/>
          </a:ln>
          <a:effectLst/>
        </p:spPr>
        <p:txBody>
          <a:bodyPr/>
          <a:lstStyle/>
          <a:p>
            <a:pPr algn="ctr"/>
            <a:r>
              <a:rPr lang="uk-UA" smtClean="0">
                <a:solidFill>
                  <a:srgbClr val="000000"/>
                </a:solidFill>
                <a:latin typeface="Comic Sans MS" pitchFamily="66" charset="0"/>
              </a:rPr>
              <a:t>Контактні площадки</a:t>
            </a:r>
            <a:endParaRPr lang="uk-UA">
              <a:solidFill>
                <a:srgbClr val="000000"/>
              </a:solidFill>
              <a:latin typeface="Comic Sans MS" pitchFamily="66" charset="0"/>
            </a:endParaRPr>
          </a:p>
        </p:txBody>
      </p:sp>
    </p:spTree>
    <p:extLst>
      <p:ext uri="{BB962C8B-B14F-4D97-AF65-F5344CB8AC3E}">
        <p14:creationId xmlns:p14="http://schemas.microsoft.com/office/powerpoint/2010/main" val="30150337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3" name="Заголовок 2"/>
          <p:cNvSpPr>
            <a:spLocks noGrp="1"/>
          </p:cNvSpPr>
          <p:nvPr>
            <p:ph type="title"/>
          </p:nvPr>
        </p:nvSpPr>
        <p:spPr>
          <a:xfrm>
            <a:off x="2267744" y="116632"/>
            <a:ext cx="5832648" cy="504056"/>
          </a:xfrm>
        </p:spPr>
        <p:txBody>
          <a:bodyPr>
            <a:noAutofit/>
          </a:bodyPr>
          <a:lstStyle/>
          <a:p>
            <a:r>
              <a:rPr lang="uk-UA" sz="2800" b="1" smtClean="0">
                <a:solidFill>
                  <a:schemeClr val="accent6">
                    <a:lumMod val="75000"/>
                  </a:schemeClr>
                </a:solidFill>
                <a:latin typeface="Comic Sans MS" pitchFamily="66" charset="0"/>
              </a:rPr>
              <a:t>Інструменти та матеріали</a:t>
            </a:r>
            <a:endParaRPr lang="ru-RU" sz="2800" b="1">
              <a:solidFill>
                <a:schemeClr val="accent6">
                  <a:lumMod val="75000"/>
                </a:schemeClr>
              </a:solidFill>
              <a:latin typeface="Comic Sans MS" pitchFamily="66" charset="0"/>
            </a:endParaRPr>
          </a:p>
        </p:txBody>
      </p:sp>
      <p:sp>
        <p:nvSpPr>
          <p:cNvPr id="8" name="Прямоугольник 7"/>
          <p:cNvSpPr/>
          <p:nvPr/>
        </p:nvSpPr>
        <p:spPr>
          <a:xfrm>
            <a:off x="1187624" y="836712"/>
            <a:ext cx="7956376" cy="5847755"/>
          </a:xfrm>
          <a:prstGeom prst="rect">
            <a:avLst/>
          </a:prstGeom>
        </p:spPr>
        <p:txBody>
          <a:bodyPr wrap="square">
            <a:spAutoFit/>
          </a:bodyPr>
          <a:lstStyle/>
          <a:p>
            <a:r>
              <a:rPr lang="uk-UA" b="1" dirty="0" err="1">
                <a:solidFill>
                  <a:schemeClr val="bg1"/>
                </a:solidFill>
                <a:latin typeface="Comic Sans MS" pitchFamily="66" charset="0"/>
              </a:rPr>
              <a:t>Ф</a:t>
            </a:r>
            <a:r>
              <a:rPr lang="uk-UA" b="1" dirty="0" err="1" smtClean="0">
                <a:solidFill>
                  <a:schemeClr val="bg1"/>
                </a:solidFill>
                <a:latin typeface="Comic Sans MS" pitchFamily="66" charset="0"/>
              </a:rPr>
              <a:t>ольгований</a:t>
            </a:r>
            <a:r>
              <a:rPr lang="uk-UA" b="1" dirty="0" smtClean="0">
                <a:solidFill>
                  <a:schemeClr val="bg1"/>
                </a:solidFill>
                <a:latin typeface="Comic Sans MS" pitchFamily="66" charset="0"/>
              </a:rPr>
              <a:t> склотекстоліт</a:t>
            </a:r>
          </a:p>
          <a:p>
            <a:r>
              <a:rPr lang="uk-UA" b="1" dirty="0" smtClean="0">
                <a:solidFill>
                  <a:schemeClr val="bg1"/>
                </a:solidFill>
                <a:latin typeface="Comic Sans MS" pitchFamily="66" charset="0"/>
              </a:rPr>
              <a:t>Перманентний маркер</a:t>
            </a:r>
          </a:p>
          <a:p>
            <a:r>
              <a:rPr lang="uk-UA" b="1" dirty="0" smtClean="0">
                <a:solidFill>
                  <a:schemeClr val="bg1"/>
                </a:solidFill>
                <a:latin typeface="Comic Sans MS" pitchFamily="66" charset="0"/>
              </a:rPr>
              <a:t>Лазерний принтер</a:t>
            </a:r>
          </a:p>
          <a:p>
            <a:r>
              <a:rPr lang="uk-UA" dirty="0" smtClean="0">
                <a:solidFill>
                  <a:srgbClr val="000000"/>
                </a:solidFill>
                <a:latin typeface="Comic Sans MS" pitchFamily="66" charset="0"/>
              </a:rPr>
              <a:t>- для якісного виготовлення друкованої плати важливо</a:t>
            </a:r>
            <a:r>
              <a:rPr lang="ru-RU" dirty="0" smtClean="0">
                <a:solidFill>
                  <a:srgbClr val="000000"/>
                </a:solidFill>
                <a:latin typeface="Comic Sans MS" pitchFamily="66" charset="0"/>
              </a:rPr>
              <a:t> </a:t>
            </a:r>
            <a:r>
              <a:rPr lang="uk-UA" dirty="0" smtClean="0">
                <a:solidFill>
                  <a:srgbClr val="000000"/>
                </a:solidFill>
                <a:latin typeface="Comic Sans MS" pitchFamily="66" charset="0"/>
              </a:rPr>
              <a:t>використовувати новий</a:t>
            </a:r>
            <a:r>
              <a:rPr lang="uk-UA" dirty="0">
                <a:solidFill>
                  <a:srgbClr val="000000"/>
                </a:solidFill>
                <a:latin typeface="Comic Sans MS" pitchFamily="66" charset="0"/>
              </a:rPr>
              <a:t>,</a:t>
            </a:r>
            <a:r>
              <a:rPr lang="uk-UA" dirty="0" smtClean="0">
                <a:solidFill>
                  <a:srgbClr val="000000"/>
                </a:solidFill>
                <a:latin typeface="Comic Sans MS" pitchFamily="66" charset="0"/>
              </a:rPr>
              <a:t> чи якісно заправлений </a:t>
            </a:r>
            <a:r>
              <a:rPr lang="ru-RU" dirty="0" smtClean="0">
                <a:solidFill>
                  <a:srgbClr val="000000"/>
                </a:solidFill>
                <a:latin typeface="Comic Sans MS" pitchFamily="66" charset="0"/>
              </a:rPr>
              <a:t>картридж та в</a:t>
            </a:r>
            <a:r>
              <a:rPr lang="uk-UA" dirty="0" err="1" smtClean="0">
                <a:solidFill>
                  <a:srgbClr val="000000"/>
                </a:solidFill>
                <a:latin typeface="Comic Sans MS" pitchFamily="66" charset="0"/>
              </a:rPr>
              <a:t>имкнути</a:t>
            </a:r>
            <a:r>
              <a:rPr lang="ru-RU" dirty="0" smtClean="0">
                <a:solidFill>
                  <a:srgbClr val="000000"/>
                </a:solidFill>
                <a:latin typeface="Comic Sans MS" pitchFamily="66" charset="0"/>
              </a:rPr>
              <a:t> в </a:t>
            </a:r>
            <a:r>
              <a:rPr lang="uk-UA" dirty="0" smtClean="0">
                <a:solidFill>
                  <a:srgbClr val="000000"/>
                </a:solidFill>
                <a:latin typeface="Comic Sans MS" pitchFamily="66" charset="0"/>
              </a:rPr>
              <a:t>налаштуваннях</a:t>
            </a:r>
            <a:r>
              <a:rPr lang="ru-RU" dirty="0" smtClean="0">
                <a:solidFill>
                  <a:srgbClr val="000000"/>
                </a:solidFill>
                <a:latin typeface="Comic Sans MS" pitchFamily="66" charset="0"/>
              </a:rPr>
              <a:t> принтера </a:t>
            </a:r>
            <a:r>
              <a:rPr lang="uk-UA" dirty="0" smtClean="0">
                <a:solidFill>
                  <a:srgbClr val="000000"/>
                </a:solidFill>
                <a:latin typeface="Comic Sans MS" pitchFamily="66" charset="0"/>
              </a:rPr>
              <a:t>функцію економії</a:t>
            </a:r>
            <a:r>
              <a:rPr lang="ru-RU" dirty="0" smtClean="0">
                <a:solidFill>
                  <a:srgbClr val="000000"/>
                </a:solidFill>
                <a:latin typeface="Comic Sans MS" pitchFamily="66" charset="0"/>
              </a:rPr>
              <a:t> тонера</a:t>
            </a:r>
            <a:endParaRPr lang="uk-UA" dirty="0">
              <a:solidFill>
                <a:srgbClr val="000000"/>
              </a:solidFill>
              <a:latin typeface="Comic Sans MS" pitchFamily="66" charset="0"/>
            </a:endParaRPr>
          </a:p>
          <a:p>
            <a:r>
              <a:rPr lang="uk-UA" b="1" dirty="0" smtClean="0">
                <a:solidFill>
                  <a:schemeClr val="bg1"/>
                </a:solidFill>
                <a:latin typeface="Comic Sans MS" pitchFamily="66" charset="0"/>
              </a:rPr>
              <a:t>Глянцевий папір (при відсутності звичайний офісний)</a:t>
            </a:r>
          </a:p>
          <a:p>
            <a:r>
              <a:rPr lang="uk-UA" b="1" dirty="0" smtClean="0">
                <a:solidFill>
                  <a:schemeClr val="bg1"/>
                </a:solidFill>
                <a:latin typeface="Comic Sans MS" pitchFamily="66" charset="0"/>
              </a:rPr>
              <a:t>Наждачний папір</a:t>
            </a:r>
          </a:p>
          <a:p>
            <a:r>
              <a:rPr lang="uk-UA" dirty="0" smtClean="0">
                <a:solidFill>
                  <a:srgbClr val="000000"/>
                </a:solidFill>
                <a:latin typeface="Comic Sans MS" pitchFamily="66" charset="0"/>
              </a:rPr>
              <a:t>- зернистістю </a:t>
            </a:r>
            <a:r>
              <a:rPr lang="en-US" dirty="0" smtClean="0">
                <a:solidFill>
                  <a:srgbClr val="000000"/>
                </a:solidFill>
                <a:latin typeface="Comic Sans MS" pitchFamily="66" charset="0"/>
              </a:rPr>
              <a:t>P1000 —P2000 </a:t>
            </a:r>
            <a:r>
              <a:rPr lang="uk-UA" dirty="0" smtClean="0">
                <a:solidFill>
                  <a:srgbClr val="000000"/>
                </a:solidFill>
                <a:latin typeface="Comic Sans MS" pitchFamily="66" charset="0"/>
              </a:rPr>
              <a:t>згідно </a:t>
            </a:r>
            <a:r>
              <a:rPr lang="en-US" dirty="0" smtClean="0">
                <a:solidFill>
                  <a:srgbClr val="000000"/>
                </a:solidFill>
                <a:latin typeface="Comic Sans MS" pitchFamily="66" charset="0"/>
              </a:rPr>
              <a:t>ISO-6344</a:t>
            </a:r>
            <a:endParaRPr lang="uk-UA" b="1" dirty="0" smtClean="0">
              <a:solidFill>
                <a:schemeClr val="bg1"/>
              </a:solidFill>
              <a:latin typeface="Comic Sans MS" pitchFamily="66" charset="0"/>
            </a:endParaRPr>
          </a:p>
          <a:p>
            <a:r>
              <a:rPr lang="uk-UA" b="1" dirty="0" smtClean="0">
                <a:solidFill>
                  <a:schemeClr val="bg1"/>
                </a:solidFill>
                <a:latin typeface="Comic Sans MS" pitchFamily="66" charset="0"/>
              </a:rPr>
              <a:t>Розчинник</a:t>
            </a:r>
          </a:p>
          <a:p>
            <a:r>
              <a:rPr lang="uk-UA" dirty="0" smtClean="0">
                <a:solidFill>
                  <a:srgbClr val="000000"/>
                </a:solidFill>
                <a:latin typeface="Comic Sans MS" pitchFamily="66" charset="0"/>
              </a:rPr>
              <a:t>- для знежирення перед </a:t>
            </a:r>
            <a:r>
              <a:rPr lang="uk-UA" dirty="0" err="1" smtClean="0">
                <a:solidFill>
                  <a:srgbClr val="000000"/>
                </a:solidFill>
                <a:latin typeface="Comic Sans MS" pitchFamily="66" charset="0"/>
              </a:rPr>
              <a:t>термопереносом</a:t>
            </a:r>
            <a:r>
              <a:rPr lang="uk-UA" dirty="0" smtClean="0">
                <a:solidFill>
                  <a:srgbClr val="000000"/>
                </a:solidFill>
                <a:latin typeface="Comic Sans MS" pitchFamily="66" charset="0"/>
              </a:rPr>
              <a:t> </a:t>
            </a:r>
            <a:r>
              <a:rPr lang="uk-UA" dirty="0" err="1" smtClean="0">
                <a:solidFill>
                  <a:srgbClr val="000000"/>
                </a:solidFill>
                <a:latin typeface="Comic Sans MS" pitchFamily="66" charset="0"/>
              </a:rPr>
              <a:t>тонера</a:t>
            </a:r>
            <a:r>
              <a:rPr lang="uk-UA" dirty="0" smtClean="0">
                <a:solidFill>
                  <a:srgbClr val="000000"/>
                </a:solidFill>
                <a:latin typeface="Comic Sans MS" pitchFamily="66" charset="0"/>
              </a:rPr>
              <a:t> і стирання </a:t>
            </a:r>
            <a:r>
              <a:rPr lang="uk-UA" dirty="0" err="1" smtClean="0">
                <a:solidFill>
                  <a:srgbClr val="000000"/>
                </a:solidFill>
                <a:latin typeface="Comic Sans MS" pitchFamily="66" charset="0"/>
              </a:rPr>
              <a:t>тонеру</a:t>
            </a:r>
            <a:r>
              <a:rPr lang="uk-UA" dirty="0" smtClean="0">
                <a:solidFill>
                  <a:srgbClr val="000000"/>
                </a:solidFill>
                <a:latin typeface="Comic Sans MS" pitchFamily="66" charset="0"/>
              </a:rPr>
              <a:t> після витравлення плати</a:t>
            </a:r>
            <a:endParaRPr lang="uk-UA" b="1" dirty="0" smtClean="0">
              <a:solidFill>
                <a:schemeClr val="bg1"/>
              </a:solidFill>
              <a:latin typeface="Comic Sans MS" pitchFamily="66" charset="0"/>
            </a:endParaRPr>
          </a:p>
          <a:p>
            <a:r>
              <a:rPr lang="uk-UA" b="1" dirty="0" smtClean="0">
                <a:solidFill>
                  <a:schemeClr val="bg1"/>
                </a:solidFill>
                <a:latin typeface="Comic Sans MS" pitchFamily="66" charset="0"/>
              </a:rPr>
              <a:t>Праска</a:t>
            </a:r>
          </a:p>
          <a:p>
            <a:r>
              <a:rPr lang="uk-UA" dirty="0" smtClean="0">
                <a:solidFill>
                  <a:srgbClr val="000000"/>
                </a:solidFill>
                <a:latin typeface="Comic Sans MS" pitchFamily="66" charset="0"/>
              </a:rPr>
              <a:t>- Оптимальною температурою </a:t>
            </a:r>
            <a:r>
              <a:rPr lang="uk-UA" dirty="0" err="1" smtClean="0">
                <a:solidFill>
                  <a:srgbClr val="000000"/>
                </a:solidFill>
                <a:latin typeface="Comic Sans MS" pitchFamily="66" charset="0"/>
              </a:rPr>
              <a:t>термопереносу</a:t>
            </a:r>
            <a:r>
              <a:rPr lang="uk-UA" dirty="0" smtClean="0">
                <a:solidFill>
                  <a:srgbClr val="000000"/>
                </a:solidFill>
                <a:latin typeface="Comic Sans MS" pitchFamily="66" charset="0"/>
              </a:rPr>
              <a:t> </a:t>
            </a:r>
            <a:r>
              <a:rPr lang="uk-UA" dirty="0" err="1" smtClean="0">
                <a:solidFill>
                  <a:srgbClr val="000000"/>
                </a:solidFill>
                <a:latin typeface="Comic Sans MS" pitchFamily="66" charset="0"/>
              </a:rPr>
              <a:t>тонера</a:t>
            </a:r>
            <a:r>
              <a:rPr lang="uk-UA" dirty="0" smtClean="0">
                <a:solidFill>
                  <a:srgbClr val="000000"/>
                </a:solidFill>
                <a:latin typeface="Comic Sans MS" pitchFamily="66" charset="0"/>
              </a:rPr>
              <a:t> є 190 °C, хоча вона може варіюватись від 150 до 200 градусів в залежності від виробника </a:t>
            </a:r>
            <a:r>
              <a:rPr lang="uk-UA" dirty="0" err="1" smtClean="0">
                <a:solidFill>
                  <a:srgbClr val="000000"/>
                </a:solidFill>
                <a:latin typeface="Comic Sans MS" pitchFamily="66" charset="0"/>
              </a:rPr>
              <a:t>тонера</a:t>
            </a:r>
            <a:endParaRPr lang="uk-UA" b="1" dirty="0" smtClean="0">
              <a:solidFill>
                <a:schemeClr val="bg1"/>
              </a:solidFill>
              <a:latin typeface="Comic Sans MS" pitchFamily="66" charset="0"/>
            </a:endParaRPr>
          </a:p>
          <a:p>
            <a:r>
              <a:rPr lang="uk-UA" b="1" dirty="0" err="1" smtClean="0">
                <a:solidFill>
                  <a:schemeClr val="bg1"/>
                </a:solidFill>
                <a:latin typeface="Comic Sans MS" pitchFamily="66" charset="0"/>
              </a:rPr>
              <a:t>Прокладкові</a:t>
            </a:r>
            <a:r>
              <a:rPr lang="uk-UA" b="1" dirty="0" smtClean="0">
                <a:solidFill>
                  <a:schemeClr val="bg1"/>
                </a:solidFill>
                <a:latin typeface="Comic Sans MS" pitchFamily="66" charset="0"/>
              </a:rPr>
              <a:t> матеріали</a:t>
            </a:r>
          </a:p>
          <a:p>
            <a:r>
              <a:rPr lang="uk-UA" dirty="0" smtClean="0">
                <a:solidFill>
                  <a:srgbClr val="000000"/>
                </a:solidFill>
                <a:latin typeface="Comic Sans MS" pitchFamily="66" charset="0"/>
              </a:rPr>
              <a:t>- </a:t>
            </a:r>
            <a:r>
              <a:rPr lang="uk-UA" dirty="0" err="1" smtClean="0">
                <a:solidFill>
                  <a:srgbClr val="000000"/>
                </a:solidFill>
                <a:latin typeface="Comic Sans MS" pitchFamily="66" charset="0"/>
              </a:rPr>
              <a:t>фольгований</a:t>
            </a:r>
            <a:r>
              <a:rPr lang="uk-UA" dirty="0" smtClean="0">
                <a:solidFill>
                  <a:srgbClr val="000000"/>
                </a:solidFill>
                <a:latin typeface="Comic Sans MS" pitchFamily="66" charset="0"/>
              </a:rPr>
              <a:t> склотекстоліт</a:t>
            </a:r>
            <a:endParaRPr lang="uk-UA" b="1" dirty="0" smtClean="0">
              <a:solidFill>
                <a:schemeClr val="bg1"/>
              </a:solidFill>
              <a:latin typeface="Comic Sans MS" pitchFamily="66" charset="0"/>
            </a:endParaRPr>
          </a:p>
          <a:p>
            <a:r>
              <a:rPr lang="uk-UA" b="1" dirty="0" smtClean="0">
                <a:solidFill>
                  <a:schemeClr val="bg1"/>
                </a:solidFill>
                <a:latin typeface="Comic Sans MS" pitchFamily="66" charset="0"/>
              </a:rPr>
              <a:t>Розчин для витравлювання </a:t>
            </a:r>
          </a:p>
          <a:p>
            <a:r>
              <a:rPr lang="uk-UA" sz="1600" dirty="0" smtClean="0">
                <a:solidFill>
                  <a:srgbClr val="000000"/>
                </a:solidFill>
                <a:latin typeface="Comic Sans MS" pitchFamily="66" charset="0"/>
              </a:rPr>
              <a:t>- Водяні розчини сульфату амонію, хлорного заліза, мідного купоросу і кухонної солі, перекису водню в присутності лимонної кислоти.</a:t>
            </a:r>
          </a:p>
        </p:txBody>
      </p:sp>
    </p:spTree>
    <p:extLst>
      <p:ext uri="{BB962C8B-B14F-4D97-AF65-F5344CB8AC3E}">
        <p14:creationId xmlns:p14="http://schemas.microsoft.com/office/powerpoint/2010/main" val="3128983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1)</a:t>
            </a:r>
            <a:endParaRPr lang="ru-RU" sz="1800" b="1">
              <a:solidFill>
                <a:schemeClr val="accent6">
                  <a:lumMod val="75000"/>
                </a:schemeClr>
              </a:solidFill>
              <a:latin typeface="Comic Sans MS" pitchFamily="66" charset="0"/>
            </a:endParaRPr>
          </a:p>
        </p:txBody>
      </p:sp>
      <p:sp>
        <p:nvSpPr>
          <p:cNvPr id="8" name="Прямоугольник 7"/>
          <p:cNvSpPr/>
          <p:nvPr/>
        </p:nvSpPr>
        <p:spPr>
          <a:xfrm>
            <a:off x="1154848" y="1052736"/>
            <a:ext cx="7881647" cy="1354217"/>
          </a:xfrm>
          <a:prstGeom prst="rect">
            <a:avLst/>
          </a:prstGeom>
        </p:spPr>
        <p:txBody>
          <a:bodyPr wrap="square">
            <a:spAutoFit/>
          </a:bodyPr>
          <a:lstStyle/>
          <a:p>
            <a:pPr algn="just"/>
            <a:r>
              <a:rPr lang="uk-UA" b="1" smtClean="0">
                <a:solidFill>
                  <a:schemeClr val="bg1"/>
                </a:solidFill>
                <a:latin typeface="Comic Sans MS" pitchFamily="66" charset="0"/>
              </a:rPr>
              <a:t>    </a:t>
            </a:r>
            <a:r>
              <a:rPr lang="uk-UA" sz="1600" smtClean="0">
                <a:latin typeface="Comic Sans MS" pitchFamily="66" charset="0"/>
              </a:rPr>
              <a:t>Для створення топології друкованої плати застосовуються різноманітні радіотехнічні САПР, наприклад: </a:t>
            </a:r>
            <a:r>
              <a:rPr lang="en-US" sz="1600" smtClean="0">
                <a:latin typeface="Comic Sans MS" pitchFamily="66" charset="0"/>
              </a:rPr>
              <a:t>EAGLE,</a:t>
            </a:r>
            <a:r>
              <a:rPr lang="uk-UA" sz="1600">
                <a:latin typeface="Comic Sans MS" pitchFamily="66" charset="0"/>
              </a:rPr>
              <a:t> </a:t>
            </a:r>
            <a:r>
              <a:rPr lang="en-US" sz="1600" err="1" smtClean="0">
                <a:latin typeface="Comic Sans MS" pitchFamily="66" charset="0"/>
              </a:rPr>
              <a:t>Altium</a:t>
            </a:r>
            <a:r>
              <a:rPr lang="en-US" sz="1600" smtClean="0">
                <a:latin typeface="Comic Sans MS" pitchFamily="66" charset="0"/>
              </a:rPr>
              <a:t> Designer (ex-P-CAD), Proteus Design, AutoCAD</a:t>
            </a:r>
            <a:r>
              <a:rPr lang="uk-UA" sz="1600" smtClean="0">
                <a:latin typeface="Comic Sans MS" pitchFamily="66" charset="0"/>
              </a:rPr>
              <a:t>, </a:t>
            </a:r>
            <a:r>
              <a:rPr lang="en-US" sz="1600" smtClean="0">
                <a:latin typeface="Comic Sans MS" pitchFamily="66" charset="0"/>
              </a:rPr>
              <a:t>Sprint Layout </a:t>
            </a:r>
            <a:r>
              <a:rPr lang="uk-UA" sz="1600" smtClean="0">
                <a:latin typeface="Comic Sans MS" pitchFamily="66" charset="0"/>
              </a:rPr>
              <a:t>та інші. В нашому випадку буде використано програму </a:t>
            </a:r>
            <a:r>
              <a:rPr lang="en-US" sz="1600" smtClean="0">
                <a:latin typeface="Comic Sans MS" pitchFamily="66" charset="0"/>
              </a:rPr>
              <a:t>Sprint Layout</a:t>
            </a:r>
            <a:r>
              <a:rPr lang="uk-UA" sz="1600" smtClean="0">
                <a:latin typeface="Comic Sans MS" pitchFamily="66" charset="0"/>
              </a:rPr>
              <a:t>, через простоту для нескладних проектів друкованих плат.</a:t>
            </a:r>
            <a:endParaRPr lang="uk-UA" sz="1400" smtClean="0">
              <a:latin typeface="Comic Sans MS" pitchFamily="66" charset="0"/>
            </a:endParaRPr>
          </a:p>
        </p:txBody>
      </p:sp>
      <p:pic>
        <p:nvPicPr>
          <p:cNvPr id="8197"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5822" r="23415" b="14650"/>
          <a:stretch/>
        </p:blipFill>
        <p:spPr bwMode="auto">
          <a:xfrm>
            <a:off x="2051720" y="2301003"/>
            <a:ext cx="5836940" cy="454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7510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2)</a:t>
            </a:r>
            <a:endParaRPr lang="ru-RU" sz="1800" b="1">
              <a:solidFill>
                <a:schemeClr val="accent6">
                  <a:lumMod val="75000"/>
                </a:schemeClr>
              </a:solidFill>
              <a:latin typeface="Comic Sans MS" pitchFamily="66" charset="0"/>
            </a:endParaRPr>
          </a:p>
        </p:txBody>
      </p:sp>
      <p:sp>
        <p:nvSpPr>
          <p:cNvPr id="7" name="Прямоугольник 6"/>
          <p:cNvSpPr/>
          <p:nvPr/>
        </p:nvSpPr>
        <p:spPr>
          <a:xfrm>
            <a:off x="1403648" y="1196752"/>
            <a:ext cx="7632848" cy="861774"/>
          </a:xfrm>
          <a:prstGeom prst="rect">
            <a:avLst/>
          </a:prstGeom>
        </p:spPr>
        <p:txBody>
          <a:bodyPr wrap="square">
            <a:spAutoFit/>
          </a:bodyPr>
          <a:lstStyle/>
          <a:p>
            <a:pPr algn="just"/>
            <a:r>
              <a:rPr lang="uk-UA" b="1" smtClean="0">
                <a:solidFill>
                  <a:schemeClr val="bg1"/>
                </a:solidFill>
                <a:latin typeface="Comic Sans MS" pitchFamily="66" charset="0"/>
              </a:rPr>
              <a:t>    </a:t>
            </a:r>
            <a:r>
              <a:rPr lang="uk-UA" sz="1600" smtClean="0">
                <a:latin typeface="Comic Sans MS" pitchFamily="66" charset="0"/>
              </a:rPr>
              <a:t>Роздруковувати рисунок майбутньої друкованої плати у масштабі 1:1 необхідно в дзеркальному відображенні попередньо налаштувавши найвищу контрастність друку</a:t>
            </a:r>
            <a:r>
              <a:rPr lang="ru-RU" sz="1600" smtClean="0">
                <a:latin typeface="Comic Sans MS" pitchFamily="66" charset="0"/>
              </a:rPr>
              <a:t>.</a:t>
            </a:r>
            <a:endParaRPr lang="uk-UA" sz="1400" smtClean="0">
              <a:latin typeface="Comic Sans MS" pitchFamily="66"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3900" y="3212733"/>
            <a:ext cx="2352675"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7475" y="3232026"/>
            <a:ext cx="2333625"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308050" y="2365757"/>
            <a:ext cx="3384376" cy="584775"/>
          </a:xfrm>
          <a:prstGeom prst="rect">
            <a:avLst/>
          </a:prstGeom>
        </p:spPr>
        <p:txBody>
          <a:bodyPr wrap="square">
            <a:spAutoFit/>
          </a:bodyPr>
          <a:lstStyle/>
          <a:p>
            <a:pPr algn="ctr"/>
            <a:r>
              <a:rPr lang="uk-UA" sz="1600" b="1" smtClean="0">
                <a:latin typeface="Comic Sans MS" pitchFamily="66" charset="0"/>
              </a:rPr>
              <a:t>Плата після розводки доріжок у програмі </a:t>
            </a:r>
            <a:r>
              <a:rPr lang="en-US" sz="1600" b="1" smtClean="0">
                <a:latin typeface="Comic Sans MS" pitchFamily="66" charset="0"/>
              </a:rPr>
              <a:t>Sprint Layout</a:t>
            </a:r>
            <a:r>
              <a:rPr lang="uk-UA" sz="1600" b="1" smtClean="0">
                <a:latin typeface="Comic Sans MS" pitchFamily="66" charset="0"/>
              </a:rPr>
              <a:t> </a:t>
            </a:r>
            <a:endParaRPr lang="uk-UA" sz="1200" b="1" smtClean="0">
              <a:latin typeface="Comic Sans MS" pitchFamily="66" charset="0"/>
            </a:endParaRPr>
          </a:p>
        </p:txBody>
      </p:sp>
      <p:sp>
        <p:nvSpPr>
          <p:cNvPr id="13" name="Прямоугольник 12"/>
          <p:cNvSpPr/>
          <p:nvPr/>
        </p:nvSpPr>
        <p:spPr>
          <a:xfrm>
            <a:off x="5364088" y="2348880"/>
            <a:ext cx="3600400" cy="584775"/>
          </a:xfrm>
          <a:prstGeom prst="rect">
            <a:avLst/>
          </a:prstGeom>
        </p:spPr>
        <p:txBody>
          <a:bodyPr wrap="square">
            <a:spAutoFit/>
          </a:bodyPr>
          <a:lstStyle/>
          <a:p>
            <a:pPr algn="ctr"/>
            <a:r>
              <a:rPr lang="uk-UA" sz="1600" b="1" i="1" smtClean="0">
                <a:latin typeface="Comic Sans MS" pitchFamily="66" charset="0"/>
              </a:rPr>
              <a:t>Вигляд зображення плати після </a:t>
            </a:r>
            <a:r>
              <a:rPr lang="uk-UA" sz="1600" b="1" i="1" err="1" smtClean="0">
                <a:latin typeface="Comic Sans MS" pitchFamily="66" charset="0"/>
              </a:rPr>
              <a:t>відзеркалювання</a:t>
            </a:r>
            <a:endParaRPr lang="uk-UA" sz="1200" i="1" smtClean="0">
              <a:latin typeface="Comic Sans MS" pitchFamily="66" charset="0"/>
            </a:endParaRPr>
          </a:p>
        </p:txBody>
      </p:sp>
    </p:spTree>
    <p:extLst>
      <p:ext uri="{BB962C8B-B14F-4D97-AF65-F5344CB8AC3E}">
        <p14:creationId xmlns:p14="http://schemas.microsoft.com/office/powerpoint/2010/main" val="19700878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3)</a:t>
            </a:r>
            <a:endParaRPr lang="ru-RU" sz="2800" b="1">
              <a:solidFill>
                <a:schemeClr val="accent6">
                  <a:lumMod val="75000"/>
                </a:schemeClr>
              </a:solidFill>
              <a:latin typeface="Comic Sans MS" pitchFamily="66" charset="0"/>
            </a:endParaRPr>
          </a:p>
        </p:txBody>
      </p:sp>
      <p:sp>
        <p:nvSpPr>
          <p:cNvPr id="9" name="Прямоугольник 8"/>
          <p:cNvSpPr/>
          <p:nvPr/>
        </p:nvSpPr>
        <p:spPr>
          <a:xfrm>
            <a:off x="1259632" y="1196752"/>
            <a:ext cx="7704856" cy="369332"/>
          </a:xfrm>
          <a:prstGeom prst="rect">
            <a:avLst/>
          </a:prstGeom>
        </p:spPr>
        <p:txBody>
          <a:bodyPr wrap="square">
            <a:spAutoFit/>
          </a:bodyPr>
          <a:lstStyle/>
          <a:p>
            <a:pPr algn="just"/>
            <a:r>
              <a:rPr lang="uk-UA" b="1" smtClean="0">
                <a:solidFill>
                  <a:schemeClr val="bg1"/>
                </a:solidFill>
                <a:latin typeface="Comic Sans MS" pitchFamily="66" charset="0"/>
              </a:rPr>
              <a:t>Підготовка заготівки для друкованої плати:</a:t>
            </a:r>
            <a:endParaRPr lang="uk-UA" sz="1600" b="1" smtClean="0">
              <a:solidFill>
                <a:schemeClr val="bg1"/>
              </a:solidFill>
              <a:latin typeface="Comic Sans MS" pitchFamily="66" charset="0"/>
            </a:endParaRPr>
          </a:p>
        </p:txBody>
      </p:sp>
      <p:sp>
        <p:nvSpPr>
          <p:cNvPr id="10" name="Прямоугольник 9"/>
          <p:cNvSpPr/>
          <p:nvPr/>
        </p:nvSpPr>
        <p:spPr>
          <a:xfrm>
            <a:off x="1331640" y="1844824"/>
            <a:ext cx="3312368" cy="584775"/>
          </a:xfrm>
          <a:prstGeom prst="rect">
            <a:avLst/>
          </a:prstGeom>
        </p:spPr>
        <p:txBody>
          <a:bodyPr wrap="square">
            <a:spAutoFit/>
          </a:bodyPr>
          <a:lstStyle/>
          <a:p>
            <a:pPr algn="just"/>
            <a:r>
              <a:rPr lang="uk-UA" sz="1600" smtClean="0">
                <a:latin typeface="Comic Sans MS" pitchFamily="66" charset="0"/>
              </a:rPr>
              <a:t>1. Вирізання плати необхідного розміру, та зачищення країв</a:t>
            </a:r>
            <a:endParaRPr lang="uk-UA" sz="1400" smtClean="0">
              <a:latin typeface="Comic Sans MS" pitchFamily="66" charset="0"/>
            </a:endParaRPr>
          </a:p>
        </p:txBody>
      </p:sp>
      <p:sp>
        <p:nvSpPr>
          <p:cNvPr id="11" name="Прямоугольник 10"/>
          <p:cNvSpPr/>
          <p:nvPr/>
        </p:nvSpPr>
        <p:spPr>
          <a:xfrm>
            <a:off x="5117110" y="1830227"/>
            <a:ext cx="3559346" cy="830997"/>
          </a:xfrm>
          <a:prstGeom prst="rect">
            <a:avLst/>
          </a:prstGeom>
        </p:spPr>
        <p:txBody>
          <a:bodyPr wrap="square">
            <a:spAutoFit/>
          </a:bodyPr>
          <a:lstStyle/>
          <a:p>
            <a:pPr algn="just"/>
            <a:r>
              <a:rPr lang="uk-UA" sz="1600" dirty="0" smtClean="0">
                <a:latin typeface="Comic Sans MS" pitchFamily="66" charset="0"/>
              </a:rPr>
              <a:t>2. Полірування шару міді за допомогою наждачного паперу з зернистістю 1500-2000</a:t>
            </a:r>
            <a:endParaRPr lang="uk-UA" sz="1400" dirty="0" smtClean="0">
              <a:latin typeface="Comic Sans MS" pitchFamily="66" charset="0"/>
            </a:endParaRPr>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174" y="2924944"/>
            <a:ext cx="20193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2924945"/>
            <a:ext cx="2016224"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58059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4)</a:t>
            </a:r>
            <a:endParaRPr lang="ru-RU" sz="2800" b="1">
              <a:solidFill>
                <a:schemeClr val="accent6">
                  <a:lumMod val="75000"/>
                </a:schemeClr>
              </a:solidFill>
              <a:latin typeface="Comic Sans MS" pitchFamily="66" charset="0"/>
            </a:endParaRPr>
          </a:p>
        </p:txBody>
      </p:sp>
      <p:sp>
        <p:nvSpPr>
          <p:cNvPr id="9" name="Прямоугольник 8"/>
          <p:cNvSpPr/>
          <p:nvPr/>
        </p:nvSpPr>
        <p:spPr>
          <a:xfrm>
            <a:off x="1259632" y="1535306"/>
            <a:ext cx="7704856" cy="338554"/>
          </a:xfrm>
          <a:prstGeom prst="rect">
            <a:avLst/>
          </a:prstGeom>
        </p:spPr>
        <p:txBody>
          <a:bodyPr wrap="square">
            <a:spAutoFit/>
          </a:bodyPr>
          <a:lstStyle/>
          <a:p>
            <a:pPr algn="just"/>
            <a:r>
              <a:rPr lang="uk-UA" sz="1600" smtClean="0">
                <a:latin typeface="Comic Sans MS" pitchFamily="66" charset="0"/>
              </a:rPr>
              <a:t>3. Наклеювання роздрукованого рисунку на підготовлену плату</a:t>
            </a:r>
            <a:endParaRPr lang="uk-UA" sz="1400" smtClean="0">
              <a:latin typeface="Comic Sans MS" pitchFamily="66" charset="0"/>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924" y="2120280"/>
            <a:ext cx="6034271"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1259632" y="5589240"/>
            <a:ext cx="7704856" cy="584775"/>
          </a:xfrm>
          <a:prstGeom prst="rect">
            <a:avLst/>
          </a:prstGeom>
        </p:spPr>
        <p:txBody>
          <a:bodyPr wrap="square">
            <a:spAutoFit/>
          </a:bodyPr>
          <a:lstStyle/>
          <a:p>
            <a:pPr algn="just"/>
            <a:r>
              <a:rPr lang="uk-UA" sz="1600" smtClean="0">
                <a:latin typeface="Comic Sans MS" pitchFamily="66" charset="0"/>
              </a:rPr>
              <a:t>4. Після чого все добре прасуємо, рівномірно нагріваючи плату та прижимаючи праску до шару паперу.</a:t>
            </a:r>
            <a:endParaRPr lang="uk-UA" sz="1400" smtClean="0">
              <a:latin typeface="Comic Sans MS" pitchFamily="66" charset="0"/>
            </a:endParaRPr>
          </a:p>
        </p:txBody>
      </p:sp>
    </p:spTree>
    <p:extLst>
      <p:ext uri="{BB962C8B-B14F-4D97-AF65-F5344CB8AC3E}">
        <p14:creationId xmlns:p14="http://schemas.microsoft.com/office/powerpoint/2010/main" val="11359011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5)</a:t>
            </a:r>
            <a:endParaRPr lang="ru-RU" sz="2800" b="1">
              <a:solidFill>
                <a:schemeClr val="accent6">
                  <a:lumMod val="75000"/>
                </a:schemeClr>
              </a:solidFill>
              <a:latin typeface="Comic Sans MS" pitchFamily="66" charset="0"/>
            </a:endParaRPr>
          </a:p>
        </p:txBody>
      </p:sp>
      <p:sp>
        <p:nvSpPr>
          <p:cNvPr id="9" name="Прямоугольник 8"/>
          <p:cNvSpPr/>
          <p:nvPr/>
        </p:nvSpPr>
        <p:spPr>
          <a:xfrm>
            <a:off x="1259632" y="1535306"/>
            <a:ext cx="7704856" cy="1323439"/>
          </a:xfrm>
          <a:prstGeom prst="rect">
            <a:avLst/>
          </a:prstGeom>
        </p:spPr>
        <p:txBody>
          <a:bodyPr wrap="square">
            <a:spAutoFit/>
          </a:bodyPr>
          <a:lstStyle/>
          <a:p>
            <a:pPr algn="just"/>
            <a:r>
              <a:rPr lang="uk-UA" sz="1600" smtClean="0">
                <a:latin typeface="Comic Sans MS" pitchFamily="66" charset="0"/>
              </a:rPr>
              <a:t>5. Після переводу </a:t>
            </a:r>
            <a:r>
              <a:rPr lang="uk-UA" sz="1600" err="1" smtClean="0">
                <a:latin typeface="Comic Sans MS" pitchFamily="66" charset="0"/>
              </a:rPr>
              <a:t>тонеру</a:t>
            </a:r>
            <a:r>
              <a:rPr lang="uk-UA" sz="1600" smtClean="0">
                <a:latin typeface="Comic Sans MS" pitchFamily="66" charset="0"/>
              </a:rPr>
              <a:t> на плату, розміщуємо наш </a:t>
            </a:r>
            <a:r>
              <a:rPr lang="en-US" sz="1600" smtClean="0">
                <a:latin typeface="Comic Sans MS" pitchFamily="66" charset="0"/>
              </a:rPr>
              <a:t>“</a:t>
            </a:r>
            <a:r>
              <a:rPr lang="uk-UA" sz="1600" err="1" smtClean="0">
                <a:latin typeface="Comic Sans MS" pitchFamily="66" charset="0"/>
              </a:rPr>
              <a:t>бутерброт</a:t>
            </a:r>
            <a:r>
              <a:rPr lang="en-US" sz="1600" smtClean="0">
                <a:latin typeface="Comic Sans MS" pitchFamily="66" charset="0"/>
              </a:rPr>
              <a:t>”</a:t>
            </a:r>
            <a:r>
              <a:rPr lang="uk-UA" sz="1600" smtClean="0">
                <a:latin typeface="Comic Sans MS" pitchFamily="66" charset="0"/>
              </a:rPr>
              <a:t> під струмінь води. Після повного розмокання паперу, повільно знімаємо його з плати і під час знімання направляємо струмінь води між платою та папером. В результаті всіх маніпуляцій ми повинні отримати плату з дзеркальним рисунком з </a:t>
            </a:r>
            <a:r>
              <a:rPr lang="uk-UA" sz="1600" err="1" smtClean="0">
                <a:latin typeface="Comic Sans MS" pitchFamily="66" charset="0"/>
              </a:rPr>
              <a:t>тонеру</a:t>
            </a:r>
            <a:r>
              <a:rPr lang="uk-UA" sz="1600" smtClean="0">
                <a:latin typeface="Comic Sans MS" pitchFamily="66" charset="0"/>
              </a:rPr>
              <a:t>.</a:t>
            </a:r>
            <a:endParaRPr lang="uk-UA" sz="1400" smtClean="0">
              <a:latin typeface="Comic Sans MS" pitchFamily="66" charset="0"/>
            </a:endParaRPr>
          </a:p>
        </p:txBody>
      </p:sp>
      <p:sp>
        <p:nvSpPr>
          <p:cNvPr id="12" name="Прямоугольник 11"/>
          <p:cNvSpPr/>
          <p:nvPr/>
        </p:nvSpPr>
        <p:spPr>
          <a:xfrm>
            <a:off x="1259632" y="5733256"/>
            <a:ext cx="7704856" cy="830997"/>
          </a:xfrm>
          <a:prstGeom prst="rect">
            <a:avLst/>
          </a:prstGeom>
        </p:spPr>
        <p:txBody>
          <a:bodyPr wrap="square">
            <a:spAutoFit/>
          </a:bodyPr>
          <a:lstStyle/>
          <a:p>
            <a:pPr algn="just"/>
            <a:r>
              <a:rPr lang="uk-UA" sz="1600" smtClean="0">
                <a:latin typeface="Comic Sans MS" pitchFamily="66" charset="0"/>
              </a:rPr>
              <a:t>6. Після змивання паперу потрібно уважно оглянути плату на наявність дефектів струмопровідних доріжок, та </a:t>
            </a:r>
            <a:r>
              <a:rPr lang="uk-UA" sz="1600" err="1" smtClean="0">
                <a:latin typeface="Comic Sans MS" pitchFamily="66" charset="0"/>
              </a:rPr>
              <a:t>підкорегувати</a:t>
            </a:r>
            <a:r>
              <a:rPr lang="uk-UA" sz="1600" smtClean="0">
                <a:latin typeface="Comic Sans MS" pitchFamily="66" charset="0"/>
              </a:rPr>
              <a:t> їх цілісність за допомогою перманентного маркеру.</a:t>
            </a:r>
            <a:endParaRPr lang="uk-UA" sz="1400" smtClean="0">
              <a:latin typeface="Comic Sans MS" pitchFamily="66" charset="0"/>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197" y="2879236"/>
            <a:ext cx="3133725"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4022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6)</a:t>
            </a:r>
            <a:endParaRPr lang="ru-RU" sz="2800" b="1">
              <a:solidFill>
                <a:schemeClr val="accent6">
                  <a:lumMod val="75000"/>
                </a:schemeClr>
              </a:solidFill>
              <a:latin typeface="Comic Sans MS" pitchFamily="66" charset="0"/>
            </a:endParaRPr>
          </a:p>
        </p:txBody>
      </p:sp>
      <p:sp>
        <p:nvSpPr>
          <p:cNvPr id="9" name="Прямоугольник 8"/>
          <p:cNvSpPr/>
          <p:nvPr/>
        </p:nvSpPr>
        <p:spPr>
          <a:xfrm>
            <a:off x="1259632" y="1535306"/>
            <a:ext cx="7704856" cy="2062103"/>
          </a:xfrm>
          <a:prstGeom prst="rect">
            <a:avLst/>
          </a:prstGeom>
        </p:spPr>
        <p:txBody>
          <a:bodyPr wrap="square">
            <a:spAutoFit/>
          </a:bodyPr>
          <a:lstStyle/>
          <a:p>
            <a:pPr algn="just"/>
            <a:r>
              <a:rPr lang="uk-UA" sz="1600" smtClean="0">
                <a:latin typeface="Comic Sans MS" pitchFamily="66" charset="0"/>
              </a:rPr>
              <a:t>7. Підготовлену плату з нанесеним рисунком з </a:t>
            </a:r>
            <a:r>
              <a:rPr lang="uk-UA" sz="1600" err="1" smtClean="0">
                <a:latin typeface="Comic Sans MS" pitchFamily="66" charset="0"/>
              </a:rPr>
              <a:t>тонеру</a:t>
            </a:r>
            <a:r>
              <a:rPr lang="uk-UA" sz="1600" smtClean="0">
                <a:latin typeface="Comic Sans MS" pitchFamily="66" charset="0"/>
              </a:rPr>
              <a:t> розміщуємо в ванночку з розчином для витравлювання. Час витравлювання плати буде залежати від товщини шару міді на склотекстоліті, концентрації розчину та його температури. Занадто підвищувати швидкість витравлювання недоцільно, через можливість бокового підтравлювання струмопровідних доріжок, особливо малої ширини. В результаті у нас повинна вийти друкована плата на якій лише не вистачає отворів для кріплення радіоелементів.</a:t>
            </a:r>
            <a:endParaRPr lang="uk-UA" sz="1400" smtClean="0">
              <a:latin typeface="Comic Sans MS" pitchFamily="66"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597409"/>
            <a:ext cx="3672408" cy="3149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94875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a:ln>
            <a:noFill/>
          </a:ln>
        </p:spPr>
      </p:pic>
      <p:sp>
        <p:nvSpPr>
          <p:cNvPr id="3" name="Заголовок 2"/>
          <p:cNvSpPr>
            <a:spLocks noGrp="1"/>
          </p:cNvSpPr>
          <p:nvPr>
            <p:ph type="title"/>
          </p:nvPr>
        </p:nvSpPr>
        <p:spPr>
          <a:xfrm>
            <a:off x="2267744" y="116632"/>
            <a:ext cx="5832648" cy="936104"/>
          </a:xfrm>
          <a:noFill/>
          <a:ln>
            <a:noFill/>
          </a:ln>
        </p:spPr>
        <p:style>
          <a:lnRef idx="1">
            <a:schemeClr val="accent1"/>
          </a:lnRef>
          <a:fillRef idx="2">
            <a:schemeClr val="accent1"/>
          </a:fillRef>
          <a:effectRef idx="1">
            <a:schemeClr val="accent1"/>
          </a:effectRef>
          <a:fontRef idx="minor">
            <a:schemeClr val="dk1"/>
          </a:fontRef>
        </p:style>
        <p:txBody>
          <a:bodyPr>
            <a:noAutofit/>
          </a:bodyPr>
          <a:lstStyle/>
          <a:p>
            <a:r>
              <a:rPr lang="uk-UA" sz="2800" b="1" smtClean="0">
                <a:solidFill>
                  <a:schemeClr val="accent6">
                    <a:lumMod val="75000"/>
                  </a:schemeClr>
                </a:solidFill>
                <a:latin typeface="Comic Sans MS" pitchFamily="66" charset="0"/>
              </a:rPr>
              <a:t>Порядок створення топології друкованої плати </a:t>
            </a:r>
            <a:r>
              <a:rPr lang="uk-UA" sz="1800" b="1" smtClean="0">
                <a:solidFill>
                  <a:schemeClr val="accent6">
                    <a:lumMod val="75000"/>
                  </a:schemeClr>
                </a:solidFill>
                <a:latin typeface="Comic Sans MS" pitchFamily="66" charset="0"/>
              </a:rPr>
              <a:t>(крок 7)</a:t>
            </a:r>
            <a:endParaRPr lang="ru-RU" sz="2800" b="1">
              <a:solidFill>
                <a:schemeClr val="accent6">
                  <a:lumMod val="75000"/>
                </a:schemeClr>
              </a:solidFill>
              <a:latin typeface="Comic Sans MS" pitchFamily="66" charset="0"/>
            </a:endParaRPr>
          </a:p>
        </p:txBody>
      </p:sp>
      <p:sp>
        <p:nvSpPr>
          <p:cNvPr id="9" name="Прямоугольник 8"/>
          <p:cNvSpPr/>
          <p:nvPr/>
        </p:nvSpPr>
        <p:spPr>
          <a:xfrm>
            <a:off x="1259632" y="1535306"/>
            <a:ext cx="7704856" cy="830997"/>
          </a:xfrm>
          <a:prstGeom prst="rect">
            <a:avLst/>
          </a:prstGeom>
        </p:spPr>
        <p:txBody>
          <a:bodyPr wrap="square">
            <a:spAutoFit/>
          </a:bodyPr>
          <a:lstStyle/>
          <a:p>
            <a:pPr algn="just"/>
            <a:r>
              <a:rPr lang="uk-UA" sz="1600" smtClean="0">
                <a:latin typeface="Comic Sans MS" pitchFamily="66" charset="0"/>
              </a:rPr>
              <a:t>8. Плату промити розчинником від залишків </a:t>
            </a:r>
            <a:r>
              <a:rPr lang="uk-UA" sz="1600" err="1" smtClean="0">
                <a:latin typeface="Comic Sans MS" pitchFamily="66" charset="0"/>
              </a:rPr>
              <a:t>тонеру</a:t>
            </a:r>
            <a:r>
              <a:rPr lang="uk-UA" sz="1600" smtClean="0">
                <a:latin typeface="Comic Sans MS" pitchFamily="66" charset="0"/>
              </a:rPr>
              <a:t>, протерти спиртом для очищення від залишків розчинника і можна приступати до просвердлювання отворів.</a:t>
            </a:r>
          </a:p>
        </p:txBody>
      </p:sp>
      <p:sp>
        <p:nvSpPr>
          <p:cNvPr id="7" name="Прямоугольник 6"/>
          <p:cNvSpPr/>
          <p:nvPr/>
        </p:nvSpPr>
        <p:spPr>
          <a:xfrm>
            <a:off x="1259632" y="2640831"/>
            <a:ext cx="3672408" cy="3785652"/>
          </a:xfrm>
          <a:prstGeom prst="rect">
            <a:avLst/>
          </a:prstGeom>
        </p:spPr>
        <p:txBody>
          <a:bodyPr wrap="square">
            <a:spAutoFit/>
          </a:bodyPr>
          <a:lstStyle/>
          <a:p>
            <a:pPr algn="just"/>
            <a:r>
              <a:rPr lang="uk-UA" sz="1600" dirty="0" smtClean="0">
                <a:latin typeface="Comic Sans MS" pitchFamily="66" charset="0"/>
              </a:rPr>
              <a:t>9. Свердлити краще на мініатюрному свердлильному верстаті, тому що при ручному свердлінні вертикальності отворів дотриматися складно. Свердлити треба обережно і акуратно, використовуючи протравлені точки в центрах п'ятаків для центрування свердла.</a:t>
            </a:r>
          </a:p>
          <a:p>
            <a:pPr algn="just"/>
            <a:r>
              <a:rPr lang="uk-UA" sz="1600" dirty="0">
                <a:latin typeface="Comic Sans MS" pitchFamily="66" charset="0"/>
              </a:rPr>
              <a:t> </a:t>
            </a:r>
            <a:r>
              <a:rPr lang="uk-UA" sz="1600" dirty="0" smtClean="0">
                <a:latin typeface="Comic Sans MS" pitchFamily="66" charset="0"/>
              </a:rPr>
              <a:t>    Якщо є необхідність в отворах діаметром більше 0,5 мм - спочатку треба просвердлити отвори свердлом 0,5 мм, а потім вже розсвердлювати до потрібного діаметру</a:t>
            </a:r>
            <a:r>
              <a:rPr lang="ru-RU" sz="1600" dirty="0" smtClean="0">
                <a:latin typeface="Comic Sans MS" pitchFamily="66" charset="0"/>
              </a:rPr>
              <a:t>.</a:t>
            </a:r>
            <a:endParaRPr lang="uk-UA" sz="1400" dirty="0" smtClean="0">
              <a:latin typeface="Comic Sans MS" pitchFamily="66" charset="0"/>
            </a:endParaRP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2514357"/>
            <a:ext cx="277177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636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1907704" y="183500"/>
            <a:ext cx="6257082" cy="1138138"/>
          </a:xfrm>
        </p:spPr>
        <p:txBody>
          <a:bodyPr>
            <a:noAutofit/>
          </a:bodyPr>
          <a:lstStyle/>
          <a:p>
            <a:r>
              <a:rPr lang="uk-UA" sz="2800" b="1" dirty="0" smtClean="0">
                <a:solidFill>
                  <a:schemeClr val="accent6">
                    <a:lumMod val="75000"/>
                  </a:schemeClr>
                </a:solidFill>
                <a:latin typeface="Comic Sans MS" pitchFamily="66" charset="0"/>
              </a:rPr>
              <a:t>Зовнішній вигляд гнучко-жорсткої плати</a:t>
            </a:r>
            <a:r>
              <a:rPr lang="uk-UA" sz="2800" dirty="0" smtClean="0">
                <a:latin typeface="Comic Sans MS" pitchFamily="66" charset="0"/>
              </a:rPr>
              <a:t/>
            </a:r>
            <a:br>
              <a:rPr lang="uk-UA" sz="2800" dirty="0" smtClean="0">
                <a:latin typeface="Comic Sans MS" pitchFamily="66" charset="0"/>
              </a:rPr>
            </a:br>
            <a:endParaRPr lang="ru-RU" sz="2800" dirty="0">
              <a:latin typeface="Comic Sans MS"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7438" y="980728"/>
            <a:ext cx="6077563" cy="44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10"/>
          <p:cNvSpPr>
            <a:spLocks noChangeArrowheads="1"/>
          </p:cNvSpPr>
          <p:nvPr/>
        </p:nvSpPr>
        <p:spPr bwMode="auto">
          <a:xfrm>
            <a:off x="2411760" y="5949950"/>
            <a:ext cx="2015232" cy="719138"/>
          </a:xfrm>
          <a:prstGeom prst="wedgeRoundRectCallout">
            <a:avLst>
              <a:gd name="adj1" fmla="val 107828"/>
              <a:gd name="adj2" fmla="val -183117"/>
              <a:gd name="adj3" fmla="val 16667"/>
            </a:avLst>
          </a:prstGeom>
          <a:solidFill>
            <a:schemeClr val="bg1"/>
          </a:solidFill>
          <a:ln w="12700">
            <a:solidFill>
              <a:srgbClr val="000000"/>
            </a:solidFill>
            <a:miter lim="800000"/>
            <a:headEnd/>
            <a:tailEnd/>
          </a:ln>
          <a:effectLst/>
        </p:spPr>
        <p:txBody>
          <a:bodyPr/>
          <a:lstStyle/>
          <a:p>
            <a:pPr algn="ctr"/>
            <a:r>
              <a:rPr lang="uk-UA" dirty="0" smtClean="0">
                <a:solidFill>
                  <a:srgbClr val="000000"/>
                </a:solidFill>
                <a:latin typeface="Comic Sans MS" pitchFamily="66" charset="0"/>
              </a:rPr>
              <a:t>Жорстка частина плати</a:t>
            </a:r>
            <a:endParaRPr lang="uk-UA" dirty="0">
              <a:solidFill>
                <a:srgbClr val="000000"/>
              </a:solidFill>
              <a:latin typeface="Comic Sans MS" pitchFamily="66" charset="0"/>
            </a:endParaRPr>
          </a:p>
        </p:txBody>
      </p:sp>
      <p:sp>
        <p:nvSpPr>
          <p:cNvPr id="11" name="AutoShape 9"/>
          <p:cNvSpPr>
            <a:spLocks noChangeArrowheads="1"/>
          </p:cNvSpPr>
          <p:nvPr/>
        </p:nvSpPr>
        <p:spPr bwMode="auto">
          <a:xfrm>
            <a:off x="1331640" y="2420888"/>
            <a:ext cx="1727200" cy="1080120"/>
          </a:xfrm>
          <a:prstGeom prst="wedgeRoundRectCallout">
            <a:avLst>
              <a:gd name="adj1" fmla="val 99523"/>
              <a:gd name="adj2" fmla="val 29644"/>
              <a:gd name="adj3" fmla="val 16667"/>
            </a:avLst>
          </a:prstGeom>
          <a:solidFill>
            <a:schemeClr val="bg1"/>
          </a:solidFill>
          <a:ln w="12700">
            <a:solidFill>
              <a:srgbClr val="000000"/>
            </a:solidFill>
            <a:miter lim="800000"/>
            <a:headEnd/>
            <a:tailEnd/>
          </a:ln>
          <a:effectLst/>
        </p:spPr>
        <p:txBody>
          <a:bodyPr/>
          <a:lstStyle/>
          <a:p>
            <a:pPr algn="ctr"/>
            <a:r>
              <a:rPr lang="uk-UA" dirty="0" smtClean="0">
                <a:solidFill>
                  <a:srgbClr val="000000"/>
                </a:solidFill>
                <a:latin typeface="Comic Sans MS" pitchFamily="66" charset="0"/>
              </a:rPr>
              <a:t>Гнучка частина плати</a:t>
            </a:r>
            <a:endParaRPr lang="uk-UA" dirty="0">
              <a:solidFill>
                <a:srgbClr val="000000"/>
              </a:solidFill>
              <a:latin typeface="Comic Sans MS" pitchFamily="66" charset="0"/>
            </a:endParaRPr>
          </a:p>
        </p:txBody>
      </p:sp>
    </p:spTree>
    <p:extLst>
      <p:ext uri="{BB962C8B-B14F-4D97-AF65-F5344CB8AC3E}">
        <p14:creationId xmlns:p14="http://schemas.microsoft.com/office/powerpoint/2010/main" val="35849722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1907704" y="183500"/>
            <a:ext cx="6257082" cy="509196"/>
          </a:xfrm>
        </p:spPr>
        <p:txBody>
          <a:bodyPr>
            <a:noAutofit/>
          </a:bodyPr>
          <a:lstStyle/>
          <a:p>
            <a:r>
              <a:rPr lang="uk-UA" sz="2800" b="1" dirty="0" smtClean="0">
                <a:solidFill>
                  <a:schemeClr val="accent6">
                    <a:lumMod val="75000"/>
                  </a:schemeClr>
                </a:solidFill>
                <a:latin typeface="Comic Sans MS" pitchFamily="66" charset="0"/>
              </a:rPr>
              <a:t>Конструкція друкованої плати</a:t>
            </a:r>
            <a:endParaRPr lang="ru-RU" sz="2800" dirty="0">
              <a:latin typeface="Comic Sans MS" pitchFamily="66" charset="0"/>
            </a:endParaRPr>
          </a:p>
        </p:txBody>
      </p:sp>
      <p:pic>
        <p:nvPicPr>
          <p:cNvPr id="13" name="Picture 4"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286633"/>
            <a:ext cx="3387725"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5"/>
          <p:cNvSpPr>
            <a:spLocks noChangeArrowheads="1"/>
          </p:cNvSpPr>
          <p:nvPr/>
        </p:nvSpPr>
        <p:spPr bwMode="auto">
          <a:xfrm>
            <a:off x="1115616" y="1286633"/>
            <a:ext cx="2830960" cy="685800"/>
          </a:xfrm>
          <a:prstGeom prst="wedgeRoundRectCallout">
            <a:avLst>
              <a:gd name="adj1" fmla="val 119130"/>
              <a:gd name="adj2" fmla="val 35880"/>
              <a:gd name="adj3" fmla="val 16667"/>
            </a:avLst>
          </a:prstGeom>
          <a:solidFill>
            <a:srgbClr val="FFFFFF"/>
          </a:solidFill>
          <a:ln w="9525">
            <a:solidFill>
              <a:srgbClr val="000000"/>
            </a:solidFill>
            <a:miter lim="800000"/>
            <a:headEnd/>
            <a:tailEnd/>
          </a:ln>
        </p:spPr>
        <p:txBody>
          <a:bodyPr/>
          <a:lstStyle/>
          <a:p>
            <a:pPr algn="ctr"/>
            <a:r>
              <a:rPr lang="uk-UA" dirty="0" err="1" smtClean="0">
                <a:solidFill>
                  <a:srgbClr val="000000"/>
                </a:solidFill>
                <a:latin typeface="Comic Sans MS" pitchFamily="66" charset="0"/>
              </a:rPr>
              <a:t>Планарна</a:t>
            </a:r>
            <a:r>
              <a:rPr lang="uk-UA" dirty="0" smtClean="0">
                <a:solidFill>
                  <a:srgbClr val="000000"/>
                </a:solidFill>
                <a:latin typeface="Comic Sans MS" pitchFamily="66" charset="0"/>
              </a:rPr>
              <a:t> контактна площадка</a:t>
            </a:r>
            <a:endParaRPr lang="uk-UA" sz="2800" dirty="0">
              <a:solidFill>
                <a:srgbClr val="000000"/>
              </a:solidFill>
              <a:latin typeface="Comic Sans MS" pitchFamily="66" charset="0"/>
            </a:endParaRPr>
          </a:p>
        </p:txBody>
      </p:sp>
      <p:sp>
        <p:nvSpPr>
          <p:cNvPr id="15" name="AutoShape 6"/>
          <p:cNvSpPr>
            <a:spLocks noChangeArrowheads="1"/>
          </p:cNvSpPr>
          <p:nvPr/>
        </p:nvSpPr>
        <p:spPr bwMode="auto">
          <a:xfrm>
            <a:off x="1115616" y="2726497"/>
            <a:ext cx="2830961" cy="414472"/>
          </a:xfrm>
          <a:prstGeom prst="wedgeRoundRectCallout">
            <a:avLst>
              <a:gd name="adj1" fmla="val 106973"/>
              <a:gd name="adj2" fmla="val 3576"/>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Паяльна маска</a:t>
            </a:r>
            <a:endParaRPr lang="uk-UA" sz="2800" dirty="0">
              <a:solidFill>
                <a:srgbClr val="000000"/>
              </a:solidFill>
              <a:latin typeface="Comic Sans MS" pitchFamily="66" charset="0"/>
            </a:endParaRPr>
          </a:p>
        </p:txBody>
      </p:sp>
      <p:sp>
        <p:nvSpPr>
          <p:cNvPr id="16" name="AutoShape 7"/>
          <p:cNvSpPr>
            <a:spLocks noChangeArrowheads="1"/>
          </p:cNvSpPr>
          <p:nvPr/>
        </p:nvSpPr>
        <p:spPr bwMode="auto">
          <a:xfrm>
            <a:off x="1115617" y="4382259"/>
            <a:ext cx="2830959" cy="414894"/>
          </a:xfrm>
          <a:prstGeom prst="wedgeRoundRectCallout">
            <a:avLst>
              <a:gd name="adj1" fmla="val 118995"/>
              <a:gd name="adj2" fmla="val -26039"/>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Мідний провідник</a:t>
            </a:r>
            <a:endParaRPr lang="uk-UA" sz="2800" dirty="0">
              <a:solidFill>
                <a:srgbClr val="000000"/>
              </a:solidFill>
              <a:latin typeface="Comic Sans MS" pitchFamily="66" charset="0"/>
            </a:endParaRPr>
          </a:p>
        </p:txBody>
      </p:sp>
      <p:sp>
        <p:nvSpPr>
          <p:cNvPr id="17" name="AutoShape 8"/>
          <p:cNvSpPr>
            <a:spLocks noChangeArrowheads="1"/>
          </p:cNvSpPr>
          <p:nvPr/>
        </p:nvSpPr>
        <p:spPr bwMode="auto">
          <a:xfrm>
            <a:off x="1115617" y="3374196"/>
            <a:ext cx="2830959" cy="685800"/>
          </a:xfrm>
          <a:prstGeom prst="wedgeRoundRectCallout">
            <a:avLst>
              <a:gd name="adj1" fmla="val 157240"/>
              <a:gd name="adj2" fmla="val -108565"/>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Контактна площадка з отвором</a:t>
            </a:r>
            <a:endParaRPr lang="uk-UA" sz="2800" dirty="0">
              <a:solidFill>
                <a:srgbClr val="000000"/>
              </a:solidFill>
              <a:latin typeface="Comic Sans MS" pitchFamily="66" charset="0"/>
            </a:endParaRPr>
          </a:p>
        </p:txBody>
      </p:sp>
      <p:sp>
        <p:nvSpPr>
          <p:cNvPr id="18" name="AutoShape 9"/>
          <p:cNvSpPr>
            <a:spLocks noChangeArrowheads="1"/>
          </p:cNvSpPr>
          <p:nvPr/>
        </p:nvSpPr>
        <p:spPr bwMode="auto">
          <a:xfrm>
            <a:off x="1115616" y="5517231"/>
            <a:ext cx="2830961" cy="449351"/>
          </a:xfrm>
          <a:prstGeom prst="wedgeRoundRectCallout">
            <a:avLst>
              <a:gd name="adj1" fmla="val 104860"/>
              <a:gd name="adj2" fmla="val -189388"/>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Діелектрична основа</a:t>
            </a:r>
            <a:endParaRPr lang="uk-UA" dirty="0">
              <a:solidFill>
                <a:srgbClr val="000000"/>
              </a:solidFill>
              <a:latin typeface="Comic Sans MS" pitchFamily="66" charset="0"/>
            </a:endParaRPr>
          </a:p>
        </p:txBody>
      </p:sp>
      <p:sp>
        <p:nvSpPr>
          <p:cNvPr id="19" name="AutoShape 10"/>
          <p:cNvSpPr>
            <a:spLocks noChangeArrowheads="1"/>
          </p:cNvSpPr>
          <p:nvPr/>
        </p:nvSpPr>
        <p:spPr bwMode="auto">
          <a:xfrm>
            <a:off x="1115617" y="2223258"/>
            <a:ext cx="2830960" cy="360363"/>
          </a:xfrm>
          <a:prstGeom prst="wedgeRoundRectCallout">
            <a:avLst>
              <a:gd name="adj1" fmla="val 167623"/>
              <a:gd name="adj2" fmla="val -61944"/>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Маркування</a:t>
            </a:r>
            <a:endParaRPr lang="uk-UA" sz="2800" dirty="0">
              <a:solidFill>
                <a:srgbClr val="000000"/>
              </a:solidFill>
              <a:latin typeface="Comic Sans MS" pitchFamily="66" charset="0"/>
            </a:endParaRPr>
          </a:p>
        </p:txBody>
      </p:sp>
      <p:sp>
        <p:nvSpPr>
          <p:cNvPr id="20" name="AutoShape 11"/>
          <p:cNvSpPr>
            <a:spLocks noChangeArrowheads="1"/>
          </p:cNvSpPr>
          <p:nvPr/>
        </p:nvSpPr>
        <p:spPr bwMode="auto">
          <a:xfrm>
            <a:off x="3768189" y="6309320"/>
            <a:ext cx="2830960" cy="398909"/>
          </a:xfrm>
          <a:prstGeom prst="wedgeRoundRectCallout">
            <a:avLst>
              <a:gd name="adj1" fmla="val 69526"/>
              <a:gd name="adj2" fmla="val -393287"/>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Наскрізний отвір</a:t>
            </a:r>
            <a:endParaRPr lang="uk-UA" sz="2800" dirty="0">
              <a:solidFill>
                <a:srgbClr val="000000"/>
              </a:solidFill>
              <a:latin typeface="Comic Sans MS" pitchFamily="66" charset="0"/>
            </a:endParaRPr>
          </a:p>
        </p:txBody>
      </p:sp>
    </p:spTree>
    <p:extLst>
      <p:ext uri="{BB962C8B-B14F-4D97-AF65-F5344CB8AC3E}">
        <p14:creationId xmlns:p14="http://schemas.microsoft.com/office/powerpoint/2010/main" val="3232616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576064"/>
          </a:xfrm>
        </p:spPr>
        <p:txBody>
          <a:bodyPr>
            <a:noAutofit/>
          </a:bodyPr>
          <a:lstStyle/>
          <a:p>
            <a:r>
              <a:rPr lang="uk-UA" sz="2800" b="1" dirty="0" smtClean="0">
                <a:solidFill>
                  <a:schemeClr val="accent6">
                    <a:lumMod val="75000"/>
                  </a:schemeClr>
                </a:solidFill>
                <a:latin typeface="Comic Sans MS" pitchFamily="66" charset="0"/>
              </a:rPr>
              <a:t>Конструкція містка гнучко-жорсткої плати</a:t>
            </a:r>
            <a:endParaRPr lang="ru-RU" sz="2800" b="1" dirty="0">
              <a:solidFill>
                <a:schemeClr val="accent6">
                  <a:lumMod val="75000"/>
                </a:schemeClr>
              </a:solidFill>
              <a:latin typeface="Comic Sans MS" pitchFamily="66"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213600521"/>
              </p:ext>
            </p:extLst>
          </p:nvPr>
        </p:nvGraphicFramePr>
        <p:xfrm>
          <a:off x="1187624" y="1052737"/>
          <a:ext cx="7848871" cy="5760720"/>
        </p:xfrm>
        <a:graphic>
          <a:graphicData uri="http://schemas.openxmlformats.org/drawingml/2006/table">
            <a:tbl>
              <a:tblPr firstRow="1" bandRow="1">
                <a:tableStyleId>{616DA210-FB5B-4158-B5E0-FEB733F419BA}</a:tableStyleId>
              </a:tblPr>
              <a:tblGrid>
                <a:gridCol w="720080"/>
                <a:gridCol w="1712826"/>
                <a:gridCol w="327401"/>
                <a:gridCol w="794985"/>
                <a:gridCol w="1245242"/>
                <a:gridCol w="338501"/>
                <a:gridCol w="1701726"/>
                <a:gridCol w="1008110"/>
              </a:tblGrid>
              <a:tr h="243456">
                <a:tc gridSpan="8">
                  <a:txBody>
                    <a:bodyPr/>
                    <a:lstStyle/>
                    <a:p>
                      <a:pPr algn="r"/>
                      <a:r>
                        <a:rPr lang="uk-UA" sz="1200" dirty="0" smtClean="0">
                          <a:latin typeface="Comic Sans MS" pitchFamily="66" charset="0"/>
                        </a:rPr>
                        <a:t>Товщина</a:t>
                      </a:r>
                      <a:endParaRPr lang="uk-UA" sz="1200" dirty="0">
                        <a:latin typeface="Comic Sans MS" pitchFamily="66" charset="0"/>
                      </a:endParaRPr>
                    </a:p>
                  </a:txBody>
                  <a:tcPr>
                    <a:lnL w="12700" cmpd="sng">
                      <a:noFill/>
                    </a:lnL>
                    <a:lnT w="12700" cmpd="sng">
                      <a:noFill/>
                    </a:lnT>
                    <a:lnB w="25400" cmpd="sng">
                      <a:noFill/>
                    </a:lnB>
                    <a:solidFill>
                      <a:schemeClr val="accent6">
                        <a:lumMod val="40000"/>
                        <a:lumOff val="60000"/>
                      </a:schemeClr>
                    </a:solidFill>
                  </a:tcPr>
                </a:tc>
                <a:tc hMerge="1">
                  <a:txBody>
                    <a:bodyPr/>
                    <a:lstStyle/>
                    <a:p>
                      <a:endParaRPr lang="uk-UA" sz="1200" dirty="0">
                        <a:latin typeface="Comic Sans MS" pitchFamily="66"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L w="12700" cmpd="sng">
                      <a:noFill/>
                    </a:lnL>
                    <a:lnT w="12700" cmpd="sng">
                      <a:noFill/>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T w="12700" cmpd="sng">
                      <a:noFill/>
                    </a:lnT>
                    <a:lnB w="12700" cap="flat" cmpd="sng" algn="ctr">
                      <a:solidFill>
                        <a:schemeClr val="tx1"/>
                      </a:solidFill>
                      <a:prstDash val="solid"/>
                      <a:round/>
                      <a:headEnd type="none" w="med" len="med"/>
                      <a:tailEnd type="none" w="med" len="med"/>
                    </a:lnB>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T w="12700" cmpd="sng">
                      <a:noFill/>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243456">
                <a:tc>
                  <a:txBody>
                    <a:bodyPr/>
                    <a:lstStyle/>
                    <a:p>
                      <a:endParaRPr lang="uk-UA" sz="1200" dirty="0">
                        <a:latin typeface="Comic Sans MS" pitchFamily="66" charset="0"/>
                      </a:endParaRPr>
                    </a:p>
                  </a:txBody>
                  <a:tcPr>
                    <a:lnL w="12700" cmpd="sng">
                      <a:noFill/>
                    </a:lnL>
                    <a:lnT w="25400" cmpd="sng">
                      <a:noFill/>
                    </a:lnT>
                    <a:lnB w="12700" cmpd="sng">
                      <a:noFill/>
                    </a:lnB>
                    <a:solidFill>
                      <a:schemeClr val="accent6">
                        <a:lumMod val="40000"/>
                        <a:lumOff val="60000"/>
                      </a:schemeClr>
                    </a:solidFill>
                  </a:tcPr>
                </a:tc>
                <a:tc gridSpan="2">
                  <a:txBody>
                    <a:bodyPr/>
                    <a:lstStyle/>
                    <a:p>
                      <a:r>
                        <a:rPr lang="uk-UA" sz="1200" dirty="0" smtClean="0">
                          <a:solidFill>
                            <a:schemeClr val="bg1"/>
                          </a:solidFill>
                          <a:latin typeface="Comic Sans MS" pitchFamily="66" charset="0"/>
                        </a:rPr>
                        <a:t>Маска</a:t>
                      </a:r>
                      <a:endParaRPr lang="uk-UA" sz="1200" dirty="0">
                        <a:solidFill>
                          <a:schemeClr val="bg1"/>
                        </a:solidFill>
                        <a:latin typeface="Comic Sans MS" pitchFamily="66" charset="0"/>
                      </a:endParaRPr>
                    </a:p>
                  </a:txBody>
                  <a:tcPr>
                    <a:lnT w="12700" cap="flat" cmpd="sng" algn="ctr">
                      <a:solidFill>
                        <a:schemeClr val="tx1"/>
                      </a:solidFill>
                      <a:prstDash val="solid"/>
                      <a:round/>
                      <a:headEnd type="none" w="med" len="med"/>
                      <a:tailEnd type="none" w="med" len="med"/>
                    </a:lnT>
                    <a:solidFill>
                      <a:srgbClr val="00B050"/>
                    </a:solidFill>
                  </a:tcPr>
                </a:tc>
                <a:tc hMerge="1">
                  <a:txBody>
                    <a:bodyPr/>
                    <a:lstStyle/>
                    <a:p>
                      <a:endParaRPr lang="uk-UA"/>
                    </a:p>
                  </a:txBody>
                  <a:tcPr/>
                </a:tc>
                <a:tc gridSpan="2">
                  <a:txBody>
                    <a:bodyPr/>
                    <a:lstStyle/>
                    <a:p>
                      <a:endParaRPr lang="uk-UA" sz="1200" dirty="0">
                        <a:latin typeface="Comic Sans MS" pitchFamily="66" charset="0"/>
                      </a:endParaRPr>
                    </a:p>
                  </a:txBody>
                  <a:tcPr>
                    <a:lnT w="12700" cap="flat" cmpd="sng" algn="ctr">
                      <a:noFill/>
                      <a:prstDash val="solid"/>
                      <a:round/>
                      <a:headEnd type="none" w="med" len="med"/>
                      <a:tailEnd type="none" w="med" len="med"/>
                    </a:lnT>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smtClean="0">
                          <a:solidFill>
                            <a:schemeClr val="bg1"/>
                          </a:solidFill>
                          <a:latin typeface="Comic Sans MS" pitchFamily="66" charset="0"/>
                        </a:rPr>
                        <a:t>Маска</a:t>
                      </a:r>
                    </a:p>
                  </a:txBody>
                  <a:tcPr>
                    <a:lnT w="12700" cap="flat" cmpd="sng" algn="ctr">
                      <a:solidFill>
                        <a:schemeClr val="tx1"/>
                      </a:solidFill>
                      <a:prstDash val="solid"/>
                      <a:round/>
                      <a:headEnd type="none" w="med" len="med"/>
                      <a:tailEnd type="none" w="med" len="med"/>
                    </a:lnT>
                    <a:solidFill>
                      <a:srgbClr val="00B050"/>
                    </a:solidFill>
                  </a:tcPr>
                </a:tc>
                <a:tc hMerge="1">
                  <a:txBody>
                    <a:bodyPr/>
                    <a:lstStyle/>
                    <a:p>
                      <a:endParaRPr lang="uk-UA"/>
                    </a:p>
                  </a:txBody>
                  <a:tcPr/>
                </a:tc>
                <a:tc>
                  <a:txBody>
                    <a:bodyPr/>
                    <a:lstStyle/>
                    <a:p>
                      <a:r>
                        <a:rPr lang="uk-UA" sz="1200" dirty="0" smtClean="0">
                          <a:latin typeface="Comic Sans MS" pitchFamily="66" charset="0"/>
                        </a:rPr>
                        <a:t>0,025  мм</a:t>
                      </a:r>
                      <a:endParaRPr lang="uk-UA" sz="1200" dirty="0">
                        <a:latin typeface="Comic Sans MS" pitchFamily="66" charset="0"/>
                      </a:endParaRPr>
                    </a:p>
                  </a:txBody>
                  <a:tcPr>
                    <a:lnT w="12700" cap="flat" cmpd="sng" algn="ctr">
                      <a:solidFill>
                        <a:schemeClr val="tx1"/>
                      </a:solidFill>
                      <a:prstDash val="solid"/>
                      <a:round/>
                      <a:headEnd type="none" w="med" len="med"/>
                      <a:tailEnd type="none" w="med" len="med"/>
                    </a:lnT>
                    <a:lnB w="12700" cmpd="sng">
                      <a:noFill/>
                    </a:lnB>
                    <a:solidFill>
                      <a:schemeClr val="accent6">
                        <a:lumMod val="40000"/>
                        <a:lumOff val="60000"/>
                      </a:schemeClr>
                    </a:solidFill>
                  </a:tcPr>
                </a:tc>
              </a:tr>
              <a:tr h="243456">
                <a:tc>
                  <a:txBody>
                    <a:bodyPr/>
                    <a:lstStyle/>
                    <a:p>
                      <a:r>
                        <a:rPr lang="en-US" sz="1200" dirty="0" smtClean="0">
                          <a:latin typeface="Comic Sans MS" pitchFamily="66" charset="0"/>
                        </a:rPr>
                        <a:t>Top</a:t>
                      </a:r>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2">
                  <a:txBody>
                    <a:bodyPr/>
                    <a:lstStyle/>
                    <a:p>
                      <a:r>
                        <a:rPr lang="uk-UA" sz="1200" dirty="0" smtClean="0">
                          <a:latin typeface="Comic Sans MS" pitchFamily="66" charset="0"/>
                        </a:rPr>
                        <a:t>Шар міді</a:t>
                      </a:r>
                      <a:endParaRPr lang="uk-UA" sz="1200" dirty="0">
                        <a:latin typeface="Comic Sans MS" pitchFamily="66" charset="0"/>
                      </a:endParaRPr>
                    </a:p>
                  </a:txBody>
                  <a:tcPr>
                    <a:solidFill>
                      <a:srgbClr val="FFC000"/>
                    </a:solidFill>
                  </a:tcPr>
                </a:tc>
                <a:tc hMerge="1">
                  <a:txBody>
                    <a:bodyPr/>
                    <a:lstStyle/>
                    <a:p>
                      <a:endParaRPr lang="uk-UA"/>
                    </a:p>
                  </a:txBody>
                  <a:tcPr/>
                </a:tc>
                <a:tc gridSpan="2">
                  <a:txBody>
                    <a:bodyPr/>
                    <a:lstStyle/>
                    <a:p>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smtClean="0">
                          <a:latin typeface="Comic Sans MS" pitchFamily="66" charset="0"/>
                        </a:rPr>
                        <a:t>Шар міді</a:t>
                      </a:r>
                    </a:p>
                  </a:txBody>
                  <a:tcPr>
                    <a:solidFill>
                      <a:srgbClr val="FFC000"/>
                    </a:solidFill>
                  </a:tcPr>
                </a:tc>
                <a:tc hMerge="1">
                  <a:txBody>
                    <a:bodyPr/>
                    <a:lstStyle/>
                    <a:p>
                      <a:endParaRPr lang="uk-UA"/>
                    </a:p>
                  </a:txBody>
                  <a:tcPr/>
                </a:tc>
                <a:tc>
                  <a:txBody>
                    <a:bodyPr/>
                    <a:lstStyle/>
                    <a:p>
                      <a:r>
                        <a:rPr lang="uk-UA" sz="1200" dirty="0" smtClean="0">
                          <a:latin typeface="Comic Sans MS" pitchFamily="66" charset="0"/>
                        </a:rPr>
                        <a:t>0,05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rowSpan="5">
                  <a:txBody>
                    <a:bodyPr/>
                    <a:lstStyle/>
                    <a:p>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2">
                  <a:txBody>
                    <a:bodyPr/>
                    <a:lstStyle/>
                    <a:p>
                      <a:endParaRPr lang="uk-UA" sz="1200" dirty="0">
                        <a:latin typeface="Comic Sans MS" pitchFamily="66" charset="0"/>
                      </a:endParaRPr>
                    </a:p>
                  </a:txBody>
                  <a:tcPr>
                    <a:solidFill>
                      <a:srgbClr val="00B0F0"/>
                    </a:solidFill>
                  </a:tcPr>
                </a:tc>
                <a:tc hMerge="1">
                  <a:txBody>
                    <a:bodyPr/>
                    <a:lstStyle/>
                    <a:p>
                      <a:endParaRPr lang="uk-UA"/>
                    </a:p>
                  </a:txBody>
                  <a:tcPr/>
                </a:tc>
                <a:tc gridSpan="2">
                  <a:txBody>
                    <a:bodyPr/>
                    <a:lstStyle/>
                    <a:p>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c hMerge="1">
                  <a:txBody>
                    <a:bodyPr/>
                    <a:lstStyle/>
                    <a:p>
                      <a:endParaRPr lang="uk-UA"/>
                    </a:p>
                  </a:txBody>
                  <a:tcPr/>
                </a:tc>
                <a:tc gridSpan="2">
                  <a:txBody>
                    <a:bodyPr/>
                    <a:lstStyle/>
                    <a:p>
                      <a:pPr algn="r"/>
                      <a:endParaRPr lang="uk-UA" sz="1200" dirty="0">
                        <a:latin typeface="Comic Sans MS" pitchFamily="66" charset="0"/>
                      </a:endParaRPr>
                    </a:p>
                  </a:txBody>
                  <a:tcPr>
                    <a:solidFill>
                      <a:srgbClr val="00B0F0"/>
                    </a:solidFill>
                  </a:tcPr>
                </a:tc>
                <a:tc hMerge="1">
                  <a:txBody>
                    <a:bodyPr/>
                    <a:lstStyle/>
                    <a:p>
                      <a:endParaRPr lang="uk-UA"/>
                    </a:p>
                  </a:txBody>
                  <a:tcPr/>
                </a:tc>
                <a:tc>
                  <a:txBody>
                    <a:bodyPr/>
                    <a:lstStyle/>
                    <a:p>
                      <a:r>
                        <a:rPr lang="uk-UA" sz="1200" dirty="0" smtClean="0">
                          <a:latin typeface="Comic Sans MS" pitchFamily="66" charset="0"/>
                        </a:rPr>
                        <a:t>0,4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2">
                  <a:txBody>
                    <a:bodyPr/>
                    <a:lstStyle/>
                    <a:p>
                      <a:r>
                        <a:rPr lang="uk-UA" sz="1200" dirty="0" err="1" smtClean="0">
                          <a:latin typeface="Comic Sans MS" pitchFamily="66" charset="0"/>
                        </a:rPr>
                        <a:t>Препрег</a:t>
                      </a:r>
                      <a:endParaRPr lang="uk-UA" sz="1200" dirty="0">
                        <a:latin typeface="Comic Sans MS" pitchFamily="66" charset="0"/>
                      </a:endParaRPr>
                    </a:p>
                  </a:txBody>
                  <a:tcPr>
                    <a:solidFill>
                      <a:srgbClr val="92D050"/>
                    </a:solidFill>
                  </a:tcPr>
                </a:tc>
                <a:tc hMerge="1">
                  <a:txBody>
                    <a:bodyPr/>
                    <a:lstStyle/>
                    <a:p>
                      <a:endParaRPr lang="uk-UA"/>
                    </a:p>
                  </a:txBody>
                  <a:tcPr/>
                </a:tc>
                <a:tc gridSpan="2">
                  <a:txBody>
                    <a:bodyPr/>
                    <a:lstStyle/>
                    <a:p>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a:txBody>
                    <a:bodyPr/>
                    <a:lstStyle/>
                    <a:p>
                      <a:r>
                        <a:rPr lang="uk-UA" sz="1200" dirty="0" smtClean="0">
                          <a:latin typeface="Comic Sans MS" pitchFamily="66" charset="0"/>
                        </a:rPr>
                        <a:t>0,063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gridSpan="2">
                  <a:txBody>
                    <a:bodyPr/>
                    <a:lstStyle/>
                    <a:p>
                      <a:endParaRPr lang="uk-UA" sz="1200" dirty="0">
                        <a:latin typeface="Comic Sans MS" pitchFamily="66" charset="0"/>
                      </a:endParaRPr>
                    </a:p>
                  </a:txBody>
                  <a:tcPr>
                    <a:lnT w="12700" cmpd="sng">
                      <a:noFill/>
                    </a:lnT>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a:txBody>
                    <a:bodyPr/>
                    <a:lstStyle/>
                    <a:p>
                      <a:r>
                        <a:rPr lang="uk-UA" sz="1200" dirty="0" smtClean="0">
                          <a:latin typeface="Comic Sans MS" pitchFamily="66" charset="0"/>
                        </a:rPr>
                        <a:t>0,063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gridSpan="4">
                  <a:txBody>
                    <a:bodyPr/>
                    <a:lstStyle/>
                    <a:p>
                      <a:pPr algn="ctr"/>
                      <a:r>
                        <a:rPr lang="uk-UA" sz="1200" dirty="0" err="1" smtClean="0">
                          <a:latin typeface="Comic Sans MS" pitchFamily="66" charset="0"/>
                        </a:rPr>
                        <a:t>Поліімідне</a:t>
                      </a:r>
                      <a:r>
                        <a:rPr lang="uk-UA" sz="1200" dirty="0" smtClean="0">
                          <a:latin typeface="Comic Sans MS" pitchFamily="66" charset="0"/>
                        </a:rPr>
                        <a:t> покриття</a:t>
                      </a:r>
                      <a:endParaRPr lang="uk-UA" sz="12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75000"/>
                      </a:schemeClr>
                    </a:solidFill>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L w="12700" cap="flat" cmpd="sng" algn="ctr">
                      <a:solidFill>
                        <a:schemeClr val="tx1"/>
                      </a:solidFill>
                      <a:prstDash val="solid"/>
                      <a:round/>
                      <a:headEnd type="none" w="med" len="med"/>
                      <a:tailEnd type="none" w="med" len="med"/>
                    </a:lnL>
                    <a:solidFill>
                      <a:srgbClr val="92D050"/>
                    </a:solidFill>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gridSpan="4">
                  <a:txBody>
                    <a:bodyPr/>
                    <a:lstStyle/>
                    <a:p>
                      <a:pPr algn="ctr"/>
                      <a:r>
                        <a:rPr lang="uk-UA" sz="1200" dirty="0" err="1" smtClean="0">
                          <a:latin typeface="Comic Sans MS" pitchFamily="66" charset="0"/>
                        </a:rPr>
                        <a:t>Адгезив</a:t>
                      </a:r>
                      <a:endParaRPr lang="uk-UA" sz="1200" dirty="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L w="12700" cap="flat" cmpd="sng" algn="ctr">
                      <a:solidFill>
                        <a:schemeClr val="tx1"/>
                      </a:solidFill>
                      <a:prstDash val="solid"/>
                      <a:round/>
                      <a:headEnd type="none" w="med" len="med"/>
                      <a:tailEnd type="none" w="med" len="med"/>
                    </a:lnL>
                    <a:solidFill>
                      <a:srgbClr val="92D050"/>
                    </a:solidFill>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a:txBody>
                    <a:bodyPr/>
                    <a:lstStyle/>
                    <a:p>
                      <a:r>
                        <a:rPr lang="en-US" sz="1200" dirty="0" err="1" smtClean="0">
                          <a:latin typeface="Comic Sans MS" pitchFamily="66" charset="0"/>
                        </a:rPr>
                        <a:t>Int</a:t>
                      </a:r>
                      <a:r>
                        <a:rPr lang="en-US" sz="1200" dirty="0" smtClean="0">
                          <a:latin typeface="Comic Sans MS" pitchFamily="66" charset="0"/>
                        </a:rPr>
                        <a:t> 1</a:t>
                      </a:r>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smtClean="0">
                          <a:latin typeface="Comic Sans MS" pitchFamily="66" charset="0"/>
                        </a:rPr>
                        <a:t>Шар міді</a:t>
                      </a:r>
                    </a:p>
                  </a:txBody>
                  <a:tcPr>
                    <a:solidFill>
                      <a:srgbClr val="FFC000"/>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endParaRPr lang="uk-UA" sz="120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rowSpan="3">
                  <a:txBody>
                    <a:bodyPr/>
                    <a:lstStyle/>
                    <a:p>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Адгезив</a:t>
                      </a:r>
                      <a:endParaRPr lang="uk-UA" sz="1200" dirty="0" smtClean="0">
                        <a:latin typeface="Comic Sans MS" pitchFamily="66" charset="0"/>
                      </a:endParaRPr>
                    </a:p>
                  </a:txBody>
                  <a:tcPr>
                    <a:solidFill>
                      <a:schemeClr val="accent5">
                        <a:lumMod val="20000"/>
                        <a:lumOff val="80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endParaRPr lang="uk-UA" sz="120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Поліімід</a:t>
                      </a:r>
                      <a:endParaRPr lang="uk-UA" sz="1200" dirty="0" smtClean="0">
                        <a:latin typeface="Comic Sans MS" pitchFamily="66" charset="0"/>
                      </a:endParaRPr>
                    </a:p>
                  </a:txBody>
                  <a:tcPr>
                    <a:solidFill>
                      <a:schemeClr val="accent6">
                        <a:lumMod val="75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Адгезив</a:t>
                      </a:r>
                      <a:endParaRPr lang="uk-UA" sz="1200" dirty="0" smtClean="0">
                        <a:latin typeface="Comic Sans MS" pitchFamily="66" charset="0"/>
                      </a:endParaRPr>
                    </a:p>
                  </a:txBody>
                  <a:tcPr>
                    <a:solidFill>
                      <a:schemeClr val="accent5">
                        <a:lumMod val="20000"/>
                        <a:lumOff val="80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a:txBody>
                    <a:bodyPr/>
                    <a:lstStyle/>
                    <a:p>
                      <a:r>
                        <a:rPr lang="en-US" sz="1200" dirty="0" err="1" smtClean="0">
                          <a:latin typeface="Comic Sans MS" pitchFamily="66" charset="0"/>
                        </a:rPr>
                        <a:t>Int</a:t>
                      </a:r>
                      <a:r>
                        <a:rPr lang="en-US" sz="1200" dirty="0" smtClean="0">
                          <a:latin typeface="Comic Sans MS" pitchFamily="66" charset="0"/>
                        </a:rPr>
                        <a:t> 2</a:t>
                      </a:r>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smtClean="0">
                          <a:latin typeface="Comic Sans MS" pitchFamily="66" charset="0"/>
                        </a:rPr>
                        <a:t>Шар міді</a:t>
                      </a:r>
                    </a:p>
                  </a:txBody>
                  <a:tcPr>
                    <a:solidFill>
                      <a:srgbClr val="FFC000"/>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rowSpan="5">
                  <a:txBody>
                    <a:bodyPr/>
                    <a:lstStyle/>
                    <a:p>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Адгезив</a:t>
                      </a:r>
                      <a:endParaRPr lang="uk-UA" sz="1200" dirty="0" smtClean="0">
                        <a:latin typeface="Comic Sans MS"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5">
                        <a:lumMod val="20000"/>
                        <a:lumOff val="80000"/>
                      </a:schemeClr>
                    </a:solidFill>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L w="12700" cap="flat" cmpd="sng" algn="ctr">
                      <a:solidFill>
                        <a:schemeClr val="tx1"/>
                      </a:solidFill>
                      <a:prstDash val="solid"/>
                      <a:round/>
                      <a:headEnd type="none" w="med" len="med"/>
                      <a:tailEnd type="none" w="med" len="med"/>
                    </a:lnL>
                    <a:solidFill>
                      <a:srgbClr val="92D050"/>
                    </a:solidFill>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Поліімідне</a:t>
                      </a:r>
                      <a:r>
                        <a:rPr lang="uk-UA" sz="1200" dirty="0" smtClean="0">
                          <a:latin typeface="Comic Sans MS" pitchFamily="66" charset="0"/>
                        </a:rPr>
                        <a:t> покриття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6">
                        <a:lumMod val="75000"/>
                      </a:schemeClr>
                    </a:solidFill>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chemeClr val="accent6">
                        <a:lumMod val="40000"/>
                        <a:lumOff val="60000"/>
                      </a:schemeClr>
                    </a:solidFill>
                  </a:tcPr>
                </a:tc>
                <a:tc hMerge="1">
                  <a:txBody>
                    <a:bodyPr/>
                    <a:lstStyle/>
                    <a:p>
                      <a:endParaRPr lang="uk-UA"/>
                    </a:p>
                  </a:txBody>
                  <a:tcPr/>
                </a:tc>
                <a:tc hMerge="1">
                  <a:txBody>
                    <a:bodyPr/>
                    <a:lstStyle/>
                    <a:p>
                      <a:endParaRPr lang="uk-UA" sz="1200" dirty="0">
                        <a:latin typeface="Comic Sans MS" pitchFamily="66" charset="0"/>
                      </a:endParaRPr>
                    </a:p>
                  </a:txBody>
                  <a:tcPr>
                    <a:lnR w="12700" cap="flat" cmpd="sng" algn="ctr">
                      <a:solidFill>
                        <a:schemeClr val="tx1"/>
                      </a:solidFill>
                      <a:prstDash val="solid"/>
                      <a:round/>
                      <a:headEnd type="none" w="med" len="med"/>
                      <a:tailEnd type="none" w="med" len="med"/>
                    </a:lnR>
                    <a:solidFill>
                      <a:srgbClr val="92D05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lnL w="12700" cap="flat" cmpd="sng" algn="ctr">
                      <a:solidFill>
                        <a:schemeClr val="tx1"/>
                      </a:solidFill>
                      <a:prstDash val="solid"/>
                      <a:round/>
                      <a:headEnd type="none" w="med" len="med"/>
                      <a:tailEnd type="none" w="med" len="med"/>
                    </a:lnL>
                    <a:solidFill>
                      <a:srgbClr val="92D050"/>
                    </a:solidFill>
                  </a:tcPr>
                </a:tc>
                <a:tc>
                  <a:txBody>
                    <a:bodyPr/>
                    <a:lstStyle/>
                    <a:p>
                      <a:r>
                        <a:rPr lang="uk-UA" sz="1200" dirty="0" smtClean="0">
                          <a:latin typeface="Comic Sans MS" pitchFamily="66" charset="0"/>
                        </a:rPr>
                        <a:t>0,0125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gridSpan="2">
                  <a:txBody>
                    <a:bodyPr/>
                    <a:lstStyle/>
                    <a:p>
                      <a:endParaRPr lang="uk-UA" sz="1200" dirty="0">
                        <a:latin typeface="Comic Sans MS" pitchFamily="66" charset="0"/>
                      </a:endParaRPr>
                    </a:p>
                  </a:txBody>
                  <a:tcPr>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a:txBody>
                    <a:bodyPr/>
                    <a:lstStyle/>
                    <a:p>
                      <a:r>
                        <a:rPr lang="uk-UA" sz="1200" dirty="0" smtClean="0">
                          <a:latin typeface="Comic Sans MS" pitchFamily="66" charset="0"/>
                        </a:rPr>
                        <a:t>0,063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a:txBody>
                    <a:bodyPr/>
                    <a:lstStyle/>
                    <a:p>
                      <a:endParaRPr lang="uk-UA" sz="1200" dirty="0">
                        <a:latin typeface="Comic Sans MS" pitchFamily="66" charset="0"/>
                      </a:endParaRPr>
                    </a:p>
                  </a:txBody>
                  <a:tcPr>
                    <a:lnR w="12700" cmpd="sng">
                      <a:noFill/>
                    </a:lnR>
                    <a:lnT w="12700" cmpd="sng">
                      <a:noFill/>
                    </a:lnT>
                    <a:lnB w="12700" cmpd="sng">
                      <a:noFill/>
                    </a:lnB>
                    <a:solidFill>
                      <a:schemeClr val="accent6">
                        <a:lumMod val="40000"/>
                        <a:lumOff val="60000"/>
                      </a:schemeClr>
                    </a:solidFill>
                  </a:tcPr>
                </a:tc>
                <a:tc>
                  <a:txBody>
                    <a:bodyPr/>
                    <a:lstStyle/>
                    <a:p>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err="1" smtClean="0">
                          <a:latin typeface="Comic Sans MS" pitchFamily="66" charset="0"/>
                        </a:rPr>
                        <a:t>Препрег</a:t>
                      </a:r>
                      <a:endParaRPr lang="uk-UA" sz="1200" dirty="0" smtClean="0">
                        <a:latin typeface="Comic Sans MS" pitchFamily="66" charset="0"/>
                      </a:endParaRPr>
                    </a:p>
                  </a:txBody>
                  <a:tcPr>
                    <a:solidFill>
                      <a:srgbClr val="92D050"/>
                    </a:solidFill>
                  </a:tcPr>
                </a:tc>
                <a:tc hMerge="1">
                  <a:txBody>
                    <a:bodyPr/>
                    <a:lstStyle/>
                    <a:p>
                      <a:endParaRPr lang="uk-UA"/>
                    </a:p>
                  </a:txBody>
                  <a:tcPr/>
                </a:tc>
                <a:tc>
                  <a:txBody>
                    <a:bodyPr/>
                    <a:lstStyle/>
                    <a:p>
                      <a:r>
                        <a:rPr lang="uk-UA" sz="1200" dirty="0" smtClean="0">
                          <a:latin typeface="Comic Sans MS" pitchFamily="66" charset="0"/>
                        </a:rPr>
                        <a:t>0,063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dirty="0">
                        <a:latin typeface="Comic Sans MS" pitchFamily="66" charset="0"/>
                      </a:endParaRPr>
                    </a:p>
                  </a:txBody>
                  <a:tcPr>
                    <a:lnL w="12700" cmpd="sng">
                      <a:noFill/>
                    </a:lnL>
                    <a:solidFill>
                      <a:schemeClr val="accent6">
                        <a:lumMod val="40000"/>
                        <a:lumOff val="60000"/>
                      </a:schemeClr>
                    </a:solidFill>
                  </a:tcPr>
                </a:tc>
                <a:tc gridSpan="2">
                  <a:txBody>
                    <a:bodyPr/>
                    <a:lstStyle/>
                    <a:p>
                      <a:endParaRPr lang="uk-UA" sz="1200" dirty="0">
                        <a:latin typeface="Comic Sans MS" pitchFamily="66" charset="0"/>
                      </a:endParaRPr>
                    </a:p>
                  </a:txBody>
                  <a:tcPr>
                    <a:solidFill>
                      <a:srgbClr val="00B0F0"/>
                    </a:solidFill>
                  </a:tcPr>
                </a:tc>
                <a:tc hMerge="1">
                  <a:txBody>
                    <a:bodyPr/>
                    <a:lstStyle/>
                    <a:p>
                      <a:endParaRPr lang="uk-UA"/>
                    </a:p>
                  </a:txBody>
                  <a:tcPr/>
                </a:tc>
                <a:tc>
                  <a:txBody>
                    <a:bodyPr/>
                    <a:lstStyle/>
                    <a:p>
                      <a:endParaRPr lang="uk-UA" sz="1200" dirty="0">
                        <a:latin typeface="Comic Sans MS" pitchFamily="66" charset="0"/>
                      </a:endParaRPr>
                    </a:p>
                  </a:txBody>
                  <a:tcPr>
                    <a:lnR w="12700" cmpd="sng">
                      <a:noFill/>
                    </a:lnR>
                    <a:lnT w="12700" cmpd="sng">
                      <a:noFill/>
                    </a:lnT>
                    <a:lnB w="12700" cmpd="sng">
                      <a:noFill/>
                    </a:lnB>
                    <a:solidFill>
                      <a:schemeClr val="accent6">
                        <a:lumMod val="40000"/>
                        <a:lumOff val="60000"/>
                      </a:schemeClr>
                    </a:solidFill>
                  </a:tcPr>
                </a:tc>
                <a:tc>
                  <a:txBody>
                    <a:bodyPr/>
                    <a:lstStyle/>
                    <a:p>
                      <a:endParaRPr lang="uk-UA" sz="120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2">
                  <a:txBody>
                    <a:bodyPr/>
                    <a:lstStyle/>
                    <a:p>
                      <a:pPr algn="r"/>
                      <a:endParaRPr lang="uk-UA" sz="1200" dirty="0">
                        <a:latin typeface="Comic Sans MS" pitchFamily="66" charset="0"/>
                      </a:endParaRPr>
                    </a:p>
                  </a:txBody>
                  <a:tcPr>
                    <a:solidFill>
                      <a:srgbClr val="00B0F0"/>
                    </a:solidFill>
                  </a:tcPr>
                </a:tc>
                <a:tc hMerge="1">
                  <a:txBody>
                    <a:bodyPr/>
                    <a:lstStyle/>
                    <a:p>
                      <a:endParaRPr lang="uk-UA"/>
                    </a:p>
                  </a:txBody>
                  <a:tcPr/>
                </a:tc>
                <a:tc>
                  <a:txBody>
                    <a:bodyPr/>
                    <a:lstStyle/>
                    <a:p>
                      <a:r>
                        <a:rPr lang="uk-UA" sz="1200" dirty="0" smtClean="0">
                          <a:latin typeface="Comic Sans MS" pitchFamily="66" charset="0"/>
                        </a:rPr>
                        <a:t>0,4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a:txBody>
                    <a:bodyPr/>
                    <a:lstStyle/>
                    <a:p>
                      <a:r>
                        <a:rPr lang="en-US" sz="1200" dirty="0" smtClean="0">
                          <a:latin typeface="Comic Sans MS" pitchFamily="66" charset="0"/>
                        </a:rPr>
                        <a:t>Bottom</a:t>
                      </a:r>
                      <a:endParaRPr lang="uk-UA" sz="1200" dirty="0">
                        <a:latin typeface="Comic Sans MS" pitchFamily="66" charset="0"/>
                      </a:endParaRPr>
                    </a:p>
                  </a:txBody>
                  <a:tcPr>
                    <a:lnL w="12700" cmpd="sng">
                      <a:noFill/>
                    </a:lnL>
                    <a:lnT w="12700" cmpd="sng">
                      <a:noFill/>
                    </a:lnT>
                    <a:lnB w="12700" cmpd="sng">
                      <a:noFill/>
                    </a:lnB>
                    <a:solidFill>
                      <a:schemeClr val="accent6">
                        <a:lumMod val="40000"/>
                        <a:lumOff val="60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latin typeface="Comic Sans MS" pitchFamily="66" charset="0"/>
                        </a:rPr>
                        <a:t>Шар міді</a:t>
                      </a:r>
                    </a:p>
                  </a:txBody>
                  <a:tcPr>
                    <a:solidFill>
                      <a:srgbClr val="FFC000"/>
                    </a:solidFill>
                  </a:tcPr>
                </a:tc>
                <a:tc hMerge="1">
                  <a:txBody>
                    <a:bodyPr/>
                    <a:lstStyle/>
                    <a:p>
                      <a:endParaRPr lang="uk-UA"/>
                    </a:p>
                  </a:txBody>
                  <a:tcPr/>
                </a:tc>
                <a:tc gridSpan="2">
                  <a:txBody>
                    <a:bodyPr/>
                    <a:lstStyle/>
                    <a:p>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smtClean="0">
                          <a:latin typeface="Comic Sans MS" pitchFamily="66" charset="0"/>
                        </a:rPr>
                        <a:t>Шар міді</a:t>
                      </a:r>
                    </a:p>
                  </a:txBody>
                  <a:tcPr>
                    <a:solidFill>
                      <a:srgbClr val="FFC000"/>
                    </a:solidFill>
                  </a:tcPr>
                </a:tc>
                <a:tc hMerge="1">
                  <a:txBody>
                    <a:bodyPr/>
                    <a:lstStyle/>
                    <a:p>
                      <a:endParaRPr lang="uk-UA"/>
                    </a:p>
                  </a:txBody>
                  <a:tcPr/>
                </a:tc>
                <a:tc>
                  <a:txBody>
                    <a:bodyPr/>
                    <a:lstStyle/>
                    <a:p>
                      <a:r>
                        <a:rPr lang="uk-UA" sz="1200" dirty="0" smtClean="0">
                          <a:latin typeface="Comic Sans MS" pitchFamily="66" charset="0"/>
                        </a:rPr>
                        <a:t>0,05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rowSpan="2">
                  <a:txBody>
                    <a:bodyPr/>
                    <a:lstStyle/>
                    <a:p>
                      <a:endParaRPr lang="uk-UA" sz="1200" dirty="0">
                        <a:latin typeface="Comic Sans MS" pitchFamily="66" charset="0"/>
                      </a:endParaRPr>
                    </a:p>
                  </a:txBody>
                  <a:tcPr>
                    <a:lnL w="12700" cmpd="sng">
                      <a:noFill/>
                    </a:lnL>
                    <a:lnT w="12700" cmpd="sng">
                      <a:noFill/>
                    </a:lnT>
                    <a:solidFill>
                      <a:schemeClr val="accent6">
                        <a:lumMod val="40000"/>
                        <a:lumOff val="60000"/>
                      </a:schemeClr>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1200" dirty="0" smtClean="0">
                          <a:solidFill>
                            <a:schemeClr val="bg1"/>
                          </a:solidFill>
                          <a:latin typeface="Comic Sans MS" pitchFamily="66" charset="0"/>
                        </a:rPr>
                        <a:t>Маска</a:t>
                      </a:r>
                    </a:p>
                  </a:txBody>
                  <a:tcPr>
                    <a:lnB w="12700" cmpd="sng">
                      <a:noFill/>
                    </a:lnB>
                    <a:solidFill>
                      <a:srgbClr val="00B050"/>
                    </a:solidFill>
                  </a:tcPr>
                </a:tc>
                <a:tc hMerge="1">
                  <a:txBody>
                    <a:bodyPr/>
                    <a:lstStyle/>
                    <a:p>
                      <a:endParaRPr lang="uk-UA"/>
                    </a:p>
                  </a:txBody>
                  <a:tcPr/>
                </a:tc>
                <a:tc gridSpan="2">
                  <a:txBody>
                    <a:bodyPr/>
                    <a:lstStyle/>
                    <a:p>
                      <a:endParaRPr lang="uk-UA" sz="1200">
                        <a:latin typeface="Comic Sans MS" pitchFamily="66" charset="0"/>
                      </a:endParaRPr>
                    </a:p>
                  </a:txBody>
                  <a:tcPr>
                    <a:lnT w="12700" cmpd="sng">
                      <a:noFill/>
                    </a:lnT>
                    <a:lnB w="12700" cmpd="sng">
                      <a:noFill/>
                    </a:lnB>
                    <a:solidFill>
                      <a:schemeClr val="accent6">
                        <a:lumMod val="40000"/>
                        <a:lumOff val="60000"/>
                      </a:schemeClr>
                    </a:solidFill>
                  </a:tcPr>
                </a:tc>
                <a:tc hMerge="1">
                  <a:txBody>
                    <a:bodyPr/>
                    <a:lstStyle/>
                    <a:p>
                      <a:endParaRPr lang="uk-UA"/>
                    </a:p>
                  </a:txBody>
                  <a:tcPr/>
                </a:tc>
                <a:tc gridSpan="2">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uk-UA" sz="1200" dirty="0" smtClean="0">
                          <a:solidFill>
                            <a:schemeClr val="bg1"/>
                          </a:solidFill>
                          <a:latin typeface="Comic Sans MS" pitchFamily="66" charset="0"/>
                        </a:rPr>
                        <a:t>Маска</a:t>
                      </a:r>
                    </a:p>
                  </a:txBody>
                  <a:tcPr>
                    <a:lnB w="12700" cmpd="sng">
                      <a:noFill/>
                    </a:lnB>
                    <a:solidFill>
                      <a:srgbClr val="00B050"/>
                    </a:solidFill>
                  </a:tcPr>
                </a:tc>
                <a:tc hMerge="1">
                  <a:txBody>
                    <a:bodyPr/>
                    <a:lstStyle/>
                    <a:p>
                      <a:endParaRPr lang="uk-UA"/>
                    </a:p>
                  </a:txBody>
                  <a:tcPr/>
                </a:tc>
                <a:tc>
                  <a:txBody>
                    <a:bodyPr/>
                    <a:lstStyle/>
                    <a:p>
                      <a:r>
                        <a:rPr lang="uk-UA" sz="1200" dirty="0" smtClean="0">
                          <a:latin typeface="Comic Sans MS" pitchFamily="66" charset="0"/>
                        </a:rPr>
                        <a:t>0,025   мм</a:t>
                      </a:r>
                      <a:endParaRPr lang="uk-UA" sz="1200" dirty="0">
                        <a:latin typeface="Comic Sans MS" pitchFamily="66" charset="0"/>
                      </a:endParaRPr>
                    </a:p>
                  </a:txBody>
                  <a:tcPr>
                    <a:lnT w="12700" cmpd="sng">
                      <a:noFill/>
                    </a:lnT>
                    <a:lnB w="12700" cmpd="sng">
                      <a:noFill/>
                    </a:lnB>
                    <a:solidFill>
                      <a:schemeClr val="accent6">
                        <a:lumMod val="40000"/>
                        <a:lumOff val="60000"/>
                      </a:schemeClr>
                    </a:solidFill>
                  </a:tcPr>
                </a:tc>
              </a:tr>
              <a:tr h="243456">
                <a:tc vMerge="1">
                  <a:txBody>
                    <a:bodyPr/>
                    <a:lstStyle/>
                    <a:p>
                      <a:endParaRPr lang="uk-UA" sz="1200">
                        <a:latin typeface="Comic Sans MS" pitchFamily="66" charset="0"/>
                      </a:endParaRPr>
                    </a:p>
                  </a:txBody>
                  <a:tcPr>
                    <a:lnL w="12700" cmpd="sng">
                      <a:noFill/>
                    </a:lnL>
                    <a:solidFill>
                      <a:schemeClr val="accent6">
                        <a:lumMod val="40000"/>
                        <a:lumOff val="60000"/>
                      </a:schemeClr>
                    </a:solidFill>
                  </a:tcPr>
                </a:tc>
                <a:tc gridSpan="6">
                  <a:txBody>
                    <a:bodyPr/>
                    <a:lstStyle/>
                    <a:p>
                      <a:pPr algn="r"/>
                      <a:r>
                        <a:rPr lang="uk-UA" sz="1200" dirty="0" smtClean="0">
                          <a:latin typeface="Comic Sans MS" pitchFamily="66" charset="0"/>
                        </a:rPr>
                        <a:t>Разом:</a:t>
                      </a:r>
                      <a:endParaRPr lang="uk-UA" sz="1200" dirty="0">
                        <a:latin typeface="Comic Sans MS" pitchFamily="66" charset="0"/>
                      </a:endParaRPr>
                    </a:p>
                  </a:txBody>
                  <a:tcPr>
                    <a:lnL w="12700" cmpd="sng">
                      <a:noFill/>
                    </a:lnL>
                    <a:lnR w="12700" cmpd="sng">
                      <a:noFill/>
                    </a:lnR>
                    <a:lnT w="12700" cmpd="sng">
                      <a:noFill/>
                    </a:lnT>
                    <a:solidFill>
                      <a:schemeClr val="accent6">
                        <a:lumMod val="40000"/>
                        <a:lumOff val="60000"/>
                      </a:schemeClr>
                    </a:solidFill>
                  </a:tcPr>
                </a:tc>
                <a:tc hMerge="1">
                  <a:txBody>
                    <a:bodyPr/>
                    <a:lstStyle/>
                    <a:p>
                      <a:endParaRPr lang="uk-UA"/>
                    </a:p>
                  </a:txBody>
                  <a:tcPr/>
                </a:tc>
                <a:tc hMerge="1">
                  <a:txBody>
                    <a:bodyPr/>
                    <a:lstStyle/>
                    <a:p>
                      <a:endParaRPr lang="uk-UA" sz="1200">
                        <a:latin typeface="Comic Sans MS" pitchFamily="66" charset="0"/>
                      </a:endParaRPr>
                    </a:p>
                  </a:txBody>
                  <a:tcPr>
                    <a:solidFill>
                      <a:schemeClr val="accent6">
                        <a:lumMod val="40000"/>
                        <a:lumOff val="60000"/>
                      </a:schemeClr>
                    </a:solidFill>
                  </a:tcPr>
                </a:tc>
                <a:tc hMerge="1">
                  <a:txBody>
                    <a:bodyPr/>
                    <a:lstStyle/>
                    <a:p>
                      <a:endParaRPr lang="uk-UA"/>
                    </a:p>
                  </a:txBody>
                  <a:tcPr/>
                </a:tc>
                <a:tc hMerge="1">
                  <a:txBody>
                    <a:bodyPr/>
                    <a:lstStyle/>
                    <a:p>
                      <a:pPr algn="r"/>
                      <a:endParaRPr lang="uk-UA" sz="1200" dirty="0">
                        <a:latin typeface="Comic Sans MS" pitchFamily="66" charset="0"/>
                      </a:endParaRPr>
                    </a:p>
                  </a:txBody>
                  <a:tcPr>
                    <a:solidFill>
                      <a:schemeClr val="accent6">
                        <a:lumMod val="40000"/>
                        <a:lumOff val="60000"/>
                      </a:schemeClr>
                    </a:solidFill>
                  </a:tcPr>
                </a:tc>
                <a:tc hMerge="1">
                  <a:txBody>
                    <a:bodyPr/>
                    <a:lstStyle/>
                    <a:p>
                      <a:endParaRPr lang="uk-UA"/>
                    </a:p>
                  </a:txBody>
                  <a:tcPr/>
                </a:tc>
                <a:tc>
                  <a:txBody>
                    <a:bodyPr/>
                    <a:lstStyle/>
                    <a:p>
                      <a:r>
                        <a:rPr lang="uk-UA" sz="1200" dirty="0" smtClean="0">
                          <a:latin typeface="Comic Sans MS" pitchFamily="66" charset="0"/>
                        </a:rPr>
                        <a:t>1,3245</a:t>
                      </a:r>
                      <a:r>
                        <a:rPr lang="uk-UA" sz="1200" baseline="0" dirty="0" smtClean="0">
                          <a:latin typeface="Comic Sans MS" pitchFamily="66" charset="0"/>
                        </a:rPr>
                        <a:t> мм</a:t>
                      </a:r>
                      <a:endParaRPr lang="uk-UA" sz="1200" dirty="0">
                        <a:latin typeface="Comic Sans MS" pitchFamily="66" charset="0"/>
                      </a:endParaRPr>
                    </a:p>
                  </a:txBody>
                  <a:tcPr>
                    <a:lnL w="12700" cmpd="sng">
                      <a:noFill/>
                    </a:lnL>
                    <a:lnT w="12700" cmpd="sng">
                      <a:noFill/>
                    </a:lnT>
                    <a:solidFill>
                      <a:schemeClr val="accent6">
                        <a:lumMod val="40000"/>
                        <a:lumOff val="60000"/>
                      </a:schemeClr>
                    </a:solidFill>
                  </a:tcPr>
                </a:tc>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692028562"/>
              </p:ext>
            </p:extLst>
          </p:nvPr>
        </p:nvGraphicFramePr>
        <p:xfrm>
          <a:off x="9032905" y="1119499"/>
          <a:ext cx="208280" cy="5708591"/>
        </p:xfrm>
        <a:graphic>
          <a:graphicData uri="http://schemas.openxmlformats.org/drawingml/2006/table">
            <a:tbl>
              <a:tblPr/>
              <a:tblGrid>
                <a:gridCol w="208280"/>
              </a:tblGrid>
              <a:tr h="5708591">
                <a:tc>
                  <a:txBody>
                    <a:bodyPr/>
                    <a:lstStyle/>
                    <a:p>
                      <a:endParaRPr lang="uk-UA" dirty="0"/>
                    </a:p>
                  </a:txBody>
                  <a:tcPr>
                    <a:lnL>
                      <a:noFill/>
                    </a:lnL>
                    <a:lnR>
                      <a:noFill/>
                    </a:lnR>
                    <a:lnT>
                      <a:noFill/>
                    </a:lnT>
                    <a:lnB>
                      <a:noFill/>
                    </a:lnB>
                  </a:tcPr>
                </a:tc>
              </a:tr>
            </a:tbl>
          </a:graphicData>
        </a:graphic>
      </p:graphicFrame>
      <p:graphicFrame>
        <p:nvGraphicFramePr>
          <p:cNvPr id="7" name="Таблица 6"/>
          <p:cNvGraphicFramePr>
            <a:graphicFrameLocks noGrp="1"/>
          </p:cNvGraphicFramePr>
          <p:nvPr/>
        </p:nvGraphicFramePr>
        <p:xfrm>
          <a:off x="1256232" y="6802452"/>
          <a:ext cx="7759581" cy="365760"/>
        </p:xfrm>
        <a:graphic>
          <a:graphicData uri="http://schemas.openxmlformats.org/drawingml/2006/table">
            <a:tbl>
              <a:tblPr/>
              <a:tblGrid>
                <a:gridCol w="7759581"/>
              </a:tblGrid>
              <a:tr h="0">
                <a:tc>
                  <a:txBody>
                    <a:bodyPr/>
                    <a:lstStyle/>
                    <a:p>
                      <a:endParaRPr lang="uk-UA" dirty="0"/>
                    </a:p>
                  </a:txBody>
                  <a:tcPr>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1169248315"/>
              </p:ext>
            </p:extLst>
          </p:nvPr>
        </p:nvGraphicFramePr>
        <p:xfrm>
          <a:off x="1529697" y="6802452"/>
          <a:ext cx="7469024" cy="365760"/>
        </p:xfrm>
        <a:graphic>
          <a:graphicData uri="http://schemas.openxmlformats.org/drawingml/2006/table">
            <a:tbl>
              <a:tblPr/>
              <a:tblGrid>
                <a:gridCol w="7469024"/>
              </a:tblGrid>
              <a:tr h="0">
                <a:tc>
                  <a:txBody>
                    <a:bodyPr/>
                    <a:lstStyle/>
                    <a:p>
                      <a:endParaRPr lang="uk-UA" dirty="0"/>
                    </a:p>
                  </a:txBody>
                  <a:tcPr>
                    <a:lnL>
                      <a:noFill/>
                    </a:lnL>
                    <a:lnR>
                      <a:noFill/>
                    </a:lnR>
                    <a:lnT>
                      <a:noFill/>
                    </a:lnT>
                    <a:lnB>
                      <a:noFill/>
                    </a:lnB>
                  </a:tcPr>
                </a:tc>
              </a:tr>
            </a:tbl>
          </a:graphicData>
        </a:graphic>
      </p:graphicFrame>
    </p:spTree>
    <p:extLst>
      <p:ext uri="{BB962C8B-B14F-4D97-AF65-F5344CB8AC3E}">
        <p14:creationId xmlns:p14="http://schemas.microsoft.com/office/powerpoint/2010/main" val="3796435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93" y="0"/>
            <a:ext cx="9143999" cy="6858000"/>
          </a:xfrm>
        </p:spPr>
      </p:pic>
      <p:sp>
        <p:nvSpPr>
          <p:cNvPr id="3" name="Заголовок 2"/>
          <p:cNvSpPr>
            <a:spLocks noGrp="1"/>
          </p:cNvSpPr>
          <p:nvPr>
            <p:ph type="title"/>
          </p:nvPr>
        </p:nvSpPr>
        <p:spPr>
          <a:xfrm>
            <a:off x="1763688" y="116632"/>
            <a:ext cx="6840760" cy="576064"/>
          </a:xfrm>
        </p:spPr>
        <p:txBody>
          <a:bodyPr>
            <a:noAutofit/>
          </a:bodyPr>
          <a:lstStyle/>
          <a:p>
            <a:r>
              <a:rPr lang="uk-UA" sz="2800" b="1" dirty="0" smtClean="0">
                <a:solidFill>
                  <a:schemeClr val="accent6">
                    <a:lumMod val="75000"/>
                  </a:schemeClr>
                </a:solidFill>
                <a:latin typeface="Comic Sans MS" pitchFamily="66" charset="0"/>
              </a:rPr>
              <a:t>Конструкція плати на металевій основі</a:t>
            </a:r>
            <a:endParaRPr lang="ru-RU" sz="2800" b="1" dirty="0">
              <a:solidFill>
                <a:schemeClr val="accent6">
                  <a:lumMod val="75000"/>
                </a:schemeClr>
              </a:solidFill>
              <a:latin typeface="Comic Sans MS" pitchFamily="66"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225327286"/>
              </p:ext>
            </p:extLst>
          </p:nvPr>
        </p:nvGraphicFramePr>
        <p:xfrm>
          <a:off x="9032905" y="1119499"/>
          <a:ext cx="208280" cy="5708591"/>
        </p:xfrm>
        <a:graphic>
          <a:graphicData uri="http://schemas.openxmlformats.org/drawingml/2006/table">
            <a:tbl>
              <a:tblPr/>
              <a:tblGrid>
                <a:gridCol w="208280"/>
              </a:tblGrid>
              <a:tr h="5708591">
                <a:tc>
                  <a:txBody>
                    <a:bodyPr/>
                    <a:lstStyle/>
                    <a:p>
                      <a:endParaRPr lang="uk-UA" dirty="0"/>
                    </a:p>
                  </a:txBody>
                  <a:tcPr>
                    <a:lnL>
                      <a:noFill/>
                    </a:lnL>
                    <a:lnR>
                      <a:noFill/>
                    </a:lnR>
                    <a:lnT>
                      <a:noFill/>
                    </a:lnT>
                    <a:lnB>
                      <a:noFill/>
                    </a:lnB>
                  </a:tcPr>
                </a:tc>
              </a:tr>
            </a:tbl>
          </a:graphicData>
        </a:graphic>
      </p:graphicFrame>
      <p:graphicFrame>
        <p:nvGraphicFramePr>
          <p:cNvPr id="7" name="Таблица 6"/>
          <p:cNvGraphicFramePr>
            <a:graphicFrameLocks noGrp="1"/>
          </p:cNvGraphicFramePr>
          <p:nvPr/>
        </p:nvGraphicFramePr>
        <p:xfrm>
          <a:off x="1256232" y="6802452"/>
          <a:ext cx="7759581" cy="365760"/>
        </p:xfrm>
        <a:graphic>
          <a:graphicData uri="http://schemas.openxmlformats.org/drawingml/2006/table">
            <a:tbl>
              <a:tblPr/>
              <a:tblGrid>
                <a:gridCol w="7759581"/>
              </a:tblGrid>
              <a:tr h="0">
                <a:tc>
                  <a:txBody>
                    <a:bodyPr/>
                    <a:lstStyle/>
                    <a:p>
                      <a:endParaRPr lang="uk-UA" dirty="0"/>
                    </a:p>
                  </a:txBody>
                  <a:tcPr>
                    <a:lnL>
                      <a:noFill/>
                    </a:lnL>
                    <a:lnR>
                      <a:noFill/>
                    </a:lnR>
                    <a:lnT>
                      <a:noFill/>
                    </a:lnT>
                    <a:lnB>
                      <a:noFill/>
                    </a:lnB>
                  </a:tcPr>
                </a:tc>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46261773"/>
              </p:ext>
            </p:extLst>
          </p:nvPr>
        </p:nvGraphicFramePr>
        <p:xfrm>
          <a:off x="1529697" y="6802452"/>
          <a:ext cx="7469024" cy="365760"/>
        </p:xfrm>
        <a:graphic>
          <a:graphicData uri="http://schemas.openxmlformats.org/drawingml/2006/table">
            <a:tbl>
              <a:tblPr/>
              <a:tblGrid>
                <a:gridCol w="7469024"/>
              </a:tblGrid>
              <a:tr h="0">
                <a:tc>
                  <a:txBody>
                    <a:bodyPr/>
                    <a:lstStyle/>
                    <a:p>
                      <a:endParaRPr lang="uk-UA" dirty="0"/>
                    </a:p>
                  </a:txBody>
                  <a:tcPr>
                    <a:lnL>
                      <a:noFill/>
                    </a:lnL>
                    <a:lnR>
                      <a:noFill/>
                    </a:lnR>
                    <a:lnT>
                      <a:noFill/>
                    </a:lnT>
                    <a:lnB>
                      <a:noFill/>
                    </a:lnB>
                  </a:tcPr>
                </a:tc>
              </a:tr>
            </a:tbl>
          </a:graphicData>
        </a:graphic>
      </p:graphicFrame>
      <p:pic>
        <p:nvPicPr>
          <p:cNvPr id="8" name="Picture 4" descr="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2179092"/>
            <a:ext cx="5046662"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
          <p:cNvSpPr>
            <a:spLocks noChangeArrowheads="1"/>
          </p:cNvSpPr>
          <p:nvPr/>
        </p:nvSpPr>
        <p:spPr bwMode="auto">
          <a:xfrm>
            <a:off x="1187624" y="3691980"/>
            <a:ext cx="5040312" cy="1727472"/>
          </a:xfrm>
          <a:prstGeom prst="rect">
            <a:avLst/>
          </a:prstGeom>
          <a:solidFill>
            <a:schemeClr val="bg1"/>
          </a:solidFill>
          <a:ln w="9525">
            <a:solidFill>
              <a:schemeClr val="tx1"/>
            </a:solidFill>
            <a:miter lim="800000"/>
            <a:headEnd/>
            <a:tailEnd/>
          </a:ln>
          <a:effectLst/>
        </p:spPr>
        <p:txBody>
          <a:bodyPr wrap="none" anchor="ctr"/>
          <a:lstStyle/>
          <a:p>
            <a:endParaRPr lang="uk-UA"/>
          </a:p>
        </p:txBody>
      </p:sp>
      <p:sp>
        <p:nvSpPr>
          <p:cNvPr id="11" name="Rectangle 6"/>
          <p:cNvSpPr>
            <a:spLocks noChangeArrowheads="1"/>
          </p:cNvSpPr>
          <p:nvPr/>
        </p:nvSpPr>
        <p:spPr bwMode="auto">
          <a:xfrm>
            <a:off x="1476549" y="3618955"/>
            <a:ext cx="4464050" cy="144462"/>
          </a:xfrm>
          <a:prstGeom prst="rect">
            <a:avLst/>
          </a:prstGeom>
          <a:solidFill>
            <a:srgbClr val="92D050"/>
          </a:solidFill>
          <a:ln w="9525">
            <a:solidFill>
              <a:srgbClr val="000000"/>
            </a:solidFill>
            <a:miter lim="800000"/>
            <a:headEnd/>
            <a:tailEnd/>
          </a:ln>
          <a:effectLst/>
        </p:spPr>
        <p:txBody>
          <a:bodyPr wrap="none" anchor="ctr"/>
          <a:lstStyle/>
          <a:p>
            <a:endParaRPr lang="uk-UA"/>
          </a:p>
        </p:txBody>
      </p:sp>
      <p:sp>
        <p:nvSpPr>
          <p:cNvPr id="12" name="Rectangle 7"/>
          <p:cNvSpPr>
            <a:spLocks noChangeArrowheads="1"/>
          </p:cNvSpPr>
          <p:nvPr/>
        </p:nvSpPr>
        <p:spPr bwMode="auto">
          <a:xfrm>
            <a:off x="1476549" y="3907880"/>
            <a:ext cx="4464050" cy="1368425"/>
          </a:xfrm>
          <a:prstGeom prst="rect">
            <a:avLst/>
          </a:prstGeom>
          <a:solidFill>
            <a:srgbClr val="FFFF00"/>
          </a:solidFill>
          <a:ln w="9525">
            <a:solidFill>
              <a:srgbClr val="000000"/>
            </a:solidFill>
            <a:miter lim="800000"/>
            <a:headEnd/>
            <a:tailEnd/>
          </a:ln>
          <a:effectLst/>
        </p:spPr>
        <p:txBody>
          <a:bodyPr wrap="none" anchor="ctr"/>
          <a:lstStyle/>
          <a:p>
            <a:endParaRPr lang="uk-UA"/>
          </a:p>
        </p:txBody>
      </p:sp>
      <p:sp>
        <p:nvSpPr>
          <p:cNvPr id="17" name="AutoShape 5"/>
          <p:cNvSpPr>
            <a:spLocks noChangeArrowheads="1"/>
          </p:cNvSpPr>
          <p:nvPr/>
        </p:nvSpPr>
        <p:spPr bwMode="auto">
          <a:xfrm>
            <a:off x="6708576" y="1675777"/>
            <a:ext cx="2291408" cy="420951"/>
          </a:xfrm>
          <a:prstGeom prst="wedgeRoundRectCallout">
            <a:avLst>
              <a:gd name="adj1" fmla="val -87880"/>
              <a:gd name="adj2" fmla="val 302883"/>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Друкована плата</a:t>
            </a:r>
            <a:endParaRPr lang="uk-UA" sz="2800" dirty="0">
              <a:solidFill>
                <a:srgbClr val="000000"/>
              </a:solidFill>
              <a:latin typeface="Comic Sans MS" pitchFamily="66" charset="0"/>
            </a:endParaRPr>
          </a:p>
        </p:txBody>
      </p:sp>
      <p:sp>
        <p:nvSpPr>
          <p:cNvPr id="18" name="AutoShape 5"/>
          <p:cNvSpPr>
            <a:spLocks noChangeArrowheads="1"/>
          </p:cNvSpPr>
          <p:nvPr/>
        </p:nvSpPr>
        <p:spPr bwMode="auto">
          <a:xfrm>
            <a:off x="7740352" y="3480710"/>
            <a:ext cx="1259632" cy="420951"/>
          </a:xfrm>
          <a:prstGeom prst="wedgeRoundRectCallout">
            <a:avLst>
              <a:gd name="adj1" fmla="val -200693"/>
              <a:gd name="adj2" fmla="val -2403"/>
              <a:gd name="adj3" fmla="val 16667"/>
            </a:avLst>
          </a:prstGeom>
          <a:solidFill>
            <a:srgbClr val="FFFFFF"/>
          </a:solidFill>
          <a:ln w="9525">
            <a:solidFill>
              <a:srgbClr val="000000"/>
            </a:solidFill>
            <a:miter lim="800000"/>
            <a:headEnd/>
            <a:tailEnd/>
          </a:ln>
        </p:spPr>
        <p:txBody>
          <a:bodyPr/>
          <a:lstStyle/>
          <a:p>
            <a:pPr algn="ctr"/>
            <a:r>
              <a:rPr lang="uk-UA" dirty="0" err="1" smtClean="0">
                <a:solidFill>
                  <a:srgbClr val="000000"/>
                </a:solidFill>
                <a:latin typeface="Comic Sans MS" pitchFamily="66" charset="0"/>
              </a:rPr>
              <a:t>Препрег</a:t>
            </a:r>
            <a:endParaRPr lang="uk-UA" sz="2800" dirty="0">
              <a:solidFill>
                <a:srgbClr val="000000"/>
              </a:solidFill>
              <a:latin typeface="Comic Sans MS" pitchFamily="66" charset="0"/>
            </a:endParaRPr>
          </a:p>
        </p:txBody>
      </p:sp>
      <p:sp>
        <p:nvSpPr>
          <p:cNvPr id="19" name="AutoShape 5"/>
          <p:cNvSpPr>
            <a:spLocks noChangeArrowheads="1"/>
          </p:cNvSpPr>
          <p:nvPr/>
        </p:nvSpPr>
        <p:spPr bwMode="auto">
          <a:xfrm>
            <a:off x="6516216" y="5208976"/>
            <a:ext cx="2483768" cy="668296"/>
          </a:xfrm>
          <a:prstGeom prst="wedgeRoundRectCallout">
            <a:avLst>
              <a:gd name="adj1" fmla="val -94351"/>
              <a:gd name="adj2" fmla="val -149174"/>
              <a:gd name="adj3" fmla="val 16667"/>
            </a:avLst>
          </a:prstGeom>
          <a:solidFill>
            <a:srgbClr val="FFFFFF"/>
          </a:solidFill>
          <a:ln w="9525">
            <a:solidFill>
              <a:srgbClr val="000000"/>
            </a:solidFill>
            <a:miter lim="800000"/>
            <a:headEnd/>
            <a:tailEnd/>
          </a:ln>
        </p:spPr>
        <p:txBody>
          <a:bodyPr/>
          <a:lstStyle/>
          <a:p>
            <a:pPr algn="ctr"/>
            <a:r>
              <a:rPr lang="uk-UA" dirty="0" smtClean="0">
                <a:solidFill>
                  <a:srgbClr val="000000"/>
                </a:solidFill>
                <a:latin typeface="Comic Sans MS" pitchFamily="66" charset="0"/>
              </a:rPr>
              <a:t>Мідна або алюмінієва основа</a:t>
            </a:r>
            <a:endParaRPr lang="uk-UA" sz="2800" dirty="0">
              <a:solidFill>
                <a:srgbClr val="000000"/>
              </a:solidFill>
              <a:latin typeface="Comic Sans MS" pitchFamily="66" charset="0"/>
            </a:endParaRPr>
          </a:p>
        </p:txBody>
      </p:sp>
    </p:spTree>
    <p:extLst>
      <p:ext uri="{BB962C8B-B14F-4D97-AF65-F5344CB8AC3E}">
        <p14:creationId xmlns:p14="http://schemas.microsoft.com/office/powerpoint/2010/main" val="39448719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1907704" y="183500"/>
            <a:ext cx="6257082" cy="509196"/>
          </a:xfrm>
        </p:spPr>
        <p:txBody>
          <a:bodyPr>
            <a:noAutofit/>
          </a:bodyPr>
          <a:lstStyle/>
          <a:p>
            <a:r>
              <a:rPr lang="uk-UA" sz="2800" b="1" dirty="0" smtClean="0">
                <a:solidFill>
                  <a:schemeClr val="accent6">
                    <a:lumMod val="75000"/>
                  </a:schemeClr>
                </a:solidFill>
                <a:latin typeface="Comic Sans MS" pitchFamily="66" charset="0"/>
              </a:rPr>
              <a:t>Покриття друкованої плати</a:t>
            </a:r>
            <a:endParaRPr lang="ru-RU" sz="2800" dirty="0">
              <a:latin typeface="Comic Sans MS" pitchFamily="66"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498155269"/>
              </p:ext>
            </p:extLst>
          </p:nvPr>
        </p:nvGraphicFramePr>
        <p:xfrm>
          <a:off x="1403648" y="1340770"/>
          <a:ext cx="7344816" cy="5124252"/>
        </p:xfrm>
        <a:graphic>
          <a:graphicData uri="http://schemas.openxmlformats.org/drawingml/2006/table">
            <a:tbl>
              <a:tblPr firstRow="1" bandRow="1">
                <a:tableStyleId>{93296810-A885-4BE3-A3E7-6D5BEEA58F35}</a:tableStyleId>
              </a:tblPr>
              <a:tblGrid>
                <a:gridCol w="2808312"/>
                <a:gridCol w="4536504"/>
              </a:tblGrid>
              <a:tr h="628393">
                <a:tc>
                  <a:txBody>
                    <a:bodyPr/>
                    <a:lstStyle/>
                    <a:p>
                      <a:pPr algn="ctr"/>
                      <a:r>
                        <a:rPr lang="uk-UA" sz="2000" dirty="0" smtClean="0">
                          <a:latin typeface="Comic Sans MS" pitchFamily="66" charset="0"/>
                        </a:rPr>
                        <a:t>Тип</a:t>
                      </a:r>
                      <a:endParaRPr lang="uk-UA" sz="2000" dirty="0">
                        <a:latin typeface="Comic Sans MS" pitchFamily="66" charset="0"/>
                      </a:endParaRPr>
                    </a:p>
                  </a:txBody>
                  <a:tcPr anchor="ctr"/>
                </a:tc>
                <a:tc>
                  <a:txBody>
                    <a:bodyPr/>
                    <a:lstStyle/>
                    <a:p>
                      <a:pPr algn="ctr"/>
                      <a:r>
                        <a:rPr lang="uk-UA" sz="2000" dirty="0" smtClean="0">
                          <a:latin typeface="Comic Sans MS" pitchFamily="66" charset="0"/>
                        </a:rPr>
                        <a:t>Призначення та особливості</a:t>
                      </a:r>
                      <a:endParaRPr lang="uk-UA" sz="2000" dirty="0">
                        <a:latin typeface="Comic Sans MS" pitchFamily="66" charset="0"/>
                      </a:endParaRPr>
                    </a:p>
                  </a:txBody>
                  <a:tcPr anchor="ctr"/>
                </a:tc>
              </a:tr>
              <a:tr h="1014679">
                <a:tc>
                  <a:txBody>
                    <a:bodyPr/>
                    <a:lstStyle/>
                    <a:p>
                      <a:r>
                        <a:rPr lang="uk-UA" dirty="0" smtClean="0">
                          <a:latin typeface="Comic Sans MS" pitchFamily="66" charset="0"/>
                        </a:rPr>
                        <a:t>Паяльна маска</a:t>
                      </a:r>
                      <a:endParaRPr lang="uk-UA" dirty="0">
                        <a:latin typeface="Comic Sans MS" pitchFamily="66" charset="0"/>
                      </a:endParaRPr>
                    </a:p>
                  </a:txBody>
                  <a:tcPr/>
                </a:tc>
                <a:tc>
                  <a:txBody>
                    <a:bodyPr/>
                    <a:lstStyle/>
                    <a:p>
                      <a:r>
                        <a:rPr lang="uk-UA" dirty="0" smtClean="0">
                          <a:latin typeface="Comic Sans MS" pitchFamily="66" charset="0"/>
                        </a:rPr>
                        <a:t>Для захисту при пайці</a:t>
                      </a:r>
                    </a:p>
                    <a:p>
                      <a:r>
                        <a:rPr lang="uk-UA" dirty="0" smtClean="0">
                          <a:latin typeface="Comic Sans MS" pitchFamily="66" charset="0"/>
                        </a:rPr>
                        <a:t>Кольори: зелений, синій, червоний,</a:t>
                      </a:r>
                      <a:r>
                        <a:rPr lang="uk-UA" baseline="0" dirty="0" smtClean="0">
                          <a:latin typeface="Comic Sans MS" pitchFamily="66" charset="0"/>
                        </a:rPr>
                        <a:t> жовтий, чорний, білий</a:t>
                      </a:r>
                      <a:endParaRPr lang="uk-UA" dirty="0">
                        <a:latin typeface="Comic Sans MS" pitchFamily="66" charset="0"/>
                      </a:endParaRPr>
                    </a:p>
                  </a:txBody>
                  <a:tcPr/>
                </a:tc>
              </a:tr>
              <a:tr h="710275">
                <a:tc>
                  <a:txBody>
                    <a:bodyPr/>
                    <a:lstStyle/>
                    <a:p>
                      <a:r>
                        <a:rPr lang="uk-UA" dirty="0" smtClean="0">
                          <a:latin typeface="Comic Sans MS" pitchFamily="66" charset="0"/>
                        </a:rPr>
                        <a:t>Маркування</a:t>
                      </a:r>
                      <a:endParaRPr lang="uk-UA" dirty="0">
                        <a:latin typeface="Comic Sans MS" pitchFamily="66" charset="0"/>
                      </a:endParaRPr>
                    </a:p>
                  </a:txBody>
                  <a:tcPr/>
                </a:tc>
                <a:tc>
                  <a:txBody>
                    <a:bodyPr/>
                    <a:lstStyle/>
                    <a:p>
                      <a:r>
                        <a:rPr lang="uk-UA" dirty="0" smtClean="0">
                          <a:latin typeface="Comic Sans MS" pitchFamily="66" charset="0"/>
                        </a:rPr>
                        <a:t>Для ідентифікації</a:t>
                      </a:r>
                    </a:p>
                    <a:p>
                      <a:pPr marL="0" marR="0" indent="0" algn="l" defTabSz="914400" rtl="0" eaLnBrk="1" fontAlgn="auto" latinLnBrk="0" hangingPunct="1">
                        <a:lnSpc>
                          <a:spcPct val="100000"/>
                        </a:lnSpc>
                        <a:spcBef>
                          <a:spcPts val="0"/>
                        </a:spcBef>
                        <a:spcAft>
                          <a:spcPts val="0"/>
                        </a:spcAft>
                        <a:buClrTx/>
                        <a:buSzTx/>
                        <a:buFontTx/>
                        <a:buNone/>
                        <a:tabLst/>
                        <a:defRPr/>
                      </a:pPr>
                      <a:r>
                        <a:rPr lang="uk-UA" dirty="0" smtClean="0">
                          <a:latin typeface="Comic Sans MS" pitchFamily="66" charset="0"/>
                        </a:rPr>
                        <a:t>Кольори: </a:t>
                      </a:r>
                      <a:r>
                        <a:rPr lang="uk-UA" baseline="0" dirty="0" smtClean="0">
                          <a:latin typeface="Comic Sans MS" pitchFamily="66" charset="0"/>
                        </a:rPr>
                        <a:t>жовтий, чорний, білий</a:t>
                      </a:r>
                      <a:endParaRPr lang="uk-UA" dirty="0" smtClean="0">
                        <a:latin typeface="Comic Sans MS" pitchFamily="66" charset="0"/>
                      </a:endParaRPr>
                    </a:p>
                  </a:txBody>
                  <a:tcPr/>
                </a:tc>
              </a:tr>
              <a:tr h="710275">
                <a:tc>
                  <a:txBody>
                    <a:bodyPr/>
                    <a:lstStyle/>
                    <a:p>
                      <a:r>
                        <a:rPr lang="uk-UA" dirty="0" smtClean="0">
                          <a:latin typeface="Comic Sans MS" pitchFamily="66" charset="0"/>
                        </a:rPr>
                        <a:t>Маска, що відшаровується</a:t>
                      </a:r>
                      <a:endParaRPr lang="uk-UA" dirty="0">
                        <a:latin typeface="Comic Sans MS" pitchFamily="66" charset="0"/>
                      </a:endParaRPr>
                    </a:p>
                  </a:txBody>
                  <a:tcPr/>
                </a:tc>
                <a:tc>
                  <a:txBody>
                    <a:bodyPr/>
                    <a:lstStyle/>
                    <a:p>
                      <a:r>
                        <a:rPr lang="uk-UA" dirty="0" smtClean="0">
                          <a:latin typeface="Comic Sans MS" pitchFamily="66" charset="0"/>
                        </a:rPr>
                        <a:t>Для тимчасового захисту поверхні. За необхідності легко видаляється</a:t>
                      </a:r>
                      <a:endParaRPr lang="uk-UA" dirty="0">
                        <a:latin typeface="Comic Sans MS" pitchFamily="66" charset="0"/>
                      </a:endParaRPr>
                    </a:p>
                  </a:txBody>
                  <a:tcPr/>
                </a:tc>
              </a:tr>
              <a:tr h="710275">
                <a:tc>
                  <a:txBody>
                    <a:bodyPr/>
                    <a:lstStyle/>
                    <a:p>
                      <a:r>
                        <a:rPr lang="uk-UA" dirty="0" smtClean="0">
                          <a:latin typeface="Comic Sans MS" pitchFamily="66" charset="0"/>
                        </a:rPr>
                        <a:t>Карбон</a:t>
                      </a:r>
                      <a:endParaRPr lang="uk-UA" dirty="0">
                        <a:latin typeface="Comic Sans MS" pitchFamily="66" charset="0"/>
                      </a:endParaRPr>
                    </a:p>
                  </a:txBody>
                  <a:tcPr/>
                </a:tc>
                <a:tc>
                  <a:txBody>
                    <a:bodyPr/>
                    <a:lstStyle/>
                    <a:p>
                      <a:r>
                        <a:rPr lang="uk-UA" dirty="0" smtClean="0">
                          <a:latin typeface="Comic Sans MS" pitchFamily="66" charset="0"/>
                        </a:rPr>
                        <a:t>Для створення клавіатур. Має високу зносостійкість</a:t>
                      </a:r>
                      <a:endParaRPr lang="uk-UA" dirty="0">
                        <a:latin typeface="Comic Sans MS" pitchFamily="66" charset="0"/>
                      </a:endParaRPr>
                    </a:p>
                  </a:txBody>
                  <a:tcPr/>
                </a:tc>
              </a:tr>
              <a:tr h="710275">
                <a:tc>
                  <a:txBody>
                    <a:bodyPr/>
                    <a:lstStyle/>
                    <a:p>
                      <a:r>
                        <a:rPr lang="uk-UA" dirty="0" smtClean="0">
                          <a:latin typeface="Comic Sans MS" pitchFamily="66" charset="0"/>
                        </a:rPr>
                        <a:t>Графіт</a:t>
                      </a:r>
                      <a:endParaRPr lang="uk-UA" dirty="0">
                        <a:latin typeface="Comic Sans MS" pitchFamily="66" charset="0"/>
                      </a:endParaRPr>
                    </a:p>
                  </a:txBody>
                  <a:tcPr/>
                </a:tc>
                <a:tc>
                  <a:txBody>
                    <a:bodyPr/>
                    <a:lstStyle/>
                    <a:p>
                      <a:r>
                        <a:rPr lang="uk-UA" dirty="0" smtClean="0">
                          <a:latin typeface="Comic Sans MS" pitchFamily="66" charset="0"/>
                        </a:rPr>
                        <a:t>Для створення резисторів. Бажана</a:t>
                      </a:r>
                      <a:r>
                        <a:rPr lang="uk-UA" baseline="0" dirty="0" smtClean="0">
                          <a:latin typeface="Comic Sans MS" pitchFamily="66" charset="0"/>
                        </a:rPr>
                        <a:t> лазерна підгонка</a:t>
                      </a:r>
                      <a:endParaRPr lang="uk-UA" dirty="0">
                        <a:latin typeface="Comic Sans MS" pitchFamily="66" charset="0"/>
                      </a:endParaRPr>
                    </a:p>
                  </a:txBody>
                  <a:tcPr/>
                </a:tc>
              </a:tr>
              <a:tr h="628393">
                <a:tc>
                  <a:txBody>
                    <a:bodyPr/>
                    <a:lstStyle/>
                    <a:p>
                      <a:r>
                        <a:rPr lang="uk-UA" dirty="0" smtClean="0">
                          <a:latin typeface="Comic Sans MS" pitchFamily="66" charset="0"/>
                        </a:rPr>
                        <a:t>Срібне покриття</a:t>
                      </a:r>
                      <a:endParaRPr lang="uk-UA" dirty="0">
                        <a:latin typeface="Comic Sans MS" pitchFamily="66" charset="0"/>
                      </a:endParaRPr>
                    </a:p>
                  </a:txBody>
                  <a:tcPr/>
                </a:tc>
                <a:tc>
                  <a:txBody>
                    <a:bodyPr/>
                    <a:lstStyle/>
                    <a:p>
                      <a:r>
                        <a:rPr lang="uk-UA" dirty="0" smtClean="0">
                          <a:latin typeface="Comic Sans MS" pitchFamily="66" charset="0"/>
                        </a:rPr>
                        <a:t>Для створення струмопровідних містків</a:t>
                      </a:r>
                      <a:endParaRPr lang="uk-UA" dirty="0">
                        <a:latin typeface="Comic Sans MS" pitchFamily="66" charset="0"/>
                      </a:endParaRPr>
                    </a:p>
                  </a:txBody>
                  <a:tcPr/>
                </a:tc>
              </a:tr>
            </a:tbl>
          </a:graphicData>
        </a:graphic>
      </p:graphicFrame>
    </p:spTree>
    <p:extLst>
      <p:ext uri="{BB962C8B-B14F-4D97-AF65-F5344CB8AC3E}">
        <p14:creationId xmlns:p14="http://schemas.microsoft.com/office/powerpoint/2010/main" val="41523605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3" name="Заголовок 2"/>
          <p:cNvSpPr>
            <a:spLocks noGrp="1"/>
          </p:cNvSpPr>
          <p:nvPr>
            <p:ph type="title"/>
          </p:nvPr>
        </p:nvSpPr>
        <p:spPr>
          <a:xfrm>
            <a:off x="2483768" y="116632"/>
            <a:ext cx="4745099" cy="648072"/>
          </a:xfrm>
        </p:spPr>
        <p:txBody>
          <a:bodyPr>
            <a:noAutofit/>
          </a:bodyPr>
          <a:lstStyle/>
          <a:p>
            <a:r>
              <a:rPr lang="uk-UA" sz="2800" b="1" smtClean="0">
                <a:solidFill>
                  <a:schemeClr val="accent6">
                    <a:lumMod val="75000"/>
                  </a:schemeClr>
                </a:solidFill>
                <a:latin typeface="Comic Sans MS" pitchFamily="66" charset="0"/>
              </a:rPr>
              <a:t>Типи друкованих плат</a:t>
            </a:r>
            <a:endParaRPr lang="ru-RU" sz="2800" b="1">
              <a:solidFill>
                <a:schemeClr val="accent6">
                  <a:lumMod val="75000"/>
                </a:schemeClr>
              </a:solidFill>
              <a:latin typeface="Comic Sans MS" pitchFamily="66"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023" t="1959" r="9085" b="6335"/>
          <a:stretch/>
        </p:blipFill>
        <p:spPr bwMode="auto">
          <a:xfrm>
            <a:off x="1162424" y="1772816"/>
            <a:ext cx="3602197"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932040" y="1772816"/>
            <a:ext cx="4211960" cy="1107996"/>
          </a:xfrm>
          <a:prstGeom prst="rect">
            <a:avLst/>
          </a:prstGeom>
        </p:spPr>
        <p:txBody>
          <a:bodyPr wrap="square">
            <a:spAutoFit/>
          </a:bodyPr>
          <a:lstStyle/>
          <a:p>
            <a:r>
              <a:rPr lang="uk-UA" b="1" smtClean="0">
                <a:solidFill>
                  <a:schemeClr val="bg1"/>
                </a:solidFill>
                <a:latin typeface="Comic Sans MS" pitchFamily="66" charset="0"/>
              </a:rPr>
              <a:t>Одношарові друковані плати</a:t>
            </a:r>
            <a:r>
              <a:rPr lang="uk-UA" sz="1600" smtClean="0">
                <a:solidFill>
                  <a:srgbClr val="000000"/>
                </a:solidFill>
                <a:latin typeface="Comic Sans MS" pitchFamily="66" charset="0"/>
              </a:rPr>
              <a:t> </a:t>
            </a:r>
          </a:p>
          <a:p>
            <a:r>
              <a:rPr lang="uk-UA" sz="1600" smtClean="0">
                <a:solidFill>
                  <a:srgbClr val="000000"/>
                </a:solidFill>
                <a:latin typeface="Comic Sans MS" pitchFamily="66" charset="0"/>
              </a:rPr>
              <a:t>- прості задачі (блоки живлення, пульти); </a:t>
            </a:r>
          </a:p>
          <a:p>
            <a:r>
              <a:rPr lang="uk-UA" sz="1600" smtClean="0">
                <a:solidFill>
                  <a:srgbClr val="000000"/>
                </a:solidFill>
                <a:latin typeface="Comic Sans MS" pitchFamily="66" charset="0"/>
              </a:rPr>
              <a:t>– мала вартість.</a:t>
            </a:r>
            <a:endParaRPr lang="uk-UA" sz="1600">
              <a:solidFill>
                <a:srgbClr val="000000"/>
              </a:solidFill>
              <a:latin typeface="Comic Sans MS" pitchFamily="66" charset="0"/>
            </a:endParaRPr>
          </a:p>
        </p:txBody>
      </p:sp>
      <p:sp>
        <p:nvSpPr>
          <p:cNvPr id="13" name="Прямоугольник 12"/>
          <p:cNvSpPr/>
          <p:nvPr/>
        </p:nvSpPr>
        <p:spPr>
          <a:xfrm>
            <a:off x="4940586" y="3140968"/>
            <a:ext cx="4211960" cy="1354217"/>
          </a:xfrm>
          <a:prstGeom prst="rect">
            <a:avLst/>
          </a:prstGeom>
        </p:spPr>
        <p:txBody>
          <a:bodyPr wrap="square">
            <a:spAutoFit/>
          </a:bodyPr>
          <a:lstStyle/>
          <a:p>
            <a:r>
              <a:rPr lang="uk-UA" b="1" smtClean="0">
                <a:solidFill>
                  <a:schemeClr val="bg1"/>
                </a:solidFill>
                <a:latin typeface="Comic Sans MS" pitchFamily="66" charset="0"/>
              </a:rPr>
              <a:t>Двошарові друковані плати</a:t>
            </a:r>
            <a:endParaRPr lang="uk-UA" sz="1600" smtClean="0">
              <a:solidFill>
                <a:schemeClr val="bg1"/>
              </a:solidFill>
              <a:latin typeface="Comic Sans MS" pitchFamily="66" charset="0"/>
            </a:endParaRPr>
          </a:p>
          <a:p>
            <a:r>
              <a:rPr lang="uk-UA" sz="1600" smtClean="0">
                <a:latin typeface="Comic Sans MS" pitchFamily="66" charset="0"/>
              </a:rPr>
              <a:t>- найбільш поширені;</a:t>
            </a:r>
          </a:p>
          <a:p>
            <a:pPr>
              <a:buFontTx/>
              <a:buChar char="-"/>
            </a:pPr>
            <a:r>
              <a:rPr lang="uk-UA" sz="1600" smtClean="0">
                <a:latin typeface="Comic Sans MS" pitchFamily="66" charset="0"/>
              </a:rPr>
              <a:t> відносно прості;</a:t>
            </a:r>
          </a:p>
          <a:p>
            <a:pPr>
              <a:buFontTx/>
              <a:buChar char="-"/>
            </a:pPr>
            <a:r>
              <a:rPr lang="uk-UA" sz="1600" smtClean="0">
                <a:latin typeface="Comic Sans MS" pitchFamily="66" charset="0"/>
              </a:rPr>
              <a:t> помірна вартість;</a:t>
            </a:r>
          </a:p>
          <a:p>
            <a:pPr>
              <a:buFontTx/>
              <a:buChar char="-"/>
            </a:pPr>
            <a:r>
              <a:rPr lang="uk-UA" sz="1600" smtClean="0">
                <a:latin typeface="Comic Sans MS" pitchFamily="66" charset="0"/>
              </a:rPr>
              <a:t> гарна комутаційна властивість.</a:t>
            </a:r>
            <a:endParaRPr lang="uk-UA" sz="1600">
              <a:latin typeface="Comic Sans MS" pitchFamily="66" charset="0"/>
            </a:endParaRPr>
          </a:p>
        </p:txBody>
      </p:sp>
      <p:sp>
        <p:nvSpPr>
          <p:cNvPr id="15" name="Прямоугольник 14"/>
          <p:cNvSpPr/>
          <p:nvPr/>
        </p:nvSpPr>
        <p:spPr>
          <a:xfrm>
            <a:off x="4932040" y="4756033"/>
            <a:ext cx="4220506" cy="1877437"/>
          </a:xfrm>
          <a:prstGeom prst="rect">
            <a:avLst/>
          </a:prstGeom>
        </p:spPr>
        <p:txBody>
          <a:bodyPr wrap="square">
            <a:spAutoFit/>
          </a:bodyPr>
          <a:lstStyle/>
          <a:p>
            <a:r>
              <a:rPr lang="uk-UA" sz="2000" b="1" smtClean="0">
                <a:solidFill>
                  <a:schemeClr val="bg1"/>
                </a:solidFill>
                <a:latin typeface="Comic Sans MS" pitchFamily="66" charset="0"/>
              </a:rPr>
              <a:t>Багатошарові друковані плати</a:t>
            </a:r>
            <a:endParaRPr lang="uk-UA" smtClean="0">
              <a:solidFill>
                <a:schemeClr val="bg1"/>
              </a:solidFill>
              <a:latin typeface="Comic Sans MS" pitchFamily="66" charset="0"/>
            </a:endParaRPr>
          </a:p>
          <a:p>
            <a:pPr>
              <a:buFontTx/>
              <a:buChar char="-"/>
            </a:pPr>
            <a:r>
              <a:rPr lang="uk-UA" sz="1600">
                <a:latin typeface="Comic Sans MS" pitchFamily="66" charset="0"/>
              </a:rPr>
              <a:t> </a:t>
            </a:r>
            <a:r>
              <a:rPr lang="uk-UA" sz="1600" smtClean="0">
                <a:solidFill>
                  <a:srgbClr val="000000"/>
                </a:solidFill>
                <a:latin typeface="Comic Sans MS" pitchFamily="66" charset="0"/>
              </a:rPr>
              <a:t>дорожче за своїх конкурентів</a:t>
            </a:r>
            <a:r>
              <a:rPr lang="ru-RU" sz="1600">
                <a:solidFill>
                  <a:srgbClr val="000000"/>
                </a:solidFill>
                <a:latin typeface="Comic Sans MS" pitchFamily="66" charset="0"/>
              </a:rPr>
              <a:t>;</a:t>
            </a:r>
            <a:endParaRPr lang="ru-RU" sz="1600" smtClean="0">
              <a:solidFill>
                <a:srgbClr val="000000"/>
              </a:solidFill>
              <a:latin typeface="Comic Sans MS" pitchFamily="66" charset="0"/>
            </a:endParaRPr>
          </a:p>
          <a:p>
            <a:pPr>
              <a:buFontTx/>
              <a:buChar char="-"/>
            </a:pPr>
            <a:r>
              <a:rPr lang="ru-RU" sz="1600">
                <a:solidFill>
                  <a:srgbClr val="000000"/>
                </a:solidFill>
                <a:latin typeface="Comic Sans MS" pitchFamily="66" charset="0"/>
              </a:rPr>
              <a:t> </a:t>
            </a:r>
            <a:r>
              <a:rPr lang="ru-RU" sz="1600" err="1" smtClean="0">
                <a:solidFill>
                  <a:srgbClr val="000000"/>
                </a:solidFill>
                <a:latin typeface="Comic Sans MS" pitchFamily="66" charset="0"/>
              </a:rPr>
              <a:t>висока</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щільність</a:t>
            </a:r>
            <a:r>
              <a:rPr lang="ru-RU" sz="1600" smtClean="0">
                <a:solidFill>
                  <a:srgbClr val="000000"/>
                </a:solidFill>
                <a:latin typeface="Comic Sans MS" pitchFamily="66" charset="0"/>
              </a:rPr>
              <a:t> монтажа </a:t>
            </a:r>
            <a:r>
              <a:rPr lang="ru-RU" sz="1600" err="1" smtClean="0">
                <a:solidFill>
                  <a:srgbClr val="000000"/>
                </a:solidFill>
                <a:latin typeface="Comic Sans MS" pitchFamily="66" charset="0"/>
              </a:rPr>
              <a:t>електроних</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компонентів</a:t>
            </a:r>
            <a:r>
              <a:rPr lang="ru-RU" sz="1600">
                <a:solidFill>
                  <a:srgbClr val="000000"/>
                </a:solidFill>
                <a:latin typeface="Comic Sans MS" pitchFamily="66" charset="0"/>
              </a:rPr>
              <a:t>;</a:t>
            </a:r>
            <a:endParaRPr lang="ru-RU" sz="1600" smtClean="0">
              <a:solidFill>
                <a:srgbClr val="000000"/>
              </a:solidFill>
              <a:latin typeface="Comic Sans MS" pitchFamily="66" charset="0"/>
            </a:endParaRPr>
          </a:p>
          <a:p>
            <a:pPr>
              <a:buFontTx/>
              <a:buChar char="-"/>
            </a:pP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можливість</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коммутації</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сучасних</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мікросхем</a:t>
            </a:r>
            <a:r>
              <a:rPr lang="ru-RU" sz="1600" smtClean="0">
                <a:solidFill>
                  <a:srgbClr val="000000"/>
                </a:solidFill>
                <a:latin typeface="Comic Sans MS" pitchFamily="66" charset="0"/>
              </a:rPr>
              <a:t> з </a:t>
            </a:r>
            <a:r>
              <a:rPr lang="ru-RU" sz="1600" err="1" smtClean="0">
                <a:solidFill>
                  <a:srgbClr val="000000"/>
                </a:solidFill>
                <a:latin typeface="Comic Sans MS" pitchFamily="66" charset="0"/>
              </a:rPr>
              <a:t>високою</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щільністю</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виводів</a:t>
            </a:r>
            <a:r>
              <a:rPr lang="ru-RU" sz="1600" smtClean="0">
                <a:solidFill>
                  <a:srgbClr val="000000"/>
                </a:solidFill>
                <a:latin typeface="Comic Sans MS" pitchFamily="66" charset="0"/>
              </a:rPr>
              <a:t> (</a:t>
            </a:r>
            <a:r>
              <a:rPr lang="ru-RU" sz="1600" err="1" smtClean="0">
                <a:solidFill>
                  <a:srgbClr val="000000"/>
                </a:solidFill>
                <a:latin typeface="Comic Sans MS" pitchFamily="66" charset="0"/>
              </a:rPr>
              <a:t>наприклад</a:t>
            </a:r>
            <a:r>
              <a:rPr lang="ru-RU" sz="1600" smtClean="0">
                <a:solidFill>
                  <a:srgbClr val="000000"/>
                </a:solidFill>
                <a:latin typeface="Comic Sans MS" pitchFamily="66" charset="0"/>
              </a:rPr>
              <a:t>,  </a:t>
            </a:r>
            <a:r>
              <a:rPr lang="en-US" sz="1600" smtClean="0">
                <a:solidFill>
                  <a:srgbClr val="000000"/>
                </a:solidFill>
                <a:latin typeface="Comic Sans MS" pitchFamily="66" charset="0"/>
              </a:rPr>
              <a:t>BGA</a:t>
            </a:r>
            <a:r>
              <a:rPr lang="ru-RU" sz="1600" smtClean="0">
                <a:solidFill>
                  <a:srgbClr val="000000"/>
                </a:solidFill>
                <a:latin typeface="Comic Sans MS" pitchFamily="66" charset="0"/>
              </a:rPr>
              <a:t>).</a:t>
            </a:r>
            <a:endParaRPr lang="ru-RU" sz="1600">
              <a:solidFill>
                <a:srgbClr val="000000"/>
              </a:solidFill>
              <a:latin typeface="Comic Sans MS" pitchFamily="66" charset="0"/>
            </a:endParaRPr>
          </a:p>
        </p:txBody>
      </p:sp>
    </p:spTree>
    <p:extLst>
      <p:ext uri="{BB962C8B-B14F-4D97-AF65-F5344CB8AC3E}">
        <p14:creationId xmlns:p14="http://schemas.microsoft.com/office/powerpoint/2010/main" val="3706691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3" name="Заголовок 2"/>
          <p:cNvSpPr>
            <a:spLocks noGrp="1"/>
          </p:cNvSpPr>
          <p:nvPr>
            <p:ph type="title"/>
          </p:nvPr>
        </p:nvSpPr>
        <p:spPr>
          <a:xfrm>
            <a:off x="2483768" y="116632"/>
            <a:ext cx="5832648" cy="1008112"/>
          </a:xfrm>
        </p:spPr>
        <p:txBody>
          <a:bodyPr>
            <a:noAutofit/>
          </a:bodyPr>
          <a:lstStyle/>
          <a:p>
            <a:r>
              <a:rPr lang="uk-UA" sz="2800" b="1" smtClean="0">
                <a:solidFill>
                  <a:schemeClr val="accent6">
                    <a:lumMod val="75000"/>
                  </a:schemeClr>
                </a:solidFill>
                <a:latin typeface="Comic Sans MS" pitchFamily="66" charset="0"/>
              </a:rPr>
              <a:t>Деякі види багатошарових друкованих плат</a:t>
            </a:r>
            <a:endParaRPr lang="ru-RU" sz="2800" b="1">
              <a:solidFill>
                <a:schemeClr val="accent6">
                  <a:lumMod val="75000"/>
                </a:schemeClr>
              </a:solidFill>
              <a:latin typeface="Comic Sans MS" pitchFamily="66" charset="0"/>
            </a:endParaRPr>
          </a:p>
        </p:txBody>
      </p:sp>
      <p:sp>
        <p:nvSpPr>
          <p:cNvPr id="4" name="Прямоугольник 3"/>
          <p:cNvSpPr/>
          <p:nvPr/>
        </p:nvSpPr>
        <p:spPr>
          <a:xfrm>
            <a:off x="4932040" y="1313924"/>
            <a:ext cx="4211960" cy="1107996"/>
          </a:xfrm>
          <a:prstGeom prst="rect">
            <a:avLst/>
          </a:prstGeom>
        </p:spPr>
        <p:txBody>
          <a:bodyPr wrap="square">
            <a:spAutoFit/>
          </a:bodyPr>
          <a:lstStyle/>
          <a:p>
            <a:r>
              <a:rPr lang="uk-UA" b="1" smtClean="0">
                <a:solidFill>
                  <a:schemeClr val="bg1"/>
                </a:solidFill>
                <a:latin typeface="Comic Sans MS" pitchFamily="66" charset="0"/>
              </a:rPr>
              <a:t>Попарно-двошарові плати</a:t>
            </a:r>
            <a:r>
              <a:rPr lang="uk-UA" sz="1600" smtClean="0">
                <a:solidFill>
                  <a:schemeClr val="bg1"/>
                </a:solidFill>
                <a:latin typeface="Comic Sans MS" pitchFamily="66" charset="0"/>
              </a:rPr>
              <a:t> </a:t>
            </a:r>
          </a:p>
          <a:p>
            <a:r>
              <a:rPr lang="uk-UA" sz="1600" smtClean="0">
                <a:solidFill>
                  <a:srgbClr val="000000"/>
                </a:solidFill>
                <a:latin typeface="Comic Sans MS" pitchFamily="66" charset="0"/>
              </a:rPr>
              <a:t>- </a:t>
            </a:r>
            <a:r>
              <a:rPr lang="uk-UA" sz="1600" err="1" smtClean="0">
                <a:solidFill>
                  <a:srgbClr val="000000"/>
                </a:solidFill>
                <a:latin typeface="Comic Sans MS" pitchFamily="66" charset="0"/>
              </a:rPr>
              <a:t>зпресовують</a:t>
            </a:r>
            <a:r>
              <a:rPr lang="uk-UA" sz="1600" smtClean="0">
                <a:solidFill>
                  <a:srgbClr val="000000"/>
                </a:solidFill>
                <a:latin typeface="Comic Sans MS" pitchFamily="66" charset="0"/>
              </a:rPr>
              <a:t> з двошарових; </a:t>
            </a:r>
          </a:p>
          <a:p>
            <a:r>
              <a:rPr lang="uk-UA" sz="1600" smtClean="0">
                <a:solidFill>
                  <a:srgbClr val="000000"/>
                </a:solidFill>
                <a:latin typeface="Comic Sans MS" pitchFamily="66" charset="0"/>
              </a:rPr>
              <a:t>– підвищена комутаційна здатність за рахунок не наскрізних отворів.</a:t>
            </a:r>
            <a:endParaRPr lang="uk-UA" sz="1600">
              <a:solidFill>
                <a:srgbClr val="000000"/>
              </a:solidFill>
              <a:latin typeface="Comic Sans MS" pitchFamily="66" charset="0"/>
            </a:endParaRPr>
          </a:p>
        </p:txBody>
      </p:sp>
      <p:sp>
        <p:nvSpPr>
          <p:cNvPr id="13" name="Прямоугольник 12"/>
          <p:cNvSpPr/>
          <p:nvPr/>
        </p:nvSpPr>
        <p:spPr>
          <a:xfrm>
            <a:off x="4932040" y="2924944"/>
            <a:ext cx="4211960" cy="1846659"/>
          </a:xfrm>
          <a:prstGeom prst="rect">
            <a:avLst/>
          </a:prstGeom>
        </p:spPr>
        <p:txBody>
          <a:bodyPr wrap="square">
            <a:spAutoFit/>
          </a:bodyPr>
          <a:lstStyle/>
          <a:p>
            <a:r>
              <a:rPr lang="uk-UA" b="1" smtClean="0">
                <a:solidFill>
                  <a:schemeClr val="bg1"/>
                </a:solidFill>
                <a:latin typeface="Comic Sans MS" pitchFamily="66" charset="0"/>
              </a:rPr>
              <a:t>Плати зі скритими отворами</a:t>
            </a:r>
            <a:endParaRPr lang="uk-UA" sz="1600" smtClean="0">
              <a:solidFill>
                <a:schemeClr val="bg1"/>
              </a:solidFill>
              <a:latin typeface="Comic Sans MS" pitchFamily="66" charset="0"/>
            </a:endParaRPr>
          </a:p>
          <a:p>
            <a:r>
              <a:rPr lang="uk-UA" sz="1600" smtClean="0">
                <a:latin typeface="Comic Sans MS" pitchFamily="66" charset="0"/>
              </a:rPr>
              <a:t>- дозволяють максимально використовувати зовнішні поверхні багатошарової плати, що дозволяє ущільнити монтаж елементів, а також підвищити комутаційну властивість плат.</a:t>
            </a:r>
            <a:endParaRPr lang="uk-UA" sz="1600">
              <a:latin typeface="Comic Sans MS" pitchFamily="66" charset="0"/>
            </a:endParaRPr>
          </a:p>
        </p:txBody>
      </p:sp>
      <p:sp>
        <p:nvSpPr>
          <p:cNvPr id="15" name="Прямоугольник 14"/>
          <p:cNvSpPr/>
          <p:nvPr/>
        </p:nvSpPr>
        <p:spPr>
          <a:xfrm>
            <a:off x="4940586" y="5322214"/>
            <a:ext cx="4220506" cy="1138773"/>
          </a:xfrm>
          <a:prstGeom prst="rect">
            <a:avLst/>
          </a:prstGeom>
        </p:spPr>
        <p:txBody>
          <a:bodyPr wrap="square">
            <a:spAutoFit/>
          </a:bodyPr>
          <a:lstStyle/>
          <a:p>
            <a:r>
              <a:rPr lang="uk-UA" sz="2000" b="1" smtClean="0">
                <a:solidFill>
                  <a:schemeClr val="bg1"/>
                </a:solidFill>
                <a:latin typeface="Comic Sans MS" pitchFamily="66" charset="0"/>
              </a:rPr>
              <a:t>Плати з </a:t>
            </a:r>
            <a:r>
              <a:rPr lang="uk-UA" sz="2000" b="1" err="1" smtClean="0">
                <a:solidFill>
                  <a:schemeClr val="bg1"/>
                </a:solidFill>
                <a:latin typeface="Comic Sans MS" pitchFamily="66" charset="0"/>
              </a:rPr>
              <a:t>мікроотворами</a:t>
            </a:r>
            <a:endParaRPr lang="uk-UA" smtClean="0">
              <a:solidFill>
                <a:schemeClr val="bg1"/>
              </a:solidFill>
              <a:latin typeface="Comic Sans MS" pitchFamily="66" charset="0"/>
            </a:endParaRPr>
          </a:p>
          <a:p>
            <a:pPr>
              <a:buFontTx/>
              <a:buChar char="-"/>
            </a:pPr>
            <a:r>
              <a:rPr lang="uk-UA" sz="1600">
                <a:latin typeface="Comic Sans MS" pitchFamily="66" charset="0"/>
              </a:rPr>
              <a:t> </a:t>
            </a:r>
            <a:r>
              <a:rPr lang="uk-UA" sz="1600" smtClean="0">
                <a:solidFill>
                  <a:srgbClr val="000000"/>
                </a:solidFill>
                <a:latin typeface="Comic Sans MS" pitchFamily="66" charset="0"/>
              </a:rPr>
              <a:t>розмір </a:t>
            </a:r>
            <a:r>
              <a:rPr lang="uk-UA" sz="1600" err="1" smtClean="0">
                <a:solidFill>
                  <a:srgbClr val="000000"/>
                </a:solidFill>
                <a:latin typeface="Comic Sans MS" pitchFamily="66" charset="0"/>
              </a:rPr>
              <a:t>мікроотворів</a:t>
            </a:r>
            <a:r>
              <a:rPr lang="uk-UA" sz="1600" smtClean="0">
                <a:solidFill>
                  <a:srgbClr val="000000"/>
                </a:solidFill>
                <a:latin typeface="Comic Sans MS" pitchFamily="66" charset="0"/>
              </a:rPr>
              <a:t> – 100 мкм</a:t>
            </a:r>
            <a:r>
              <a:rPr lang="ru-RU" sz="1600" smtClean="0">
                <a:solidFill>
                  <a:srgbClr val="000000"/>
                </a:solidFill>
                <a:latin typeface="Comic Sans MS" pitchFamily="66" charset="0"/>
              </a:rPr>
              <a:t>;</a:t>
            </a:r>
          </a:p>
          <a:p>
            <a:pPr>
              <a:buFontTx/>
              <a:buChar char="-"/>
            </a:pPr>
            <a:r>
              <a:rPr lang="ru-RU" sz="1600">
                <a:solidFill>
                  <a:srgbClr val="000000"/>
                </a:solidFill>
                <a:latin typeface="Comic Sans MS" pitchFamily="66" charset="0"/>
              </a:rPr>
              <a:t> </a:t>
            </a:r>
            <a:r>
              <a:rPr lang="ru-RU" sz="1600" smtClean="0">
                <a:solidFill>
                  <a:srgbClr val="000000"/>
                </a:solidFill>
                <a:latin typeface="Comic Sans MS" pitchFamily="66" charset="0"/>
              </a:rPr>
              <a:t>сама </a:t>
            </a:r>
            <a:r>
              <a:rPr lang="uk-UA" sz="1600" smtClean="0">
                <a:solidFill>
                  <a:srgbClr val="000000"/>
                </a:solidFill>
                <a:latin typeface="Comic Sans MS" pitchFamily="66" charset="0"/>
              </a:rPr>
              <a:t>висока</a:t>
            </a:r>
            <a:r>
              <a:rPr lang="ru-RU" sz="1600" smtClean="0">
                <a:solidFill>
                  <a:srgbClr val="000000"/>
                </a:solidFill>
                <a:latin typeface="Comic Sans MS" pitchFamily="66" charset="0"/>
              </a:rPr>
              <a:t> </a:t>
            </a:r>
            <a:r>
              <a:rPr lang="uk-UA" sz="1600" smtClean="0">
                <a:solidFill>
                  <a:srgbClr val="000000"/>
                </a:solidFill>
                <a:latin typeface="Comic Sans MS" pitchFamily="66" charset="0"/>
              </a:rPr>
              <a:t>комутаційна властивість</a:t>
            </a:r>
            <a:r>
              <a:rPr lang="ru-RU" sz="1600" smtClean="0">
                <a:solidFill>
                  <a:srgbClr val="000000"/>
                </a:solidFill>
                <a:latin typeface="Comic Sans MS" pitchFamily="66" charset="0"/>
              </a:rPr>
              <a:t>;</a:t>
            </a:r>
          </a:p>
          <a:p>
            <a:pPr>
              <a:buFontTx/>
              <a:buChar char="-"/>
            </a:pPr>
            <a:r>
              <a:rPr lang="ru-RU" sz="1600" smtClean="0">
                <a:solidFill>
                  <a:srgbClr val="000000"/>
                </a:solidFill>
                <a:latin typeface="Comic Sans MS" pitchFamily="66" charset="0"/>
              </a:rPr>
              <a:t> </a:t>
            </a:r>
            <a:r>
              <a:rPr lang="uk-UA" sz="1600" smtClean="0">
                <a:solidFill>
                  <a:srgbClr val="000000"/>
                </a:solidFill>
                <a:latin typeface="Comic Sans MS" pitchFamily="66" charset="0"/>
              </a:rPr>
              <a:t>висока вартість</a:t>
            </a:r>
            <a:r>
              <a:rPr lang="ru-RU" sz="1600" smtClean="0">
                <a:solidFill>
                  <a:srgbClr val="000000"/>
                </a:solidFill>
                <a:latin typeface="Comic Sans MS" pitchFamily="66" charset="0"/>
              </a:rPr>
              <a:t>.</a:t>
            </a:r>
            <a:endParaRPr lang="ru-RU" sz="1600">
              <a:solidFill>
                <a:srgbClr val="000000"/>
              </a:solidFill>
              <a:latin typeface="Comic Sans MS" pitchFamily="66"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327179"/>
            <a:ext cx="3816424" cy="5286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385542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1170</TotalTime>
  <Words>1417</Words>
  <Application>Microsoft Office PowerPoint</Application>
  <PresentationFormat>Экран (4:3)</PresentationFormat>
  <Paragraphs>336</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Тема Office</vt:lpstr>
      <vt:lpstr>Друковані плати</vt:lpstr>
      <vt:lpstr>Зовнішній вигляд материнської плати персонального комп’ютера </vt:lpstr>
      <vt:lpstr>Зовнішній вигляд гнучко-жорсткої плати </vt:lpstr>
      <vt:lpstr>Конструкція друкованої плати</vt:lpstr>
      <vt:lpstr>Конструкція містка гнучко-жорсткої плати</vt:lpstr>
      <vt:lpstr>Конструкція плати на металевій основі</vt:lpstr>
      <vt:lpstr>Покриття друкованої плати</vt:lpstr>
      <vt:lpstr>Типи друкованих плат</vt:lpstr>
      <vt:lpstr>Деякі види багатошарових друкованих плат</vt:lpstr>
      <vt:lpstr>Презентация PowerPoint</vt:lpstr>
      <vt:lpstr>Основні параметри та вимоги до топології друкованих плат</vt:lpstr>
      <vt:lpstr>Основні розміри топології друкованих плат</vt:lpstr>
      <vt:lpstr>Класи точності друкованих плат за ГОСТ 23.751-86</vt:lpstr>
      <vt:lpstr>Технологічні можливості сучасного виробництва друкованих плат</vt:lpstr>
      <vt:lpstr>Групові заготівки</vt:lpstr>
      <vt:lpstr>Особливості проектування топології друкованих плат</vt:lpstr>
      <vt:lpstr>Пробивна напруга друкованих плат відповідно до ГОСТ 23751-86</vt:lpstr>
      <vt:lpstr>Опір провідників друкованих плат відповідно до ГОСТ 23751-86</vt:lpstr>
      <vt:lpstr>“Лазерно-праскова” технологія виготовлення друкованих плат</vt:lpstr>
      <vt:lpstr>Інструменти та матеріали</vt:lpstr>
      <vt:lpstr>Порядок створення топології друкованої плати (крок 1)</vt:lpstr>
      <vt:lpstr>Порядок створення топології друкованої плати (крок 2)</vt:lpstr>
      <vt:lpstr>Порядок створення топології друкованої плати (крок 3)</vt:lpstr>
      <vt:lpstr>Порядок створення топології друкованої плати (крок 4)</vt:lpstr>
      <vt:lpstr>Порядок створення топології друкованої плати (крок 5)</vt:lpstr>
      <vt:lpstr>Порядок створення топології друкованої плати (крок 6)</vt:lpstr>
      <vt:lpstr>Порядок створення топології друкованої плати (крок 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Друковані плати</dc:title>
  <dc:creator>shaman</dc:creator>
  <cp:lastModifiedBy>shaman</cp:lastModifiedBy>
  <cp:revision>66</cp:revision>
  <cp:lastPrinted>2018-02-25T10:32:34Z</cp:lastPrinted>
  <dcterms:created xsi:type="dcterms:W3CDTF">2018-02-03T14:31:23Z</dcterms:created>
  <dcterms:modified xsi:type="dcterms:W3CDTF">2018-02-25T16:32:29Z</dcterms:modified>
</cp:coreProperties>
</file>