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86" r:id="rId4"/>
    <p:sldId id="288" r:id="rId5"/>
    <p:sldId id="289" r:id="rId6"/>
    <p:sldId id="290" r:id="rId7"/>
    <p:sldId id="337" r:id="rId8"/>
    <p:sldId id="292" r:id="rId9"/>
    <p:sldId id="291" r:id="rId10"/>
    <p:sldId id="338" r:id="rId11"/>
    <p:sldId id="293" r:id="rId12"/>
    <p:sldId id="294" r:id="rId13"/>
    <p:sldId id="295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8" r:id="rId26"/>
    <p:sldId id="309" r:id="rId27"/>
    <p:sldId id="310" r:id="rId28"/>
    <p:sldId id="332" r:id="rId29"/>
    <p:sldId id="341" r:id="rId30"/>
    <p:sldId id="334" r:id="rId31"/>
    <p:sldId id="312" r:id="rId32"/>
    <p:sldId id="261" r:id="rId33"/>
    <p:sldId id="335" r:id="rId34"/>
    <p:sldId id="339" r:id="rId35"/>
    <p:sldId id="313" r:id="rId36"/>
    <p:sldId id="314" r:id="rId37"/>
    <p:sldId id="315" r:id="rId38"/>
    <p:sldId id="316" r:id="rId39"/>
    <p:sldId id="318" r:id="rId40"/>
    <p:sldId id="317" r:id="rId41"/>
    <p:sldId id="320" r:id="rId42"/>
    <p:sldId id="321" r:id="rId43"/>
    <p:sldId id="322" r:id="rId44"/>
    <p:sldId id="336" r:id="rId45"/>
    <p:sldId id="323" r:id="rId46"/>
    <p:sldId id="324" r:id="rId47"/>
    <p:sldId id="325" r:id="rId48"/>
    <p:sldId id="326" r:id="rId49"/>
    <p:sldId id="327" r:id="rId50"/>
    <p:sldId id="328" r:id="rId51"/>
    <p:sldId id="329" r:id="rId52"/>
    <p:sldId id="330" r:id="rId53"/>
    <p:sldId id="342" r:id="rId54"/>
    <p:sldId id="343" r:id="rId55"/>
    <p:sldId id="344" r:id="rId56"/>
    <p:sldId id="346" r:id="rId57"/>
    <p:sldId id="347" r:id="rId58"/>
    <p:sldId id="345" r:id="rId59"/>
    <p:sldId id="348" r:id="rId60"/>
    <p:sldId id="349" r:id="rId61"/>
    <p:sldId id="340" r:id="rId62"/>
    <p:sldId id="350" r:id="rId6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Помірний стиль 2 –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Помірний стиль 2 –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Помірний стиль 3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6" autoAdjust="0"/>
    <p:restoredTop sz="94705" autoAdjust="0"/>
  </p:normalViewPr>
  <p:slideViewPr>
    <p:cSldViewPr>
      <p:cViewPr varScale="1">
        <p:scale>
          <a:sx n="83" d="100"/>
          <a:sy n="83" d="100"/>
        </p:scale>
        <p:origin x="-13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D66C97-E9E8-4DBD-BEDD-DF9EB761C11C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418221-4D5E-4F55-8064-769560BE05E3}">
      <dgm:prSet phldrT="[Текст]" custT="1"/>
      <dgm:spPr/>
      <dgm:t>
        <a:bodyPr/>
        <a:lstStyle/>
        <a:p>
          <a:r>
            <a:rPr lang="uk-UA" sz="3200" dirty="0" smtClean="0"/>
            <a:t>Первісна культура</a:t>
          </a:r>
          <a:endParaRPr lang="ru-RU" sz="3200" dirty="0"/>
        </a:p>
      </dgm:t>
    </dgm:pt>
    <dgm:pt modelId="{A823A61E-B00D-4A80-AD2F-A918C9B128A3}" type="parTrans" cxnId="{52DC0502-7CA4-4AB7-AA63-FDA0EC8629AA}">
      <dgm:prSet/>
      <dgm:spPr/>
      <dgm:t>
        <a:bodyPr/>
        <a:lstStyle/>
        <a:p>
          <a:endParaRPr lang="ru-RU"/>
        </a:p>
      </dgm:t>
    </dgm:pt>
    <dgm:pt modelId="{A1603916-5841-4F58-B157-0345DA6FA8D1}" type="sibTrans" cxnId="{52DC0502-7CA4-4AB7-AA63-FDA0EC8629AA}">
      <dgm:prSet/>
      <dgm:spPr/>
      <dgm:t>
        <a:bodyPr/>
        <a:lstStyle/>
        <a:p>
          <a:endParaRPr lang="ru-RU"/>
        </a:p>
      </dgm:t>
    </dgm:pt>
    <dgm:pt modelId="{24969B95-69F2-4152-B8D7-B7FF42720FA9}">
      <dgm:prSet phldrT="[Текст]" custT="1"/>
      <dgm:spPr/>
      <dgm:t>
        <a:bodyPr/>
        <a:lstStyle/>
        <a:p>
          <a:r>
            <a:rPr lang="uk-UA" sz="4400" dirty="0" smtClean="0"/>
            <a:t>Праця</a:t>
          </a:r>
          <a:endParaRPr lang="ru-RU" sz="4400" dirty="0"/>
        </a:p>
      </dgm:t>
    </dgm:pt>
    <dgm:pt modelId="{C0992ACF-9E17-4D13-85CE-541521D1B639}" type="parTrans" cxnId="{8D78FD63-6E64-4C53-9FA2-68654DCB6EF7}">
      <dgm:prSet/>
      <dgm:spPr/>
      <dgm:t>
        <a:bodyPr/>
        <a:lstStyle/>
        <a:p>
          <a:endParaRPr lang="ru-RU"/>
        </a:p>
      </dgm:t>
    </dgm:pt>
    <dgm:pt modelId="{E2A5AB90-7ECE-4594-8DE8-27B7ED2C2089}" type="sibTrans" cxnId="{8D78FD63-6E64-4C53-9FA2-68654DCB6EF7}">
      <dgm:prSet/>
      <dgm:spPr/>
      <dgm:t>
        <a:bodyPr/>
        <a:lstStyle/>
        <a:p>
          <a:endParaRPr lang="ru-RU"/>
        </a:p>
      </dgm:t>
    </dgm:pt>
    <dgm:pt modelId="{F16B3876-2320-4FA2-97C3-A608B3D27E27}">
      <dgm:prSet phldrT="[Текст]" custT="1"/>
      <dgm:spPr/>
      <dgm:t>
        <a:bodyPr/>
        <a:lstStyle/>
        <a:p>
          <a:r>
            <a:rPr lang="uk-UA" sz="4000" dirty="0" smtClean="0"/>
            <a:t>Магія</a:t>
          </a:r>
          <a:endParaRPr lang="ru-RU" sz="4000" dirty="0"/>
        </a:p>
      </dgm:t>
    </dgm:pt>
    <dgm:pt modelId="{C59FD4DA-AA71-4B29-B126-2512217B1487}" type="parTrans" cxnId="{BB323142-CC5F-4DA7-BFE9-1820DA75BD06}">
      <dgm:prSet/>
      <dgm:spPr/>
      <dgm:t>
        <a:bodyPr/>
        <a:lstStyle/>
        <a:p>
          <a:endParaRPr lang="ru-RU"/>
        </a:p>
      </dgm:t>
    </dgm:pt>
    <dgm:pt modelId="{415CD00B-797F-4CA0-AE11-71375B746E4A}" type="sibTrans" cxnId="{BB323142-CC5F-4DA7-BFE9-1820DA75BD06}">
      <dgm:prSet/>
      <dgm:spPr/>
      <dgm:t>
        <a:bodyPr/>
        <a:lstStyle/>
        <a:p>
          <a:endParaRPr lang="ru-RU"/>
        </a:p>
      </dgm:t>
    </dgm:pt>
    <dgm:pt modelId="{06F09715-2D1B-40AC-A455-C2222DF68426}">
      <dgm:prSet phldrT="[Текст]" custT="1"/>
      <dgm:spPr/>
      <dgm:t>
        <a:bodyPr/>
        <a:lstStyle/>
        <a:p>
          <a:r>
            <a:rPr lang="uk-UA" sz="2400" dirty="0" smtClean="0"/>
            <a:t>Мистецтво</a:t>
          </a:r>
          <a:endParaRPr lang="ru-RU" sz="2400" dirty="0"/>
        </a:p>
      </dgm:t>
    </dgm:pt>
    <dgm:pt modelId="{61FB5FB6-CB2F-4A52-B713-0A31FCBC663C}" type="parTrans" cxnId="{D16564A2-807B-4348-BD4E-CAF2847DDD77}">
      <dgm:prSet/>
      <dgm:spPr/>
      <dgm:t>
        <a:bodyPr/>
        <a:lstStyle/>
        <a:p>
          <a:endParaRPr lang="ru-RU"/>
        </a:p>
      </dgm:t>
    </dgm:pt>
    <dgm:pt modelId="{5D312960-2227-47C6-985E-A05B8481AA57}" type="sibTrans" cxnId="{D16564A2-807B-4348-BD4E-CAF2847DDD77}">
      <dgm:prSet/>
      <dgm:spPr/>
      <dgm:t>
        <a:bodyPr/>
        <a:lstStyle/>
        <a:p>
          <a:endParaRPr lang="ru-RU"/>
        </a:p>
      </dgm:t>
    </dgm:pt>
    <dgm:pt modelId="{DCC0CC32-8AFD-4F54-A983-A8F88B8D9E7D}" type="pres">
      <dgm:prSet presAssocID="{66D66C97-E9E8-4DBD-BEDD-DF9EB761C11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D1D5572-C864-4E42-AAE6-20FD288F7C9C}" type="pres">
      <dgm:prSet presAssocID="{CF418221-4D5E-4F55-8064-769560BE05E3}" presName="singleCycle" presStyleCnt="0"/>
      <dgm:spPr/>
    </dgm:pt>
    <dgm:pt modelId="{FF8C8623-A75D-4992-8310-DF86DC7B4AF5}" type="pres">
      <dgm:prSet presAssocID="{CF418221-4D5E-4F55-8064-769560BE05E3}" presName="singleCenter" presStyleLbl="node1" presStyleIdx="0" presStyleCnt="4" custScaleX="153674" custScaleY="205453" custLinFactNeighborX="654" custLinFactNeighborY="17504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F6F535A0-C98A-4CBC-88CB-F21D2DC57AE2}" type="pres">
      <dgm:prSet presAssocID="{C0992ACF-9E17-4D13-85CE-541521D1B639}" presName="Name56" presStyleLbl="parChTrans1D2" presStyleIdx="0" presStyleCnt="3"/>
      <dgm:spPr/>
      <dgm:t>
        <a:bodyPr/>
        <a:lstStyle/>
        <a:p>
          <a:endParaRPr lang="ru-RU"/>
        </a:p>
      </dgm:t>
    </dgm:pt>
    <dgm:pt modelId="{15DA0E37-5F71-41FA-9BF2-C97F936BEA55}" type="pres">
      <dgm:prSet presAssocID="{24969B95-69F2-4152-B8D7-B7FF42720FA9}" presName="text0" presStyleLbl="node1" presStyleIdx="1" presStyleCnt="4" custScaleX="208362" custScaleY="160962" custRadScaleRad="99357" custRadScaleInc="4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86697-EBF6-4497-90F6-769983F3658C}" type="pres">
      <dgm:prSet presAssocID="{C59FD4DA-AA71-4B29-B126-2512217B1487}" presName="Name56" presStyleLbl="parChTrans1D2" presStyleIdx="1" presStyleCnt="3"/>
      <dgm:spPr/>
      <dgm:t>
        <a:bodyPr/>
        <a:lstStyle/>
        <a:p>
          <a:endParaRPr lang="ru-RU"/>
        </a:p>
      </dgm:t>
    </dgm:pt>
    <dgm:pt modelId="{FA6F69E4-A358-4BC3-834F-2846CD101841}" type="pres">
      <dgm:prSet presAssocID="{F16B3876-2320-4FA2-97C3-A608B3D27E27}" presName="text0" presStyleLbl="node1" presStyleIdx="2" presStyleCnt="4" custScaleX="176831" custScaleY="173848" custRadScaleRad="141616" custRadScaleInc="-11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E526A-3CE4-46AE-A9B9-9A8C257BEEA1}" type="pres">
      <dgm:prSet presAssocID="{61FB5FB6-CB2F-4A52-B713-0A31FCBC663C}" presName="Name56" presStyleLbl="parChTrans1D2" presStyleIdx="2" presStyleCnt="3"/>
      <dgm:spPr/>
      <dgm:t>
        <a:bodyPr/>
        <a:lstStyle/>
        <a:p>
          <a:endParaRPr lang="ru-RU"/>
        </a:p>
      </dgm:t>
    </dgm:pt>
    <dgm:pt modelId="{7DCB2B8E-15B4-45EF-9CBF-1E116EDD2B6C}" type="pres">
      <dgm:prSet presAssocID="{06F09715-2D1B-40AC-A455-C2222DF68426}" presName="text0" presStyleLbl="node1" presStyleIdx="3" presStyleCnt="4" custScaleX="205658" custScaleY="157944" custRadScaleRad="142209" custRadScaleInc="8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DC0502-7CA4-4AB7-AA63-FDA0EC8629AA}" srcId="{66D66C97-E9E8-4DBD-BEDD-DF9EB761C11C}" destId="{CF418221-4D5E-4F55-8064-769560BE05E3}" srcOrd="0" destOrd="0" parTransId="{A823A61E-B00D-4A80-AD2F-A918C9B128A3}" sibTransId="{A1603916-5841-4F58-B157-0345DA6FA8D1}"/>
    <dgm:cxn modelId="{A920D972-B039-42FF-A1A9-ACDF30C9B0E6}" type="presOf" srcId="{C59FD4DA-AA71-4B29-B126-2512217B1487}" destId="{BC286697-EBF6-4497-90F6-769983F3658C}" srcOrd="0" destOrd="0" presId="urn:microsoft.com/office/officeart/2008/layout/RadialCluster"/>
    <dgm:cxn modelId="{C550B79C-1AF3-45FA-8C22-37A46B47FF2B}" type="presOf" srcId="{66D66C97-E9E8-4DBD-BEDD-DF9EB761C11C}" destId="{DCC0CC32-8AFD-4F54-A983-A8F88B8D9E7D}" srcOrd="0" destOrd="0" presId="urn:microsoft.com/office/officeart/2008/layout/RadialCluster"/>
    <dgm:cxn modelId="{BB323142-CC5F-4DA7-BFE9-1820DA75BD06}" srcId="{CF418221-4D5E-4F55-8064-769560BE05E3}" destId="{F16B3876-2320-4FA2-97C3-A608B3D27E27}" srcOrd="1" destOrd="0" parTransId="{C59FD4DA-AA71-4B29-B126-2512217B1487}" sibTransId="{415CD00B-797F-4CA0-AE11-71375B746E4A}"/>
    <dgm:cxn modelId="{6F30FE8F-C576-4B84-B707-9617B0AAA552}" type="presOf" srcId="{61FB5FB6-CB2F-4A52-B713-0A31FCBC663C}" destId="{EA3E526A-3CE4-46AE-A9B9-9A8C257BEEA1}" srcOrd="0" destOrd="0" presId="urn:microsoft.com/office/officeart/2008/layout/RadialCluster"/>
    <dgm:cxn modelId="{CE54D86C-D992-46C5-A502-C451E39FA6E9}" type="presOf" srcId="{F16B3876-2320-4FA2-97C3-A608B3D27E27}" destId="{FA6F69E4-A358-4BC3-834F-2846CD101841}" srcOrd="0" destOrd="0" presId="urn:microsoft.com/office/officeart/2008/layout/RadialCluster"/>
    <dgm:cxn modelId="{8D78FD63-6E64-4C53-9FA2-68654DCB6EF7}" srcId="{CF418221-4D5E-4F55-8064-769560BE05E3}" destId="{24969B95-69F2-4152-B8D7-B7FF42720FA9}" srcOrd="0" destOrd="0" parTransId="{C0992ACF-9E17-4D13-85CE-541521D1B639}" sibTransId="{E2A5AB90-7ECE-4594-8DE8-27B7ED2C2089}"/>
    <dgm:cxn modelId="{D381E5E0-CBC8-45E0-8195-1DFC551E18D4}" type="presOf" srcId="{CF418221-4D5E-4F55-8064-769560BE05E3}" destId="{FF8C8623-A75D-4992-8310-DF86DC7B4AF5}" srcOrd="0" destOrd="0" presId="urn:microsoft.com/office/officeart/2008/layout/RadialCluster"/>
    <dgm:cxn modelId="{E7BAFD87-2535-434C-BF8A-4F7FB60FB76A}" type="presOf" srcId="{24969B95-69F2-4152-B8D7-B7FF42720FA9}" destId="{15DA0E37-5F71-41FA-9BF2-C97F936BEA55}" srcOrd="0" destOrd="0" presId="urn:microsoft.com/office/officeart/2008/layout/RadialCluster"/>
    <dgm:cxn modelId="{BD6DCDAE-5D97-4420-899B-68FFABB33884}" type="presOf" srcId="{C0992ACF-9E17-4D13-85CE-541521D1B639}" destId="{F6F535A0-C98A-4CBC-88CB-F21D2DC57AE2}" srcOrd="0" destOrd="0" presId="urn:microsoft.com/office/officeart/2008/layout/RadialCluster"/>
    <dgm:cxn modelId="{D16564A2-807B-4348-BD4E-CAF2847DDD77}" srcId="{CF418221-4D5E-4F55-8064-769560BE05E3}" destId="{06F09715-2D1B-40AC-A455-C2222DF68426}" srcOrd="2" destOrd="0" parTransId="{61FB5FB6-CB2F-4A52-B713-0A31FCBC663C}" sibTransId="{5D312960-2227-47C6-985E-A05B8481AA57}"/>
    <dgm:cxn modelId="{35D3593B-F5F4-4C1F-A6EB-9841BB7BEA4D}" type="presOf" srcId="{06F09715-2D1B-40AC-A455-C2222DF68426}" destId="{7DCB2B8E-15B4-45EF-9CBF-1E116EDD2B6C}" srcOrd="0" destOrd="0" presId="urn:microsoft.com/office/officeart/2008/layout/RadialCluster"/>
    <dgm:cxn modelId="{58544568-98E1-4EF5-BCB5-4D54FA030DF7}" type="presParOf" srcId="{DCC0CC32-8AFD-4F54-A983-A8F88B8D9E7D}" destId="{5D1D5572-C864-4E42-AAE6-20FD288F7C9C}" srcOrd="0" destOrd="0" presId="urn:microsoft.com/office/officeart/2008/layout/RadialCluster"/>
    <dgm:cxn modelId="{D674999B-A40D-444A-8B05-B861560437EF}" type="presParOf" srcId="{5D1D5572-C864-4E42-AAE6-20FD288F7C9C}" destId="{FF8C8623-A75D-4992-8310-DF86DC7B4AF5}" srcOrd="0" destOrd="0" presId="urn:microsoft.com/office/officeart/2008/layout/RadialCluster"/>
    <dgm:cxn modelId="{BAA0B10A-A3B6-4FCB-8D62-9E6DCCDE9653}" type="presParOf" srcId="{5D1D5572-C864-4E42-AAE6-20FD288F7C9C}" destId="{F6F535A0-C98A-4CBC-88CB-F21D2DC57AE2}" srcOrd="1" destOrd="0" presId="urn:microsoft.com/office/officeart/2008/layout/RadialCluster"/>
    <dgm:cxn modelId="{35BE3579-6322-4C9B-AD14-723146206270}" type="presParOf" srcId="{5D1D5572-C864-4E42-AAE6-20FD288F7C9C}" destId="{15DA0E37-5F71-41FA-9BF2-C97F936BEA55}" srcOrd="2" destOrd="0" presId="urn:microsoft.com/office/officeart/2008/layout/RadialCluster"/>
    <dgm:cxn modelId="{E995DC4A-4114-4568-B719-78F146778C7B}" type="presParOf" srcId="{5D1D5572-C864-4E42-AAE6-20FD288F7C9C}" destId="{BC286697-EBF6-4497-90F6-769983F3658C}" srcOrd="3" destOrd="0" presId="urn:microsoft.com/office/officeart/2008/layout/RadialCluster"/>
    <dgm:cxn modelId="{A5901B33-AB92-495F-AA42-53B84D0B7699}" type="presParOf" srcId="{5D1D5572-C864-4E42-AAE6-20FD288F7C9C}" destId="{FA6F69E4-A358-4BC3-834F-2846CD101841}" srcOrd="4" destOrd="0" presId="urn:microsoft.com/office/officeart/2008/layout/RadialCluster"/>
    <dgm:cxn modelId="{E8F79847-E58C-4C5B-9A21-8F842AA742B4}" type="presParOf" srcId="{5D1D5572-C864-4E42-AAE6-20FD288F7C9C}" destId="{EA3E526A-3CE4-46AE-A9B9-9A8C257BEEA1}" srcOrd="5" destOrd="0" presId="urn:microsoft.com/office/officeart/2008/layout/RadialCluster"/>
    <dgm:cxn modelId="{778F5B5A-2CAF-4168-A522-33B53FCFBB3B}" type="presParOf" srcId="{5D1D5572-C864-4E42-AAE6-20FD288F7C9C}" destId="{7DCB2B8E-15B4-45EF-9CBF-1E116EDD2B6C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90A66AE-81F5-474A-B74B-EE41E9320F19}" type="datetimeFigureOut">
              <a:rPr lang="uk-UA" smtClean="0"/>
              <a:pPr/>
              <a:t>18.02.2019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4.xml"/><Relationship Id="rId1" Type="http://schemas.openxmlformats.org/officeDocument/2006/relationships/video" Target="../media/media2.mp4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3.mp4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media" Target="../media/media4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4.mp4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7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3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media" Target="../media/media5.mp4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5.mp4"/><Relationship Id="rId4" Type="http://schemas.openxmlformats.org/officeDocument/2006/relationships/image" Target="../media/image8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4.xml"/><Relationship Id="rId1" Type="http://schemas.openxmlformats.org/officeDocument/2006/relationships/video" Target="../media/media1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540568" y="1700808"/>
            <a:ext cx="11074082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« Культура  та вірування первісного часу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»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522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романьйонці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2886" y="18881"/>
            <a:ext cx="9003610" cy="6768563"/>
          </a:xfrm>
        </p:spPr>
      </p:pic>
    </p:spTree>
    <p:extLst>
      <p:ext uri="{BB962C8B-B14F-4D97-AF65-F5344CB8AC3E}">
        <p14:creationId xmlns:p14="http://schemas.microsoft.com/office/powerpoint/2010/main" xmlns="" val="292742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1124744"/>
            <a:ext cx="6187593" cy="4378786"/>
          </a:xfrm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395536" y="5445224"/>
            <a:ext cx="8630344" cy="111784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ru-RU" sz="2400" b="1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кзогамний</a:t>
            </a:r>
            <a:r>
              <a:rPr lang="ru-RU" sz="2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шлюб</a:t>
            </a:r>
            <a:r>
              <a:rPr lang="ru-RU" sz="24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Вступати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шлюбні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відносини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тепер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межах одного роду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заборонялось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Але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екзогамія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як правило, не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поширювалась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таку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суспільну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групу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як </a:t>
            </a:r>
            <a:r>
              <a:rPr lang="ru-RU" sz="24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плем’я</a:t>
            </a:r>
            <a:r>
              <a:rPr lang="ru-RU" sz="24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644880" cy="108012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r>
              <a:rPr lang="uk-UA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ндогамний шлюб - укладався </a:t>
            </a:r>
            <a:r>
              <a:rPr lang="uk-UA" sz="2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між членами однієї й тієї ж общини, в тому числі й між досить близькими родичами. 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630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2636912"/>
            <a:ext cx="4032448" cy="4047607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-891480"/>
            <a:ext cx="7924800" cy="437849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Матріархат-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форма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первіснообщинного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суспільства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в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якому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родові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групи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утворювалися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основі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спорідненості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жіночою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материнською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лінією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провідним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становищем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жінки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господарськомуі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суспільному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житті</a:t>
            </a:r>
            <a:r>
              <a:rPr lang="ru-RU" sz="2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ru-RU" sz="6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6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23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0399" y="2420888"/>
            <a:ext cx="8065528" cy="4104457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7132" y="-603448"/>
            <a:ext cx="8858944" cy="272231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Першою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кухнею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можна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назвати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випадкове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вогнище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якому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вперше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засмажила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шматок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м´яса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А столом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слугував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більш-менш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плаский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камінь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981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1910" y="1"/>
            <a:ext cx="5331434" cy="1786263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400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2.Культура збирання та полювання</a:t>
            </a:r>
            <a:endParaRPr lang="ru-RU" sz="4400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4339" y="1786264"/>
            <a:ext cx="4566575" cy="4332391"/>
          </a:xfrm>
          <a:prstGeom prst="rect">
            <a:avLst/>
          </a:prstGeom>
          <a:effectLst>
            <a:outerShdw blurRad="152400" dist="889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5360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459" y="-17078"/>
            <a:ext cx="1689187" cy="256518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199477" y="2566617"/>
            <a:ext cx="115288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Мамонт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55209" y="1"/>
            <a:ext cx="2438031" cy="256518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7334384" y="2553419"/>
            <a:ext cx="87555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Зубр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5279" y="4847868"/>
            <a:ext cx="1689187" cy="160667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498600" y="6459264"/>
            <a:ext cx="96218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Бізон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5560" y="2566617"/>
            <a:ext cx="3336197" cy="234730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070021" y="4912499"/>
            <a:ext cx="114646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Носоріг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39645" y="4763924"/>
            <a:ext cx="2438033" cy="169061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490253" y="412907"/>
            <a:ext cx="362150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Тварини на яких полювали</a:t>
            </a:r>
            <a:endParaRPr lang="ru-RU" sz="24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60264" y="6413097"/>
            <a:ext cx="124264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Ведмідь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5551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92" y="971841"/>
            <a:ext cx="1646063" cy="21886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-276505"/>
            <a:ext cx="5963321" cy="128089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Привласнювальне господарство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822966" y="933741"/>
            <a:ext cx="4740834" cy="3777622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20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Привласнювальне </a:t>
            </a:r>
            <a:r>
              <a:rPr lang="uk-UA" sz="2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господарство – форма господарювання, при якій людина споживала готові продукти природи.</a:t>
            </a:r>
            <a:endParaRPr lang="ru-RU" sz="20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065" y="2204864"/>
            <a:ext cx="3142244" cy="447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8780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4705" y="443806"/>
            <a:ext cx="3375567" cy="67818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Розподіл праці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2385" y="1629197"/>
            <a:ext cx="2795390" cy="290720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9441" y="1629197"/>
            <a:ext cx="2885203" cy="2912681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03328" y="3614420"/>
            <a:ext cx="2057804" cy="25755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4014582" y="1483668"/>
            <a:ext cx="1964859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Чоловіки полювали, а жінки збирали рослинну їжу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9675" y="58980"/>
            <a:ext cx="1087073" cy="157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67403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57761"/>
            <a:ext cx="3428180" cy="728171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Групи людей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908720"/>
            <a:ext cx="6278450" cy="56828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16632"/>
            <a:ext cx="1249101" cy="133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1321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4179" y="481315"/>
            <a:ext cx="7188263" cy="586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0899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7924800" cy="41148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Загальна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характеристика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первісної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епохи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r>
              <a:rPr lang="uk-UA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Культура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збирання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полювання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r>
              <a:rPr lang="uk-UA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Неолітична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революція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культура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раннього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землеробства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r>
              <a:rPr lang="uk-UA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Первісна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писемність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r>
              <a:rPr lang="uk-UA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Первісні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форми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релігійних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вірувань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їх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специфіка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32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особливості</a:t>
            </a:r>
            <a:r>
              <a:rPr lang="ru-RU" sz="32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endParaRPr lang="ru-RU" sz="32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99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260" y="283335"/>
            <a:ext cx="7215388" cy="643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2946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9600" y="437883"/>
            <a:ext cx="7482618" cy="629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667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28794" y="418049"/>
            <a:ext cx="3923525" cy="77968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Знаряддя праці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0564" y="134216"/>
            <a:ext cx="1088231" cy="1566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8867" y="1984857"/>
            <a:ext cx="1571625" cy="30384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97647" y="5240795"/>
            <a:ext cx="111921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Рубило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497635" y="3191231"/>
            <a:ext cx="3255939" cy="8431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95062" y="5240794"/>
            <a:ext cx="221727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Гостроконечник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32500" y="1701025"/>
            <a:ext cx="1391294" cy="332230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03242" y="5240793"/>
            <a:ext cx="109837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окира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03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6669967" cy="128089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Видатне відкриття – лук та стріли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9155" y="1570149"/>
            <a:ext cx="5291743" cy="435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00459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1936" y="244700"/>
            <a:ext cx="7352939" cy="632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6347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6077" y="425003"/>
            <a:ext cx="7999154" cy="5576553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7261" y="557089"/>
            <a:ext cx="1927503" cy="70241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Житло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1289" y="1816591"/>
            <a:ext cx="3950494" cy="3552970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1783" y="1223493"/>
            <a:ext cx="4146068" cy="4146068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99531" y="1"/>
            <a:ext cx="1366238" cy="1816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113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703" y="0"/>
            <a:ext cx="7684678" cy="128089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Полювання з допомогою ям-пасток</a:t>
            </a:r>
            <a:endParaRPr lang="ru-RU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133" y="1340474"/>
            <a:ext cx="3087056" cy="551752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7" y="1324450"/>
            <a:ext cx="3845887" cy="551243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6523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620688"/>
            <a:ext cx="846043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ПРИВЛАСНЮВАЛЬНЕ ГОСПОДАРСТВО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трілка вниз 4"/>
          <p:cNvSpPr/>
          <p:nvPr/>
        </p:nvSpPr>
        <p:spPr>
          <a:xfrm>
            <a:off x="1022350" y="1222375"/>
            <a:ext cx="936625" cy="1008063"/>
          </a:xfrm>
          <a:prstGeom prst="downArrow">
            <a:avLst/>
          </a:prstGeom>
          <a:solidFill>
            <a:srgbClr val="9E0000"/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rgbClr val="8E0000"/>
              </a:solidFill>
            </a:endParaRPr>
          </a:p>
        </p:txBody>
      </p:sp>
      <p:sp>
        <p:nvSpPr>
          <p:cNvPr id="6" name="Прямокутник 5"/>
          <p:cNvSpPr/>
          <p:nvPr/>
        </p:nvSpPr>
        <p:spPr>
          <a:xfrm rot="5400000">
            <a:off x="-165422" y="3596822"/>
            <a:ext cx="33123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Збиральництво</a:t>
            </a:r>
          </a:p>
        </p:txBody>
      </p:sp>
      <p:sp>
        <p:nvSpPr>
          <p:cNvPr id="8" name="Стрілка вниз 7"/>
          <p:cNvSpPr/>
          <p:nvPr/>
        </p:nvSpPr>
        <p:spPr>
          <a:xfrm>
            <a:off x="3963988" y="1222375"/>
            <a:ext cx="936625" cy="1008063"/>
          </a:xfrm>
          <a:prstGeom prst="downArrow">
            <a:avLst/>
          </a:prstGeom>
          <a:solidFill>
            <a:srgbClr val="9E0000"/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rgbClr val="8E0000"/>
              </a:solidFill>
            </a:endParaRPr>
          </a:p>
        </p:txBody>
      </p:sp>
      <p:sp>
        <p:nvSpPr>
          <p:cNvPr id="9" name="Прямокутник 8"/>
          <p:cNvSpPr/>
          <p:nvPr/>
        </p:nvSpPr>
        <p:spPr>
          <a:xfrm rot="5400000">
            <a:off x="2776155" y="3596823"/>
            <a:ext cx="33123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Полювання</a:t>
            </a:r>
          </a:p>
        </p:txBody>
      </p:sp>
      <p:sp>
        <p:nvSpPr>
          <p:cNvPr id="10" name="Стрілка вниз 9"/>
          <p:cNvSpPr/>
          <p:nvPr/>
        </p:nvSpPr>
        <p:spPr>
          <a:xfrm>
            <a:off x="7061200" y="1222375"/>
            <a:ext cx="935038" cy="1008063"/>
          </a:xfrm>
          <a:prstGeom prst="downArrow">
            <a:avLst/>
          </a:prstGeom>
          <a:solidFill>
            <a:srgbClr val="9E0000"/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rgbClr val="8E0000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 rot="5400000">
            <a:off x="5872499" y="3596824"/>
            <a:ext cx="33123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Рибальство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иручення собаки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9145" y="0"/>
            <a:ext cx="9074855" cy="6858000"/>
          </a:xfrm>
        </p:spPr>
      </p:pic>
    </p:spTree>
    <p:extLst>
      <p:ext uri="{BB962C8B-B14F-4D97-AF65-F5344CB8AC3E}">
        <p14:creationId xmlns:p14="http://schemas.microsoft.com/office/powerpoint/2010/main" xmlns="" val="17482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1.</a:t>
            </a:r>
            <a:r>
              <a:rPr lang="ru-RU" sz="28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Загальна</a:t>
            </a:r>
            <a:r>
              <a:rPr lang="ru-RU" sz="2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характеристика </a:t>
            </a:r>
            <a:r>
              <a:rPr lang="ru-RU" sz="28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первісної</a:t>
            </a:r>
            <a:r>
              <a:rPr lang="ru-RU" sz="2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епохи</a:t>
            </a:r>
            <a:r>
              <a:rPr lang="ru-RU" sz="2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br>
              <a:rPr lang="ru-RU" sz="2800" b="1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196752"/>
            <a:ext cx="3151578" cy="4097052"/>
          </a:xfrm>
        </p:spPr>
      </p:pic>
    </p:spTree>
    <p:extLst>
      <p:ext uri="{BB962C8B-B14F-4D97-AF65-F5344CB8AC3E}">
        <p14:creationId xmlns:p14="http://schemas.microsoft.com/office/powerpoint/2010/main" xmlns="" val="234602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Содержимое 3" descr="6-Достижение-неандертальцев-1024x767.jpg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188" y="133350"/>
            <a:ext cx="8001000" cy="639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411" y="980728"/>
            <a:ext cx="8786936" cy="338437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Неолітична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революція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культура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раннього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землеробства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u="sng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Неолітична революція 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— історичний період переходу в епоху неоліту від </a:t>
            </a:r>
            <a:r>
              <a:rPr lang="uk-UA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привласнюючого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 відтворюючого типу господарства, це пов'язано з виникненням тваринництва, землеробства. Цей процес сприяв виникненню міських поселень, </a:t>
            </a:r>
            <a:r>
              <a:rPr lang="uk-UA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ремесел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писемності.</a:t>
            </a:r>
            <a:b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3952117"/>
            <a:ext cx="9032346" cy="2889020"/>
          </a:xfrm>
        </p:spPr>
      </p:pic>
    </p:spTree>
    <p:extLst>
      <p:ext uri="{BB962C8B-B14F-4D97-AF65-F5344CB8AC3E}">
        <p14:creationId xmlns:p14="http://schemas.microsoft.com/office/powerpoint/2010/main" xmlns="" val="416487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30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23528" y="620688"/>
            <a:ext cx="8460432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kern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ВІДТВОРЮВАЛЬНЕ ГОСПОДАРСТВО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трілка вниз 4"/>
          <p:cNvSpPr/>
          <p:nvPr/>
        </p:nvSpPr>
        <p:spPr>
          <a:xfrm>
            <a:off x="1022350" y="1222375"/>
            <a:ext cx="936625" cy="1008063"/>
          </a:xfrm>
          <a:prstGeom prst="downArrow">
            <a:avLst/>
          </a:prstGeom>
          <a:solidFill>
            <a:srgbClr val="9E0000"/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rgbClr val="8E0000"/>
              </a:solidFill>
            </a:endParaRPr>
          </a:p>
        </p:txBody>
      </p:sp>
      <p:sp>
        <p:nvSpPr>
          <p:cNvPr id="6" name="Прямокутник 5"/>
          <p:cNvSpPr/>
          <p:nvPr/>
        </p:nvSpPr>
        <p:spPr>
          <a:xfrm rot="5400000">
            <a:off x="-165422" y="3596822"/>
            <a:ext cx="33123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Землеробство</a:t>
            </a:r>
          </a:p>
        </p:txBody>
      </p:sp>
      <p:sp>
        <p:nvSpPr>
          <p:cNvPr id="8" name="Стрілка вниз 7"/>
          <p:cNvSpPr/>
          <p:nvPr/>
        </p:nvSpPr>
        <p:spPr>
          <a:xfrm>
            <a:off x="3963988" y="1222375"/>
            <a:ext cx="936625" cy="1008063"/>
          </a:xfrm>
          <a:prstGeom prst="downArrow">
            <a:avLst/>
          </a:prstGeom>
          <a:solidFill>
            <a:srgbClr val="9E0000"/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rgbClr val="8E0000"/>
              </a:solidFill>
            </a:endParaRPr>
          </a:p>
        </p:txBody>
      </p:sp>
      <p:sp>
        <p:nvSpPr>
          <p:cNvPr id="9" name="Прямокутник 8"/>
          <p:cNvSpPr/>
          <p:nvPr/>
        </p:nvSpPr>
        <p:spPr>
          <a:xfrm rot="5400000">
            <a:off x="2776155" y="3596823"/>
            <a:ext cx="33123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Скотарство</a:t>
            </a:r>
          </a:p>
        </p:txBody>
      </p:sp>
      <p:sp>
        <p:nvSpPr>
          <p:cNvPr id="10" name="Стрілка вниз 9"/>
          <p:cNvSpPr/>
          <p:nvPr/>
        </p:nvSpPr>
        <p:spPr>
          <a:xfrm>
            <a:off x="7061200" y="1222375"/>
            <a:ext cx="935038" cy="1008063"/>
          </a:xfrm>
          <a:prstGeom prst="downArrow">
            <a:avLst/>
          </a:prstGeom>
          <a:solidFill>
            <a:srgbClr val="9E0000"/>
          </a:solidFill>
          <a:ln>
            <a:solidFill>
              <a:srgbClr val="9E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>
              <a:solidFill>
                <a:srgbClr val="8E0000"/>
              </a:solidFill>
            </a:endParaRPr>
          </a:p>
        </p:txBody>
      </p:sp>
      <p:sp>
        <p:nvSpPr>
          <p:cNvPr id="11" name="Прямокутник 10"/>
          <p:cNvSpPr/>
          <p:nvPr/>
        </p:nvSpPr>
        <p:spPr>
          <a:xfrm rot="5400000">
            <a:off x="5872499" y="3596824"/>
            <a:ext cx="3312368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Ремесло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емлеробство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1364775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2" r="5831" b="13280"/>
          <a:stretch/>
        </p:blipFill>
        <p:spPr bwMode="auto">
          <a:xfrm>
            <a:off x="3737496" y="333895"/>
            <a:ext cx="2897708" cy="553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 rot="10800000" flipH="1" flipV="1">
            <a:off x="179512" y="3429000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Петрогліфи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Кам’яної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Могили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1 —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нововиявлене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зображення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оленя?; 2 —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петрогліфи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правого кута</a:t>
            </a:r>
          </a:p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плити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26 (а —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жеребець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б —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олені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); 3 —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зображення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лані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плиті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25</a:t>
            </a:r>
          </a:p>
        </p:txBody>
      </p:sp>
    </p:spTree>
    <p:extLst>
      <p:ext uri="{BB962C8B-B14F-4D97-AF65-F5344CB8AC3E}">
        <p14:creationId xmlns:p14="http://schemas.microsoft.com/office/powerpoint/2010/main" xmlns="" val="313111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716016" y="4248457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Первісні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технології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обробки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каменю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552781"/>
            <a:ext cx="2659631" cy="36697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1560" y="4222561"/>
            <a:ext cx="2515615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1 -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Гостродонна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посудина; 2, 3 -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ретушовані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наконечники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стріл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; 4 -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кам'яна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сокира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9912" y="2308996"/>
            <a:ext cx="5069048" cy="1913565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7738" y="404664"/>
            <a:ext cx="4178300" cy="170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519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020272" y="54373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Мапа Палестини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AutoShape 2" descr="ÐÐ°ÑÑÐ¸Ð½ÐºÐ¸ Ð¿Ð¾ Ð·Ð°Ð¿ÑÐ¾ÑÑ Ð¿Ð°Ð»ÐµÑÑÐ¸Ð½Ð° ÐºÐ°ÑÑ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281" y="-26095"/>
            <a:ext cx="6858000" cy="6858000"/>
          </a:xfrm>
          <a:prstGeom prst="rect">
            <a:avLst/>
          </a:prstGeom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4239456" y="3946624"/>
            <a:ext cx="504056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8141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498" y="2663797"/>
            <a:ext cx="3251070" cy="2064996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-14808"/>
            <a:ext cx="79248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Найстаріше місто </a:t>
            </a:r>
            <a:r>
              <a:rPr lang="uk-UA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Ієрихон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4840" y="1700808"/>
            <a:ext cx="5715000" cy="39909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486916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Сучасний вигляд міста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9640" y="584213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Залишки старого міста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939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8640"/>
            <a:ext cx="7987616" cy="5994932"/>
          </a:xfrm>
        </p:spPr>
      </p:pic>
      <p:sp>
        <p:nvSpPr>
          <p:cNvPr id="6" name="TextBox 5"/>
          <p:cNvSpPr txBox="1"/>
          <p:nvPr/>
        </p:nvSpPr>
        <p:spPr>
          <a:xfrm>
            <a:off x="1259632" y="6183572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примітивної печі та знарядь з бронзи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31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6653" y="-713619"/>
            <a:ext cx="8964488" cy="2248109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Цивіліза́ція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—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людська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спільнота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яка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впродовж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певного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періоду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часу (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процес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зародження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розвиток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загибель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перетворення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цивілізації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має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стійкі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особливі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риси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соціально-політичній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організації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економіці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культурі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науці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технологіях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мистецтві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тощо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спільні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духовні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цінності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ідеали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ментальність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ru-RU" sz="18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світогляд</a:t>
            </a:r>
            <a:r>
              <a:rPr lang="ru-RU" sz="18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1506444"/>
            <a:ext cx="6877050" cy="5156200"/>
          </a:xfrm>
        </p:spPr>
      </p:pic>
    </p:spTree>
    <p:extLst>
      <p:ext uri="{BB962C8B-B14F-4D97-AF65-F5344CB8AC3E}">
        <p14:creationId xmlns:p14="http://schemas.microsoft.com/office/powerpoint/2010/main" xmlns="" val="273161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766" y="3144801"/>
            <a:ext cx="8306002" cy="369919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-1467544"/>
            <a:ext cx="8640960" cy="406150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Патріархат (від </a:t>
            </a:r>
            <a:r>
              <a:rPr lang="uk-UA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грец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l-GR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πατήρ — «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батько» і </a:t>
            </a:r>
            <a:r>
              <a:rPr lang="el-GR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ἀρχή — «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початок, влада») — період первіснообщинного ладу епохи мезоліту і </a:t>
            </a:r>
            <a:r>
              <a:rPr lang="uk-UA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неоліту,який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Характеризується 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тим, що чоловіки мали панівну роль в господарстві, суспільстві і родині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693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0662" y="857250"/>
            <a:ext cx="6783186" cy="743581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4.Первісна 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писемність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6852" y="1556640"/>
            <a:ext cx="7066189" cy="441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998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604" y="1362249"/>
            <a:ext cx="2234738" cy="188848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Піктографія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ідеографія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фонографія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6469" y="1673976"/>
            <a:ext cx="6197651" cy="41210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1502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7773338" cy="89248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Єгипетський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ієрогліф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означає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сонце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562" r="47477" b="49279"/>
          <a:stretch/>
        </p:blipFill>
        <p:spPr>
          <a:xfrm>
            <a:off x="1145212" y="1647679"/>
            <a:ext cx="6435246" cy="4218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0444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964488" cy="229512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Піктографія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один з перших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видів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писемності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зображення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предметів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явищ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і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подій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допомогою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умовних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знаків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малюнків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b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375" y="2204864"/>
            <a:ext cx="7236762" cy="3729615"/>
          </a:xfrm>
        </p:spPr>
      </p:pic>
      <p:sp>
        <p:nvSpPr>
          <p:cNvPr id="8" name="TextBox 7"/>
          <p:cNvSpPr txBox="1"/>
          <p:nvPr/>
        </p:nvSpPr>
        <p:spPr>
          <a:xfrm>
            <a:off x="1619672" y="6093296"/>
            <a:ext cx="55446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 давньоєгипетського письма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52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332" y="1321138"/>
            <a:ext cx="8230069" cy="716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Піктографічна розповідь мисливця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 вдале полювання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274" y="1777914"/>
            <a:ext cx="8330960" cy="405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6760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872" y="978239"/>
            <a:ext cx="7795321" cy="59542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Печера Ласко у </a:t>
            </a: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ранції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573" y="1534886"/>
            <a:ext cx="4429125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10756" y="2500313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0480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194" y="1021101"/>
            <a:ext cx="7844306" cy="55256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Наскельні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малюнки первісних людей в печері </a:t>
            </a:r>
            <a:r>
              <a:rPr lang="uk-UA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Альтаміра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6272" y="1583872"/>
            <a:ext cx="6533470" cy="4355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8614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536" y="900113"/>
            <a:ext cx="7773338" cy="48373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Печера </a:t>
            </a:r>
            <a:r>
              <a:rPr lang="uk-UA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uk-UA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льтаміра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всередині 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4623" y="1347108"/>
            <a:ext cx="6888619" cy="4592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7585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578" y="1008854"/>
            <a:ext cx="7776951" cy="63216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МАЛЮНКИ В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ПЕЧЕРі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Альтаміра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при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світлі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40972" y="1570266"/>
            <a:ext cx="6480401" cy="4320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1908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3140968"/>
            <a:ext cx="5245968" cy="344735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988840"/>
            <a:ext cx="79248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vi-VN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Пе́рвісне ста́до (чи праобщина</a:t>
            </a:r>
            <a:r>
              <a:rPr lang="vi-VN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умовна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людських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суспільств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яких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жили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первісні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люди з моменту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виділення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людини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із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світу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тварин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й до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формування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родових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общин (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пізній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b="1" u="sng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палеоліт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99806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929253"/>
            <a:ext cx="7011080" cy="60767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Капова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печера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Нижньому</a:t>
            </a:r>
            <a:r>
              <a:rPr lang="ru-RU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Уралі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6889" y="1529311"/>
            <a:ext cx="7088144" cy="4232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038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3704" y="857251"/>
            <a:ext cx="5829300" cy="650537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тародавні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наскельні</a:t>
            </a:r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малюнки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190" y="1416954"/>
            <a:ext cx="4360758" cy="2906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9486" y="2387032"/>
            <a:ext cx="5000625" cy="3529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135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Досягнення давніх людей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484238225"/>
              </p:ext>
            </p:extLst>
          </p:nvPr>
        </p:nvGraphicFramePr>
        <p:xfrm>
          <a:off x="251517" y="1628801"/>
          <a:ext cx="8640962" cy="50405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20481"/>
                <a:gridCol w="4320481"/>
              </a:tblGrid>
              <a:tr h="2847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dirty="0">
                          <a:effectLst/>
                        </a:rPr>
                        <a:t>Галузь знання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Досягнення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5034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dirty="0">
                          <a:effectLst/>
                        </a:rPr>
                        <a:t>Математика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Могли рахувати. Виконували прості арифметичні дії (додавання, віднімання). Для лічби використовували допоміжні матеріали — палички, камінці, вузлики, зерно тощо. З’явилися зародки геометричних знань (необхідні для будівництва та землеробства)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94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Медицина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Використовували лікарські трави, уміли робити операції (ампутації, зашивання ран, трепанація), приймали пологи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84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Хімія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Знали властивості металів і фарб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Географія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Отримали знання про суміжні території, необхідні для полювання, війн, торгівлі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941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Біологія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Накопичили знання щодо властивостей рослин (збиральництво та землеробство), тварин і птахів (полювання та скотарство), риб (рибальство)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895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>
                          <a:effectLst/>
                        </a:rPr>
                        <a:t>Астрономія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200" dirty="0">
                          <a:effectLst/>
                        </a:rPr>
                        <a:t>Уміли орієнтуватися за Сонцем, Місяцем і зорями, використовували найпростіші календарі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659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5.Первісні форми релігійних вірувань, їх специфіка та особливості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456534829"/>
              </p:ext>
            </p:extLst>
          </p:nvPr>
        </p:nvGraphicFramePr>
        <p:xfrm>
          <a:off x="609600" y="1600200"/>
          <a:ext cx="79248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8184" y="2276872"/>
            <a:ext cx="1808038" cy="20292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514872"/>
            <a:ext cx="2133600" cy="1524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492" y="2924944"/>
            <a:ext cx="1043608" cy="1531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783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67" b="13072"/>
          <a:stretch/>
        </p:blipFill>
        <p:spPr>
          <a:xfrm>
            <a:off x="107504" y="332655"/>
            <a:ext cx="9036496" cy="5662577"/>
          </a:xfrm>
        </p:spPr>
      </p:pic>
    </p:spTree>
    <p:extLst>
      <p:ext uri="{BB962C8B-B14F-4D97-AF65-F5344CB8AC3E}">
        <p14:creationId xmlns:p14="http://schemas.microsoft.com/office/powerpoint/2010/main" xmlns="" val="87515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601"/>
            <a:ext cx="7924800" cy="121014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Тотемізм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Приклади поклоніння священній корові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44824"/>
            <a:ext cx="4762052" cy="316835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1700808"/>
            <a:ext cx="3819039" cy="422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20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Фетишизм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Приклади поклоніння Ідолам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484784"/>
            <a:ext cx="3065543" cy="45651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1628800"/>
            <a:ext cx="3435136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12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Фетишизм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 амулету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6995" y="1600200"/>
            <a:ext cx="6150009" cy="4114800"/>
          </a:xfrm>
        </p:spPr>
      </p:pic>
    </p:spTree>
    <p:extLst>
      <p:ext uri="{BB962C8B-B14F-4D97-AF65-F5344CB8AC3E}">
        <p14:creationId xmlns:p14="http://schemas.microsoft.com/office/powerpoint/2010/main" xmlns="" val="153703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Магія</a:t>
            </a:r>
            <a:b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Приклади магічних обрядів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1628800"/>
            <a:ext cx="6050280" cy="4030980"/>
          </a:xfrm>
        </p:spPr>
      </p:pic>
    </p:spTree>
    <p:extLst>
      <p:ext uri="{BB962C8B-B14F-4D97-AF65-F5344CB8AC3E}">
        <p14:creationId xmlns:p14="http://schemas.microsoft.com/office/powerpoint/2010/main" xmlns="" val="188164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Магія</a:t>
            </a:r>
            <a:b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Приклади магічних обрядів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480" t="3268" r="25720"/>
          <a:stretch/>
        </p:blipFill>
        <p:spPr>
          <a:xfrm>
            <a:off x="3131840" y="1556792"/>
            <a:ext cx="2850778" cy="3980329"/>
          </a:xfrm>
        </p:spPr>
      </p:pic>
    </p:spTree>
    <p:extLst>
      <p:ext uri="{BB962C8B-B14F-4D97-AF65-F5344CB8AC3E}">
        <p14:creationId xmlns:p14="http://schemas.microsoft.com/office/powerpoint/2010/main" xmlns="" val="378299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1" t="9184" r="2381" b="35941"/>
          <a:stretch/>
        </p:blipFill>
        <p:spPr>
          <a:xfrm>
            <a:off x="0" y="1340768"/>
            <a:ext cx="9131917" cy="3960440"/>
          </a:xfrm>
        </p:spPr>
      </p:pic>
    </p:spTree>
    <p:extLst>
      <p:ext uri="{BB962C8B-B14F-4D97-AF65-F5344CB8AC3E}">
        <p14:creationId xmlns:p14="http://schemas.microsoft.com/office/powerpoint/2010/main" xmlns="" val="7084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німізм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600200"/>
            <a:ext cx="7221171" cy="4903776"/>
          </a:xfrm>
        </p:spPr>
      </p:pic>
    </p:spTree>
    <p:extLst>
      <p:ext uri="{BB962C8B-B14F-4D97-AF65-F5344CB8AC3E}">
        <p14:creationId xmlns:p14="http://schemas.microsoft.com/office/powerpoint/2010/main" xmlns="" val="417542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68342" cy="6858000"/>
          </a:xfrm>
        </p:spPr>
      </p:pic>
    </p:spTree>
    <p:extLst>
      <p:ext uri="{BB962C8B-B14F-4D97-AF65-F5344CB8AC3E}">
        <p14:creationId xmlns:p14="http://schemas.microsoft.com/office/powerpoint/2010/main" xmlns="" val="363454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3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Домашнє завдання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628800"/>
            <a:ext cx="8714928" cy="41148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0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Створити кросворд за темою «Культура і вірування первісного суспільства»</a:t>
            </a:r>
            <a:endParaRPr lang="ru-RU" sz="20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2060848"/>
            <a:ext cx="6596547" cy="462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2632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Льодовик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5628"/>
            <a:ext cx="9144000" cy="6519716"/>
          </a:xfrm>
        </p:spPr>
      </p:pic>
    </p:spTree>
    <p:extLst>
      <p:ext uri="{BB962C8B-B14F-4D97-AF65-F5344CB8AC3E}">
        <p14:creationId xmlns:p14="http://schemas.microsoft.com/office/powerpoint/2010/main" xmlns="" val="357848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5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3948" y="908720"/>
            <a:ext cx="7851452" cy="521385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-171400"/>
            <a:ext cx="79248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Кроманьйонці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301" r="7142"/>
          <a:stretch/>
        </p:blipFill>
        <p:spPr>
          <a:xfrm>
            <a:off x="107504" y="1340768"/>
            <a:ext cx="4041828" cy="4732145"/>
          </a:xfrm>
        </p:spPr>
      </p:pic>
      <p:sp>
        <p:nvSpPr>
          <p:cNvPr id="7" name="TextBox 6"/>
          <p:cNvSpPr txBox="1"/>
          <p:nvPr/>
        </p:nvSpPr>
        <p:spPr>
          <a:xfrm>
            <a:off x="898972" y="6093296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Кроманьйонець</a:t>
            </a:r>
            <a:r>
              <a:rPr lang="ru-RU" dirty="0" smtClean="0"/>
              <a:t> з </a:t>
            </a:r>
            <a:r>
              <a:rPr lang="ru-RU" dirty="0" err="1"/>
              <a:t>Les</a:t>
            </a:r>
            <a:r>
              <a:rPr lang="ru-RU" dirty="0"/>
              <a:t> </a:t>
            </a:r>
            <a:r>
              <a:rPr lang="ru-RU" dirty="0" err="1"/>
              <a:t>Eyzies-de-Tayac</a:t>
            </a:r>
            <a:r>
              <a:rPr lang="ru-RU" dirty="0"/>
              <a:t> (</a:t>
            </a:r>
            <a:r>
              <a:rPr lang="ru-RU" dirty="0" err="1" smtClean="0"/>
              <a:t>Франція</a:t>
            </a:r>
            <a:r>
              <a:rPr lang="ru-RU" dirty="0"/>
              <a:t>), 28000 </a:t>
            </a:r>
            <a:r>
              <a:rPr lang="ru-RU" dirty="0" err="1" smtClean="0"/>
              <a:t>років</a:t>
            </a:r>
            <a:r>
              <a:rPr lang="ru-RU" dirty="0" smtClean="0"/>
              <a:t>, </a:t>
            </a:r>
            <a:r>
              <a:rPr lang="ru-RU" dirty="0" err="1" smtClean="0"/>
              <a:t>знайдений</a:t>
            </a:r>
            <a:r>
              <a:rPr lang="ru-RU" dirty="0" smtClean="0"/>
              <a:t> у 1968 </a:t>
            </a:r>
            <a:r>
              <a:rPr lang="ru-RU" dirty="0" err="1" smtClean="0"/>
              <a:t>році</a:t>
            </a:r>
            <a:r>
              <a:rPr lang="ru-RU" dirty="0" smtClean="0"/>
              <a:t>. </a:t>
            </a:r>
            <a:r>
              <a:rPr lang="ru-RU" dirty="0" err="1" smtClean="0"/>
              <a:t>Реконструкція</a:t>
            </a:r>
            <a:r>
              <a:rPr lang="ru-RU" dirty="0" smtClean="0"/>
              <a:t> </a:t>
            </a:r>
            <a:r>
              <a:rPr lang="ru-RU" dirty="0" err="1" smtClean="0"/>
              <a:t>французьких</a:t>
            </a:r>
            <a:r>
              <a:rPr lang="ru-RU" dirty="0" smtClean="0"/>
              <a:t> </a:t>
            </a:r>
            <a:r>
              <a:rPr lang="ru-RU" dirty="0" err="1" smtClean="0"/>
              <a:t>вчених</a:t>
            </a:r>
            <a:r>
              <a:rPr lang="ru-RU" dirty="0" smtClean="0"/>
              <a:t> 2008 </a:t>
            </a:r>
            <a:r>
              <a:rPr lang="ru-RU" dirty="0" err="1" smtClean="0"/>
              <a:t>рік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3938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556792"/>
            <a:ext cx="3733800" cy="3259074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1628800"/>
            <a:ext cx="4920547" cy="2952328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Кроманьйонці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486916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Кроманьйонець. Реконструкція М.М.Герасимова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39952" y="4592160"/>
            <a:ext cx="5004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Кроманьйонець-1 з печери </a:t>
            </a:r>
            <a:r>
              <a:rPr lang="uk-UA" dirty="0" err="1" smtClean="0"/>
              <a:t>Ейзис</a:t>
            </a:r>
            <a:r>
              <a:rPr lang="uk-UA" dirty="0" smtClean="0"/>
              <a:t>,Франція,знайдено скелет у 1868 році. Страждав від нейрофіброматозу. Реконструкція французьких вчених 2018 рік.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056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765</TotalTime>
  <Words>575</Words>
  <Application>Microsoft Office PowerPoint</Application>
  <PresentationFormat>Экран (4:3)</PresentationFormat>
  <Paragraphs>98</Paragraphs>
  <Slides>62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Горизонт</vt:lpstr>
      <vt:lpstr>Слайд 1</vt:lpstr>
      <vt:lpstr>План</vt:lpstr>
      <vt:lpstr>1.Загальна характеристика первісної епохи. </vt:lpstr>
      <vt:lpstr>Цивіліза́ція — людська спільнота, яка впродовж певного періоду часу (процес зародження, розвиток, загибель чи перетворення цивілізації) має стійкі особливі риси в соціально-політичній організації, економіці та культурі (науці, технологіях, мистецтві тощо), спільні духовні цінності та ідеали, ментальність (світогляд).</vt:lpstr>
      <vt:lpstr>Пе́рвісне ста́до (чи праобщина)-умовна назва людських суспільств, в яких жили первісні люди з моменту виділення людини із світу тварин й до формування родових общин (пізній палеоліт)</vt:lpstr>
      <vt:lpstr>Слайд 6</vt:lpstr>
      <vt:lpstr>Слайд 7</vt:lpstr>
      <vt:lpstr>Кроманьйонці</vt:lpstr>
      <vt:lpstr>Кроманьйонці</vt:lpstr>
      <vt:lpstr>Слайд 10</vt:lpstr>
      <vt:lpstr>Ендогамний шлюб - укладався між членами однієї й тієї ж общини, в тому числі й між досить близькими родичами. </vt:lpstr>
      <vt:lpstr>Матріархат-форма первіснообщинного суспільства, в якому родові групи утворювалися на основі спорідненості за жіночою (материнською) лінією з провідним становищем жінки у господарськомуі суспільному житті. </vt:lpstr>
      <vt:lpstr>Першою кухнею можна назвати випадкове вогнище на якому первісна людина вперше засмажила шматок м´яса. А столом слугував більш-менш плаский камінь.</vt:lpstr>
      <vt:lpstr>2.Культура збирання та полювання</vt:lpstr>
      <vt:lpstr>Слайд 15</vt:lpstr>
      <vt:lpstr>Привласнювальне господарство</vt:lpstr>
      <vt:lpstr>Розподіл праці</vt:lpstr>
      <vt:lpstr>Групи людей</vt:lpstr>
      <vt:lpstr>Слайд 19</vt:lpstr>
      <vt:lpstr>Слайд 20</vt:lpstr>
      <vt:lpstr>Слайд 21</vt:lpstr>
      <vt:lpstr>Знаряддя праці</vt:lpstr>
      <vt:lpstr>Видатне відкриття – лук та стріли</vt:lpstr>
      <vt:lpstr>Слайд 24</vt:lpstr>
      <vt:lpstr>Слайд 25</vt:lpstr>
      <vt:lpstr>Житло</vt:lpstr>
      <vt:lpstr>Полювання з допомогою ям-пасток</vt:lpstr>
      <vt:lpstr>Слайд 28</vt:lpstr>
      <vt:lpstr>Слайд 29</vt:lpstr>
      <vt:lpstr>Слайд 30</vt:lpstr>
      <vt:lpstr>3.Неолітична революція та культура раннього землеробства.  Неолітична революція — історичний період переходу в епоху неоліту від привласнюючого до відтворюючого типу господарства, це пов'язано з виникненням тваринництва, землеробства. Цей процес сприяв виникненню міських поселень, ремесел та писемності. </vt:lpstr>
      <vt:lpstr>Слайд 32</vt:lpstr>
      <vt:lpstr>Слайд 33</vt:lpstr>
      <vt:lpstr>Слайд 34</vt:lpstr>
      <vt:lpstr>Слайд 35</vt:lpstr>
      <vt:lpstr>Слайд 36</vt:lpstr>
      <vt:lpstr>Слайд 37</vt:lpstr>
      <vt:lpstr>Найстаріше місто Ієрихон</vt:lpstr>
      <vt:lpstr>Слайд 39</vt:lpstr>
      <vt:lpstr> Патріархат (від грец. πατήρ — «батько» і ἀρχή — «початок, влада») — період первіснообщинного ладу епохи мезоліту і неоліту,який Характеризується тим, що чоловіки мали панівну роль в господарстві, суспільстві і родині</vt:lpstr>
      <vt:lpstr>4.Первісна писемність</vt:lpstr>
      <vt:lpstr>Піктографія ідеографія фонографія</vt:lpstr>
      <vt:lpstr>Єгипетський ієрогліф, що означає «сонце».</vt:lpstr>
      <vt:lpstr>Піктографія - один з перших видів писемності - зображення предметів, явищ і подій за допомогою умовних знаків, малюнків. </vt:lpstr>
      <vt:lpstr>Піктографічна розповідь мисливця про вдале полювання</vt:lpstr>
      <vt:lpstr>Печера Ласко у Франції</vt:lpstr>
      <vt:lpstr>Наскельні малюнки первісних людей в печері Альтаміра </vt:lpstr>
      <vt:lpstr>Печера Альтаміра всередині </vt:lpstr>
      <vt:lpstr>МАЛЮНКИ В ПЕЧЕРі Альтаміра при світлі</vt:lpstr>
      <vt:lpstr>Капова печера на Нижньому Уралі</vt:lpstr>
      <vt:lpstr>Стародавні наскельні малюнки</vt:lpstr>
      <vt:lpstr>Досягнення давніх людей</vt:lpstr>
      <vt:lpstr>5.Первісні форми релігійних вірувань, їх специфіка та особливості</vt:lpstr>
      <vt:lpstr>Слайд 54</vt:lpstr>
      <vt:lpstr>  Тотемізм Приклади поклоніння священній корові</vt:lpstr>
      <vt:lpstr>Фетишизм Приклади поклоніння Ідолам</vt:lpstr>
      <vt:lpstr>Фетишизм Приклад амулету</vt:lpstr>
      <vt:lpstr>Магія Приклади магічних обрядів</vt:lpstr>
      <vt:lpstr>Магія Приклади магічних обрядів</vt:lpstr>
      <vt:lpstr>Анімізм</vt:lpstr>
      <vt:lpstr>Слайд 61</vt:lpstr>
      <vt:lpstr>Домашнє завдання</vt:lpstr>
    </vt:vector>
  </TitlesOfParts>
  <Manager>Анатолій Олегович Гель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"Культура та вірування первісного часу"</dc:title>
  <dc:subject>Культурологія</dc:subject>
  <dc:creator>Марущенко Антоніна Петрівна</dc:creator>
  <dc:description/>
  <cp:lastModifiedBy>El-V</cp:lastModifiedBy>
  <cp:revision>92</cp:revision>
  <dcterms:created xsi:type="dcterms:W3CDTF">2010-02-23T11:30:32Z</dcterms:created>
  <dcterms:modified xsi:type="dcterms:W3CDTF">2019-02-18T13:58:31Z</dcterms:modified>
</cp:coreProperties>
</file>