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59" r:id="rId2"/>
    <p:sldId id="257" r:id="rId3"/>
    <p:sldId id="260" r:id="rId4"/>
    <p:sldId id="261" r:id="rId5"/>
    <p:sldId id="262" r:id="rId6"/>
    <p:sldId id="271" r:id="rId7"/>
    <p:sldId id="273" r:id="rId8"/>
    <p:sldId id="328" r:id="rId9"/>
    <p:sldId id="274" r:id="rId10"/>
    <p:sldId id="275" r:id="rId11"/>
    <p:sldId id="276" r:id="rId12"/>
    <p:sldId id="277" r:id="rId13"/>
    <p:sldId id="278" r:id="rId14"/>
    <p:sldId id="281" r:id="rId15"/>
    <p:sldId id="329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93" r:id="rId24"/>
    <p:sldId id="289" r:id="rId25"/>
    <p:sldId id="290" r:id="rId26"/>
    <p:sldId id="291" r:id="rId27"/>
    <p:sldId id="295" r:id="rId28"/>
    <p:sldId id="327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7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270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09327135047243E-2"/>
          <c:y val="4.9052970651395848E-2"/>
          <c:w val="0.71958010433549957"/>
          <c:h val="0.610863039847291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рівень pH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7.81</c:v>
                </c:pt>
                <c:pt idx="1">
                  <c:v>7.21</c:v>
                </c:pt>
                <c:pt idx="2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7-43EF-AC74-799B91B52FA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82C7-43EF-AC74-799B91B52FA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82C7-43EF-AC74-799B91B52F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131072"/>
        <c:axId val="128132608"/>
        <c:axId val="0"/>
      </c:bar3DChart>
      <c:catAx>
        <c:axId val="128131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132608"/>
        <c:crosses val="autoZero"/>
        <c:auto val="1"/>
        <c:lblAlgn val="ctr"/>
        <c:lblOffset val="100"/>
        <c:noMultiLvlLbl val="0"/>
      </c:catAx>
      <c:valAx>
        <c:axId val="1281326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131072"/>
        <c:crossesAt val="1"/>
        <c:crossBetween val="between"/>
      </c:valAx>
    </c:plotArea>
    <c:legend>
      <c:legendPos val="r"/>
      <c:layout>
        <c:manualLayout>
          <c:xMode val="edge"/>
          <c:yMode val="edge"/>
          <c:x val="0.80688798665791772"/>
          <c:y val="0.38104008589835364"/>
          <c:w val="0.18269534667541557"/>
          <c:h val="0.1015561918396563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вміст розчинених солей, г/л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0.22</c:v>
                </c:pt>
                <c:pt idx="1">
                  <c:v>0.01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6B-4B26-B85A-4C4A7C488FA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FC6B-4B26-B85A-4C4A7C488FA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Котлован</c:v>
                </c:pt>
                <c:pt idx="1">
                  <c:v>Канал</c:v>
                </c:pt>
                <c:pt idx="2">
                  <c:v>Водосховище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FC6B-4B26-B85A-4C4A7C488F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166528"/>
        <c:axId val="128172416"/>
      </c:barChart>
      <c:catAx>
        <c:axId val="128166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172416"/>
        <c:crosses val="autoZero"/>
        <c:auto val="1"/>
        <c:lblAlgn val="ctr"/>
        <c:lblOffset val="100"/>
        <c:noMultiLvlLbl val="0"/>
      </c:catAx>
      <c:valAx>
        <c:axId val="128172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1665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23860311817206"/>
          <c:y val="0.25692905633114094"/>
          <c:w val="0.29635633578251064"/>
          <c:h val="0.1994090230267359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00FA1-3F40-466C-BFE5-4FE45BFF3322}" type="datetimeFigureOut">
              <a:rPr lang="uk-UA" smtClean="0"/>
              <a:t>26.02.2019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A0AB9-622A-41F4-B63C-A624CBAEFB0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5537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2287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18516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00886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1129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75506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8013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49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49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671EA-74ED-4B86-9518-84FEF75DC7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5770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microsoft.com/office/2007/relationships/hdphoto" Target="../media/hdphoto2.wdp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1" y="786477"/>
            <a:ext cx="8976574" cy="40826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uk-UA" sz="5400" b="1" dirty="0" smtClean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Семінарське заняття </a:t>
            </a:r>
          </a:p>
          <a:p>
            <a:pPr algn="r"/>
            <a:r>
              <a:rPr lang="uk-UA" sz="5400" b="1" dirty="0" smtClean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на тему: «Відбір, </a:t>
            </a:r>
          </a:p>
          <a:p>
            <a:pPr algn="r"/>
            <a:r>
              <a:rPr lang="uk-UA" sz="5400" b="1" dirty="0" smtClean="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консервування та транспортування проб компонентів навколишнього середовища»</a:t>
            </a:r>
            <a:endParaRPr lang="uk-UA" sz="5400" b="1" dirty="0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25" y="0"/>
            <a:ext cx="2756080" cy="273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51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uk-UA" altLang="en-US" dirty="0" smtClean="0"/>
              <a:t>Прилади для відбору проб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93" y="1737452"/>
            <a:ext cx="5048781" cy="225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18" y="1902937"/>
            <a:ext cx="3486639" cy="192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840" y="4470379"/>
            <a:ext cx="4479030" cy="2239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162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uk-UA" dirty="0" smtClean="0">
                <a:effectLst/>
              </a:rPr>
              <a:t>Автоматичні пробовідбірники </a:t>
            </a:r>
            <a:r>
              <a:rPr lang="uk-UA" dirty="0" smtClean="0">
                <a:effectLst/>
              </a:rPr>
              <a:t>ґрунту </a:t>
            </a:r>
            <a:endParaRPr lang="uk-UA" dirty="0"/>
          </a:p>
        </p:txBody>
      </p:sp>
      <p:pic>
        <p:nvPicPr>
          <p:cNvPr id="4" name="Объект 3" descr="ÐÐ°ÑÑÐ¸Ð½ÐºÐ¸ Ð¿Ð¾ Ð·Ð°Ð¿ÑÐ¾ÑÑ FES 3001 Ð¾ÑÐ±Ð¾Ñ Ð¿ÑÐ¾Ð±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28775"/>
            <a:ext cx="1724025" cy="4002088"/>
          </a:xfrm>
        </p:spPr>
      </p:pic>
      <p:pic>
        <p:nvPicPr>
          <p:cNvPr id="15364" name="Picture 4" descr="http://agropraktik.ru/uploads/images/00/00/03/2012/11/28/80e68cdb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1628775"/>
            <a:ext cx="5329238" cy="400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97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uk-UA" altLang="en-US" sz="4000" dirty="0" smtClean="0"/>
              <a:t>Транспортування та збереження відібраних зразків </a:t>
            </a:r>
            <a:r>
              <a:rPr lang="uk-UA" altLang="en-US" sz="4000" dirty="0" smtClean="0"/>
              <a:t>ґрунту</a:t>
            </a:r>
            <a:endParaRPr lang="uk-UA" altLang="en-US" sz="40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1941513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602" y="1679575"/>
            <a:ext cx="2884779" cy="393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639" y="1882775"/>
            <a:ext cx="2879725" cy="213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4257854"/>
            <a:ext cx="5557926" cy="251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6652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uk-UA" altLang="en-US" dirty="0" smtClean="0"/>
              <a:t>Дослідження проб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79" y="1769771"/>
            <a:ext cx="3429000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383" y="1494485"/>
            <a:ext cx="48768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58" y="4360571"/>
            <a:ext cx="4191000" cy="23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473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6F959-0A9B-4DE6-911F-EA70D46DD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125" y="2246512"/>
            <a:ext cx="8564450" cy="1607006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Методика і прилади для відбору проб води питної проведення аналізу в лабораторних умовах</a:t>
            </a:r>
            <a:endParaRPr lang="uk-UA" sz="44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5370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1419367" y="0"/>
            <a:ext cx="6100549" cy="712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uk-UA" sz="5400" dirty="0" smtClean="0">
                <a:solidFill>
                  <a:schemeClr val="bg1"/>
                </a:solidFill>
              </a:rPr>
              <a:t>Проби питної води</a:t>
            </a:r>
            <a:endParaRPr lang="uk-UA" sz="54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917" y="830789"/>
            <a:ext cx="1721510" cy="30604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913" y="819362"/>
            <a:ext cx="2295346" cy="30604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7420" y="929860"/>
            <a:ext cx="42922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Описати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методику та прилади для відбору проб питної води.  Відібрати проби питної води вдома. Визначити органолептичні властивості та за допомогою приладу рН метр визначити водневий показник, та за допомогою тест-смужки – нітрати, нітрити, хлориди, та загальну і карбонатну жорсткість у воді.</a:t>
            </a:r>
            <a:endParaRPr lang="uk-UA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5" y="3879824"/>
            <a:ext cx="4371662" cy="24590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672" y="3339313"/>
            <a:ext cx="1979098" cy="299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750D77-9D43-489A-8ADB-06B5087F5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2939" y="1390918"/>
            <a:ext cx="3174381" cy="6493297"/>
          </a:xfrm>
        </p:spPr>
        <p:txBody>
          <a:bodyPr>
            <a:normAutofit fontScale="90000"/>
          </a:bodyPr>
          <a:lstStyle/>
          <a:p>
            <a:pPr algn="l"/>
            <a:r>
              <a:rPr lang="uk-UA" sz="2325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3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325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3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 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 з водопровідного крану чи обладнаного каптажу відбирають:</a:t>
            </a:r>
            <a:b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бактеріологічного аналізу, після попереднього обпалення вихідного отвору крана чи каптажу спиртовим факелом, спускання води з крана протягом не менше 10 хвилин, у стерильну пляшку ємністю 0,5 л.</a:t>
            </a:r>
            <a:r>
              <a:rPr lang="uk-UA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025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UA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3C26A2-E224-4BA8-BCEA-A2FBED793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437" y="3854450"/>
            <a:ext cx="5240734" cy="1041401"/>
          </a:xfrm>
        </p:spPr>
        <p:txBody>
          <a:bodyPr/>
          <a:lstStyle/>
          <a:p>
            <a:endParaRPr lang="ru-UA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057A12-C7EE-4B62-AA81-F4135D05D870}"/>
              </a:ext>
            </a:extLst>
          </p:cNvPr>
          <p:cNvSpPr/>
          <p:nvPr/>
        </p:nvSpPr>
        <p:spPr>
          <a:xfrm>
            <a:off x="2399683" y="289570"/>
            <a:ext cx="39259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відбору проб питної води</a:t>
            </a:r>
            <a:endParaRPr lang="ru-UA" sz="27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7739FA0-76AB-4E57-8BD5-9D38C61AE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37" y="1831246"/>
            <a:ext cx="5736502" cy="38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28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BED39D-FB16-4F96-B8CB-028FD9AF0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49050">
            <a:off x="6732735" y="1035389"/>
            <a:ext cx="2042150" cy="36304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61DA014-8D86-485B-B6D9-404C802A9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5160">
            <a:off x="2413191" y="1022812"/>
            <a:ext cx="2554978" cy="34066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8C4DADD-89FB-48CC-A276-28B80EC89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27428">
            <a:off x="4421328" y="2756132"/>
            <a:ext cx="2340374" cy="3115623"/>
          </a:xfrm>
          <a:prstGeom prst="rect">
            <a:avLst/>
          </a:prstGeo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4770F598-813B-4127-9F6F-91ECF58DDF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813391">
            <a:off x="609094" y="1661658"/>
            <a:ext cx="2169836" cy="3857488"/>
          </a:xfrm>
        </p:spPr>
      </p:pic>
    </p:spTree>
    <p:extLst>
      <p:ext uri="{BB962C8B-B14F-4D97-AF65-F5344CB8AC3E}">
        <p14:creationId xmlns:p14="http://schemas.microsoft.com/office/powerpoint/2010/main" val="18637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2B7F8-15AA-41E8-9324-21953E95B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812" y="200428"/>
            <a:ext cx="7514035" cy="1018769"/>
          </a:xfrm>
        </p:spPr>
        <p:txBody>
          <a:bodyPr>
            <a:normAutofit/>
          </a:bodyPr>
          <a:lstStyle/>
          <a:p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відбору проб питної води з криниці</a:t>
            </a:r>
            <a:endParaRPr lang="ru-UA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8447223-C826-47B2-A352-E4B936141090}"/>
              </a:ext>
            </a:extLst>
          </p:cNvPr>
          <p:cNvSpPr/>
          <p:nvPr/>
        </p:nvSpPr>
        <p:spPr>
          <a:xfrm>
            <a:off x="5763296" y="1219197"/>
            <a:ext cx="32600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 проб з криниць. Якщо в криниці є насос, то воду відкачають протягом 15 хв. і лише після цього беруть пробу. Якщо насоса немає то пробу беруть з середньої частини водяного стовпа.</a:t>
            </a: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 води з водопроводу беруть так само, як з криниці.</a:t>
            </a:r>
          </a:p>
          <a:p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Воду з глибин беруть спеціальним приладом - батометром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645AC6D6-3A50-471F-8C70-161A1A9D5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772" y="1533238"/>
            <a:ext cx="5220460" cy="339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70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D333BC-09DD-4AB6-B51C-13652E71A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035" y="1163777"/>
            <a:ext cx="4348888" cy="26093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397DC9-3737-499B-A8FB-0AB4B2F25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0496">
            <a:off x="173835" y="2750457"/>
            <a:ext cx="3614447" cy="24052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362CF7-B9C2-4231-85F1-4203F3F94C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00" t="53720" r="26811"/>
          <a:stretch/>
        </p:blipFill>
        <p:spPr>
          <a:xfrm rot="20580288">
            <a:off x="5503751" y="3340647"/>
            <a:ext cx="3390891" cy="221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2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4" y="209370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 заняття: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42087" y="5567389"/>
            <a:ext cx="8082296" cy="661171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656" y="1580"/>
              <a:ext cx="2158" cy="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/>
                <a:t>Виховувати відповідальність та культуру спілкування.</a:t>
              </a:r>
              <a:endParaRPr lang="en-US" sz="2400" dirty="0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72845" y="1297937"/>
            <a:ext cx="8151538" cy="992188"/>
            <a:chOff x="1248" y="1836"/>
            <a:chExt cx="3216" cy="582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641" y="1836"/>
              <a:ext cx="272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dirty="0"/>
                <a:t>Навчити студентів застосовувати раніше отримані знання для ефективної підготовки до заняття; стимулювати студентів працювати в групі та формувати чіткі висновки. </a:t>
              </a:r>
              <a:endParaRPr lang="en-US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51420" y="2777441"/>
            <a:ext cx="8072963" cy="689339"/>
            <a:chOff x="1248" y="2599"/>
            <a:chExt cx="3216" cy="391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644" y="2599"/>
              <a:ext cx="2614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/>
                <a:t>Розвивати навички відбору проб, уміння аналізувати, </a:t>
              </a:r>
              <a:endParaRPr lang="uk-UA" dirty="0" smtClean="0"/>
            </a:p>
            <a:p>
              <a:r>
                <a:rPr lang="uk-UA" dirty="0" smtClean="0"/>
                <a:t>порівнювати </a:t>
              </a:r>
              <a:r>
                <a:rPr lang="uk-UA" dirty="0"/>
                <a:t>та узагальнювати отримані результати вимірювань.</a:t>
              </a:r>
              <a:endParaRPr lang="en-US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21232" y="4234450"/>
            <a:ext cx="8103151" cy="655990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663" y="3230"/>
              <a:ext cx="2606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/>
                <a:t>Навчити  аналізувати та оцінювати ефективність своєї діяльності </a:t>
              </a:r>
              <a:endParaRPr lang="uk-UA" dirty="0" smtClean="0"/>
            </a:p>
            <a:p>
              <a:r>
                <a:rPr lang="uk-UA" dirty="0" smtClean="0"/>
                <a:t>та </a:t>
              </a:r>
              <a:r>
                <a:rPr lang="uk-UA" dirty="0"/>
                <a:t>діяльності своїх одногрупників.</a:t>
              </a:r>
              <a:endParaRPr lang="en-US" sz="2400" dirty="0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0F27D2-4036-4752-908F-0DF7BFF76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202" y="310134"/>
            <a:ext cx="7514035" cy="952913"/>
          </a:xfrm>
        </p:spPr>
        <p:txBody>
          <a:bodyPr>
            <a:normAutofit/>
          </a:bodyPr>
          <a:lstStyle/>
          <a:p>
            <a:r>
              <a:rPr lang="uk-UA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органолептичних властивостей</a:t>
            </a:r>
            <a:endParaRPr lang="ru-UA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0BF81C-38AE-45B6-B3D3-2DD967854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5536" y="1810164"/>
            <a:ext cx="3799054" cy="37284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7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 органолептичних показників якості води відносимо: колір, запах, смак, </a:t>
            </a:r>
            <a:endParaRPr lang="uk-UA" sz="27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ÐÐ°ÑÑÐ¸Ð½ÐºÐ¸ Ð¿Ð¾ Ð·Ð°Ð¿ÑÐ¾ÑÑ Ð¾ÑÐ³Ð°Ð½Ð¾Ð»ÐµÐ¿ÑÐ¸ÑÐ½Ñ Ð¿Ð¾ÐºÐ°Ð·Ð½Ð¸ÐºÐ¸ Ð²Ð¾Ð´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38" y="1551570"/>
            <a:ext cx="4707797" cy="329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28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49C9BD-5614-479C-A96B-C2ED68289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49311">
            <a:off x="226371" y="1751131"/>
            <a:ext cx="4653573" cy="32119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919AF6-BDEA-44B5-8C10-880B79043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51377">
            <a:off x="3204400" y="1283561"/>
            <a:ext cx="3574723" cy="47662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DACECC-87D2-4F5C-A29D-EAE38629E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97275">
            <a:off x="5715121" y="2611986"/>
            <a:ext cx="3092925" cy="41238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65915" y="252003"/>
            <a:ext cx="70318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en-US" sz="3600" dirty="0"/>
              <a:t>Дослідження </a:t>
            </a:r>
            <a:r>
              <a:rPr lang="uk-UA" altLang="en-US" sz="3600" dirty="0" smtClean="0"/>
              <a:t>проб питної води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122984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E44CE7-0808-4CA8-B142-B1686ACE7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86" y="187549"/>
            <a:ext cx="3079256" cy="43071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7D3529-303F-457E-9AF0-03EA0727DC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81" r="734" b="2492"/>
          <a:stretch/>
        </p:blipFill>
        <p:spPr>
          <a:xfrm>
            <a:off x="2383441" y="1375799"/>
            <a:ext cx="3663313" cy="371135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33649A-B3A3-4FA0-88A7-3C247C103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242" y="1861802"/>
            <a:ext cx="3471863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59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2876">
            <a:off x="282011" y="1275078"/>
            <a:ext cx="3174274" cy="2380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490" y="3159578"/>
            <a:ext cx="2028009" cy="27040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7949">
            <a:off x="4308700" y="892990"/>
            <a:ext cx="2358662" cy="31448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991" y="2163170"/>
            <a:ext cx="2310901" cy="382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06DBEF-679C-4F39-8F35-664008D60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3234" y="104152"/>
            <a:ext cx="7514035" cy="1314449"/>
          </a:xfrm>
        </p:spPr>
        <p:txBody>
          <a:bodyPr>
            <a:norm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Показники вимірювання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солоності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254403F-3BF5-41F3-8FD0-020FD802C8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8977336"/>
              </p:ext>
            </p:extLst>
          </p:nvPr>
        </p:nvGraphicFramePr>
        <p:xfrm>
          <a:off x="404897" y="1534508"/>
          <a:ext cx="8430009" cy="3797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0003">
                  <a:extLst>
                    <a:ext uri="{9D8B030D-6E8A-4147-A177-3AD203B41FA5}">
                      <a16:colId xmlns:a16="http://schemas.microsoft.com/office/drawing/2014/main" val="1090146925"/>
                    </a:ext>
                  </a:extLst>
                </a:gridCol>
                <a:gridCol w="2810003">
                  <a:extLst>
                    <a:ext uri="{9D8B030D-6E8A-4147-A177-3AD203B41FA5}">
                      <a16:colId xmlns:a16="http://schemas.microsoft.com/office/drawing/2014/main" val="2389874516"/>
                    </a:ext>
                  </a:extLst>
                </a:gridCol>
                <a:gridCol w="2810003">
                  <a:extLst>
                    <a:ext uri="{9D8B030D-6E8A-4147-A177-3AD203B41FA5}">
                      <a16:colId xmlns:a16="http://schemas.microsoft.com/office/drawing/2014/main" val="4202115631"/>
                    </a:ext>
                  </a:extLst>
                </a:gridCol>
              </a:tblGrid>
              <a:tr h="759469">
                <a:tc>
                  <a:txBody>
                    <a:bodyPr/>
                    <a:lstStyle/>
                    <a:p>
                      <a:r>
                        <a:rPr lang="uk-UA" sz="1800" dirty="0"/>
                        <a:t>№ проби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pH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солоність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82445064"/>
                  </a:ext>
                </a:extLst>
              </a:tr>
              <a:tr h="759469">
                <a:tc>
                  <a:txBody>
                    <a:bodyPr/>
                    <a:lstStyle/>
                    <a:p>
                      <a:r>
                        <a:rPr lang="uk-UA" sz="1800" dirty="0"/>
                        <a:t>1- лівий берег міста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UA" sz="18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18655674"/>
                  </a:ext>
                </a:extLst>
              </a:tr>
              <a:tr h="759469">
                <a:tc>
                  <a:txBody>
                    <a:bodyPr/>
                    <a:lstStyle/>
                    <a:p>
                      <a:r>
                        <a:rPr lang="uk-UA" sz="1800" dirty="0"/>
                        <a:t>2- с. Новомиколаївка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6,3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7008129"/>
                  </a:ext>
                </a:extLst>
              </a:tr>
              <a:tr h="759469">
                <a:tc>
                  <a:txBody>
                    <a:bodyPr/>
                    <a:lstStyle/>
                    <a:p>
                      <a:r>
                        <a:rPr lang="uk-UA" sz="1800" dirty="0"/>
                        <a:t>3- правий берег міста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60206298"/>
                  </a:ext>
                </a:extLst>
              </a:tr>
              <a:tr h="759469">
                <a:tc>
                  <a:txBody>
                    <a:bodyPr/>
                    <a:lstStyle/>
                    <a:p>
                      <a:r>
                        <a:rPr lang="uk-UA" sz="1800" dirty="0"/>
                        <a:t>4- с. Карнаухівка</a:t>
                      </a:r>
                      <a:endParaRPr lang="ru-UA" sz="18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6,95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9538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21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990" y="216779"/>
            <a:ext cx="7514035" cy="68090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Відбір проб з водопровідних кранів лівого и правого берегів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4870">
            <a:off x="334333" y="1453343"/>
            <a:ext cx="2893219" cy="42617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0184">
            <a:off x="5981098" y="1596266"/>
            <a:ext cx="2734958" cy="41005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717" y="2542359"/>
            <a:ext cx="2112137" cy="321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248" y="320107"/>
            <a:ext cx="7514035" cy="98461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Відбір проби з селищ Новомиколаївка і Карнаухівка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169" t="38631" r="5272"/>
          <a:stretch/>
        </p:blipFill>
        <p:spPr>
          <a:xfrm rot="20563672">
            <a:off x="251148" y="2349757"/>
            <a:ext cx="2988128" cy="2145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3157">
            <a:off x="5607708" y="2013312"/>
            <a:ext cx="3078344" cy="32428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4" b="5532"/>
          <a:stretch/>
        </p:blipFill>
        <p:spPr>
          <a:xfrm>
            <a:off x="2898287" y="2269537"/>
            <a:ext cx="2816757" cy="307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82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7469" y="3447638"/>
            <a:ext cx="7772400" cy="70485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Методика </a:t>
            </a:r>
            <a:r>
              <a:rPr lang="uk-UA" dirty="0">
                <a:solidFill>
                  <a:srgbClr val="FF0000"/>
                </a:solidFill>
              </a:rPr>
              <a:t>і прилади для  відбору проб повітря проведення аналізу в лабораторних </a:t>
            </a:r>
            <a:r>
              <a:rPr lang="uk-UA" dirty="0" smtClean="0">
                <a:solidFill>
                  <a:srgbClr val="FF0000"/>
                </a:solidFill>
              </a:rPr>
              <a:t>умовах</a:t>
            </a:r>
            <a:endParaRPr lang="uk-UA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8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869744" y="0"/>
            <a:ext cx="5280831" cy="10708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Проби повітря</a:t>
            </a:r>
            <a:endParaRPr lang="uk-UA" sz="5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132" y="706580"/>
            <a:ext cx="59915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Описати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методику та прилади для відбору проб повітря.  Визначити завантаженість вулиці автотранспортом, на якій проживає студент. Зробити розрахунки та дати оцінку впливу автотранспорту на стан повітря.</a:t>
            </a:r>
            <a:endParaRPr lang="uk-UA" sz="2400" dirty="0"/>
          </a:p>
        </p:txBody>
      </p:sp>
      <p:pic>
        <p:nvPicPr>
          <p:cNvPr id="1028" name="Picture 4" descr="https://www.stmedik.ru/upload/iblock/85c/85cbc4084a66143dc33c4ad5f027d76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28" b="95797" l="7875" r="94125">
                        <a14:foregroundMark x1="26375" y1="8757" x2="26375" y2="8757"/>
                        <a14:foregroundMark x1="52500" y1="6655" x2="90625" y2="9457"/>
                        <a14:foregroundMark x1="90625" y1="9807" x2="91875" y2="86515"/>
                        <a14:foregroundMark x1="91625" y1="88792" x2="62875" y2="95096"/>
                        <a14:foregroundMark x1="63250" y1="94396" x2="61875" y2="6480"/>
                        <a14:foregroundMark x1="69500" y1="18214" x2="69500" y2="18214"/>
                        <a14:foregroundMark x1="64375" y1="11208" x2="76750" y2="42032"/>
                        <a14:foregroundMark x1="85125" y1="17163" x2="74125" y2="46935"/>
                        <a14:foregroundMark x1="70125" y1="52364" x2="82000" y2="49037"/>
                        <a14:foregroundMark x1="64875" y1="23468" x2="70000" y2="68651"/>
                        <a14:foregroundMark x1="87500" y1="50088" x2="72375" y2="87916"/>
                        <a14:foregroundMark x1="25125" y1="81086" x2="50750" y2="83363"/>
                        <a14:foregroundMark x1="59000" y1="93870" x2="55250" y2="935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758" y="399336"/>
            <a:ext cx="3577553" cy="255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0" b="86068" l="10176" r="69400">
                        <a14:foregroundMark x1="10615" y1="26693" x2="68741" y2="84245"/>
                        <a14:foregroundMark x1="43192" y1="61068" x2="58053" y2="30599"/>
                        <a14:foregroundMark x1="32796" y1="49479" x2="10835" y2="85026"/>
                        <a14:foregroundMark x1="11713" y1="41667" x2="12592" y2="77995"/>
                        <a14:foregroundMark x1="10908" y1="43490" x2="10615" y2="68750"/>
                        <a14:foregroundMark x1="68814" y1="27214" x2="69034" y2="64063"/>
                        <a14:backgroundMark x1="14056" y1="86719" x2="15520" y2="8658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0407" t="24780" r="30204" b="13600"/>
          <a:stretch/>
        </p:blipFill>
        <p:spPr>
          <a:xfrm>
            <a:off x="2732240" y="2645571"/>
            <a:ext cx="6260907" cy="36521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58" y="2649412"/>
            <a:ext cx="2132622" cy="379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kotur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7704856" cy="42484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5877272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Аспіраційний метод відбору проб повітря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59604"/>
            <a:ext cx="8748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 відбору проб атмосферного повітря для лабораторного аналізу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16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4" y="209370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Основні  </a:t>
            </a:r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завдання: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72845" y="1565590"/>
            <a:ext cx="8151538" cy="659754"/>
            <a:chOff x="1248" y="1993"/>
            <a:chExt cx="3216" cy="387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670" y="1993"/>
              <a:ext cx="2728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dirty="0"/>
                <a:t>Описати методики відбору проб компонентів довкілля: повітря, води, ґрунту.</a:t>
              </a:r>
              <a:endParaRPr lang="en-US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51420" y="2842675"/>
            <a:ext cx="8072963" cy="647027"/>
            <a:chOff x="1248" y="2636"/>
            <a:chExt cx="3216" cy="367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653" y="2636"/>
              <a:ext cx="2359" cy="3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/>
                <a:t>Відібрати проби компонентів навколишнього </a:t>
              </a:r>
              <a:r>
                <a:rPr lang="uk-UA" dirty="0" smtClean="0"/>
                <a:t>середовища</a:t>
              </a:r>
            </a:p>
            <a:p>
              <a:r>
                <a:rPr lang="uk-UA" dirty="0" smtClean="0"/>
                <a:t>та </a:t>
              </a:r>
              <a:r>
                <a:rPr lang="uk-UA" dirty="0"/>
                <a:t>провести аналіз в лабораторних умовах.</a:t>
              </a:r>
              <a:endParaRPr lang="en-US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21232" y="4234450"/>
            <a:ext cx="8103151" cy="655990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663" y="3368"/>
              <a:ext cx="1872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dirty="0"/>
                <a:t>Надати рекомендації за отриманими даними.</a:t>
              </a:r>
              <a:endParaRPr lang="en-US" sz="2400" dirty="0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20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ost_atmosf_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608512" cy="3096344"/>
          </a:xfrm>
          <a:prstGeom prst="rect">
            <a:avLst/>
          </a:prstGeom>
        </p:spPr>
      </p:pic>
      <p:pic>
        <p:nvPicPr>
          <p:cNvPr id="9" name="Рисунок 8" descr="пос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53417"/>
            <a:ext cx="4248472" cy="30963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653136"/>
            <a:ext cx="864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Відбір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проб повітря на стаціонарних пунктах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2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glotitel-rihtera-m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391" y="565119"/>
            <a:ext cx="3455278" cy="4448856"/>
          </a:xfrm>
          <a:prstGeom prst="rect">
            <a:avLst/>
          </a:prstGeom>
        </p:spPr>
      </p:pic>
      <p:pic>
        <p:nvPicPr>
          <p:cNvPr id="3" name="Рисунок 2" descr="Рихтера-поглотитель-скоростной-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1980" y="565119"/>
            <a:ext cx="4248472" cy="42484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5949280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Прилад Ріхтера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94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2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7509405" cy="35231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5229200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I, II —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поглиначі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N02 ; 1 —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регулятор вологості;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носій з окислювачем; 3 — скловата.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23495" y="282193"/>
            <a:ext cx="68000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U-</a:t>
            </a:r>
            <a: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подібна трубка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5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aspirator-mod-822-1-400x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4142" y="1049250"/>
            <a:ext cx="6408712" cy="34544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96190" y="4814821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Аспіратор, модель 822</a:t>
            </a:r>
            <a:endParaRPr lang="ru-RU" sz="2400" dirty="0" smtClean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4248" y="153403"/>
            <a:ext cx="7675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Прилади для відбору проб повітря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5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udfiles.net/html/2706/468/html_KijU9SZxpR.zHET/img-GxuFNU.png"/>
          <p:cNvPicPr/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6" y="385382"/>
            <a:ext cx="5047952" cy="35813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18407" y="897143"/>
            <a:ext cx="403244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1 - підключення живлення;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2 - тумблер включення і виключення;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3 - реометри;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4 - ручки вентилів;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5 - поплавок;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6 – штуцери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0456" y="4229913"/>
            <a:ext cx="5616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Схематичний вигляд електроаспіратора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1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4644007" cy="2664296"/>
          </a:xfrm>
          <a:prstGeom prst="rect">
            <a:avLst/>
          </a:prstGeom>
        </p:spPr>
      </p:pic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484784"/>
            <a:ext cx="4572000" cy="2664296"/>
          </a:xfrm>
          <a:prstGeom prst="rect">
            <a:avLst/>
          </a:prstGeom>
        </p:spPr>
      </p:pic>
      <p:pic>
        <p:nvPicPr>
          <p:cNvPr id="5" name="Рисунок 4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7733"/>
            <a:ext cx="6120680" cy="28102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 визначення завантаженості вулиці автотранспортом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954107"/>
            <a:ext cx="5832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Кількість машин за 20 хвилин 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955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780850"/>
              </p:ext>
            </p:extLst>
          </p:nvPr>
        </p:nvGraphicFramePr>
        <p:xfrm>
          <a:off x="1" y="1412776"/>
          <a:ext cx="4571999" cy="2095071"/>
        </p:xfrm>
        <a:graphic>
          <a:graphicData uri="http://schemas.openxmlformats.org/drawingml/2006/table">
            <a:tbl>
              <a:tblPr/>
              <a:tblGrid>
                <a:gridCol w="121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9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53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406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400" noProof="0" dirty="0" smtClean="0">
                        <a:latin typeface="Calibri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Тип автомобілів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Кількість автомобілів в різний період доби, шт.</a:t>
                      </a:r>
                      <a:endParaRPr lang="uk-UA" sz="1800" b="1" noProof="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6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Shruti"/>
                          <a:ea typeface="Times New Roman"/>
                          <a:cs typeface="Times New Roman"/>
                        </a:rPr>
                        <a:t>8:00 - </a:t>
                      </a:r>
                      <a:r>
                        <a:rPr lang="uk-UA" sz="2000" b="1" noProof="0" dirty="0" smtClean="0">
                          <a:latin typeface="Calibri"/>
                          <a:ea typeface="Times New Roman"/>
                          <a:cs typeface="Shruti"/>
                        </a:rPr>
                        <a:t>9</a:t>
                      </a:r>
                      <a:r>
                        <a:rPr lang="uk-UA" sz="2000" b="1" noProof="0" dirty="0" smtClean="0">
                          <a:latin typeface="Shruti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uk-UA" sz="2000" b="1" noProof="0" dirty="0" smtClean="0">
                          <a:latin typeface="Calibri"/>
                          <a:ea typeface="Times New Roman"/>
                          <a:cs typeface="Shruti"/>
                        </a:rPr>
                        <a:t>00</a:t>
                      </a:r>
                      <a:endParaRPr lang="uk-UA" sz="2000" b="1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Shruti"/>
                          <a:ea typeface="Times New Roman"/>
                          <a:cs typeface="Times New Roman"/>
                        </a:rPr>
                        <a:t>13:00 – </a:t>
                      </a:r>
                      <a:r>
                        <a:rPr lang="uk-UA" sz="2000" b="1" noProof="0" dirty="0" smtClean="0">
                          <a:latin typeface="Calibri"/>
                          <a:ea typeface="Times New Roman"/>
                          <a:cs typeface="Shruti"/>
                        </a:rPr>
                        <a:t>14:0</a:t>
                      </a:r>
                      <a:r>
                        <a:rPr lang="uk-UA" sz="2000" b="1" noProof="0" dirty="0" smtClean="0">
                          <a:latin typeface="Shruti"/>
                          <a:ea typeface="Times New Roman"/>
                          <a:cs typeface="Times New Roman"/>
                        </a:rPr>
                        <a:t>0</a:t>
                      </a:r>
                      <a:endParaRPr lang="uk-UA" sz="2000" b="1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Shruti"/>
                          <a:ea typeface="Times New Roman"/>
                          <a:cs typeface="Times New Roman"/>
                        </a:rPr>
                        <a:t>18:00 – </a:t>
                      </a:r>
                      <a:r>
                        <a:rPr lang="uk-UA" sz="2000" b="1" noProof="0" dirty="0" smtClean="0">
                          <a:latin typeface="Calibri"/>
                          <a:ea typeface="Times New Roman"/>
                          <a:cs typeface="Shruti"/>
                        </a:rPr>
                        <a:t>19:00</a:t>
                      </a:r>
                      <a:endParaRPr lang="uk-UA" sz="2000" b="1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Легкові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645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882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678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1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Грузові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Автобуси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3254"/>
              </p:ext>
            </p:extLst>
          </p:nvPr>
        </p:nvGraphicFramePr>
        <p:xfrm>
          <a:off x="4644008" y="1412776"/>
          <a:ext cx="4499992" cy="2088231"/>
        </p:xfrm>
        <a:graphic>
          <a:graphicData uri="http://schemas.openxmlformats.org/drawingml/2006/table">
            <a:tbl>
              <a:tblPr/>
              <a:tblGrid>
                <a:gridCol w="1197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2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2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8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756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800" b="1" noProof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Тип автомобілів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Кількість автомобілів в різний період доби, шт.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8:00 - 9:00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13:00 – 14:00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18:00 – 19:00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1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Легкові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300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531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441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1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Грузові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1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Автобуси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</a:t>
                      </a:r>
                      <a:endParaRPr lang="uk-UA" sz="18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641841"/>
              </p:ext>
            </p:extLst>
          </p:nvPr>
        </p:nvGraphicFramePr>
        <p:xfrm>
          <a:off x="1187624" y="4293096"/>
          <a:ext cx="6912769" cy="1878986"/>
        </p:xfrm>
        <a:graphic>
          <a:graphicData uri="http://schemas.openxmlformats.org/drawingml/2006/table">
            <a:tbl>
              <a:tblPr/>
              <a:tblGrid>
                <a:gridCol w="1839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06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2000" b="1" noProof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Тип автомобілів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Кількість автомобілів в різний період доби, шт.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8:00 - 9:00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13:00 – 14:00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18:00 – 19:00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Легкові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Грузові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Автобуси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noProof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uk-UA" sz="2000" b="1" noProof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79712" y="3645024"/>
            <a:ext cx="4968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Вул. Дніпробудівська</a:t>
            </a:r>
            <a:endParaRPr lang="ru-RU" sz="2400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48680"/>
            <a:ext cx="9144000" cy="80021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Проспект Т.  Г. </a:t>
            </a:r>
            <a:r>
              <a:rPr lang="ru-RU" sz="2400" dirty="0" err="1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Шевченка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Проспект </a:t>
            </a:r>
            <a:r>
              <a:rPr lang="uk-UA" sz="2800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Перемоги</a:t>
            </a:r>
            <a:endParaRPr lang="ru-RU" sz="2800" dirty="0" smtClean="0">
              <a:solidFill>
                <a:schemeClr val="tx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093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Кількість машин за добу</a:t>
            </a:r>
            <a:endParaRPr lang="uk-UA" sz="4400" b="1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8" name="Рисунок 7" descr="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427984" cy="2950497"/>
          </a:xfrm>
          <a:prstGeom prst="rect">
            <a:avLst/>
          </a:prstGeom>
        </p:spPr>
      </p:pic>
      <p:pic>
        <p:nvPicPr>
          <p:cNvPr id="9" name="Рисунок 8" descr="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4624" y="1412776"/>
            <a:ext cx="4839376" cy="3024336"/>
          </a:xfrm>
          <a:prstGeom prst="rect">
            <a:avLst/>
          </a:prstGeom>
        </p:spPr>
      </p:pic>
      <p:pic>
        <p:nvPicPr>
          <p:cNvPr id="10" name="Рисунок 9" descr="0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4365104"/>
            <a:ext cx="5544616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039985"/>
              </p:ext>
            </p:extLst>
          </p:nvPr>
        </p:nvGraphicFramePr>
        <p:xfrm>
          <a:off x="1192889" y="1063911"/>
          <a:ext cx="7344816" cy="2377872"/>
        </p:xfrm>
        <a:graphic>
          <a:graphicData uri="http://schemas.openxmlformats.org/drawingml/2006/table">
            <a:tbl>
              <a:tblPr/>
              <a:tblGrid>
                <a:gridCol w="197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7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4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4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83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uk-UA" sz="1600" noProof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Тип автомобілів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Кількість автомобілів в різний період доби, шт.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Пр. Т. Г. Шевченка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Пр. Перемоги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Вул. Дніпробудівська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Легкові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15064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8692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345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Грузові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222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123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Автобуси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222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1739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noProof="0" dirty="0" smtClean="0">
                          <a:latin typeface="Times New Roman"/>
                          <a:ea typeface="Times New Roman"/>
                          <a:cs typeface="Times New Roman"/>
                        </a:rPr>
                        <a:t>246</a:t>
                      </a:r>
                      <a:endParaRPr lang="uk-UA" sz="1100" noProof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03" marR="6660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086378" y="321971"/>
            <a:ext cx="5270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 розрахунки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0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546" y="1486265"/>
            <a:ext cx="89894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>
                <a:ln w="0"/>
                <a:solidFill>
                  <a:srgbClr val="FF0000"/>
                </a:solidFill>
                <a:cs typeface="Times New Roman" panose="02020603050405020304" pitchFamily="18" charset="0"/>
              </a:rPr>
              <a:t>Методика і прилади для відбору проб води з ріки та проведення аналізу в лабораторних умовах</a:t>
            </a:r>
          </a:p>
        </p:txBody>
      </p:sp>
    </p:spTree>
    <p:extLst>
      <p:ext uri="{BB962C8B-B14F-4D97-AF65-F5344CB8AC3E}">
        <p14:creationId xmlns:p14="http://schemas.microsoft.com/office/powerpoint/2010/main" val="34652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683" y="595737"/>
            <a:ext cx="7886700" cy="167094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</a:t>
            </a:r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єкти дослідження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антропогенного </a:t>
            </a:r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впливу</a:t>
            </a: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uk-UA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довкілля</a:t>
            </a:r>
            <a:endParaRPr lang="uk-UA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0970" y="1523234"/>
            <a:ext cx="6429931" cy="51380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26523" y="2581988"/>
            <a:ext cx="2550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Повітря</a:t>
            </a:r>
            <a:endParaRPr lang="uk-UA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455378" y="2320900"/>
            <a:ext cx="605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uk-UA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3200" y="3805005"/>
            <a:ext cx="605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7682" y="5133255"/>
            <a:ext cx="6053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7408" y="4036023"/>
            <a:ext cx="23348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/>
              <a:t>Вода</a:t>
            </a:r>
            <a:endParaRPr lang="uk-UA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7408" y="5348642"/>
            <a:ext cx="13937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/>
              <a:t>Ґрунт</a:t>
            </a:r>
            <a:r>
              <a:rPr lang="uk-UA" dirty="0" smtClean="0"/>
              <a:t> </a:t>
            </a:r>
            <a:endParaRPr lang="uk-UA" sz="4000" dirty="0"/>
          </a:p>
        </p:txBody>
      </p:sp>
      <p:pic>
        <p:nvPicPr>
          <p:cNvPr id="1026" name="Picture 2" descr="http://www.fainaidea.com/wp-content/uploads/2016/11/16a7f9bc7ba46934870d5de0a09f933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8463">
            <a:off x="4437718" y="2007091"/>
            <a:ext cx="4227107" cy="289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olveigclub.files.wordpress.com/2011/10/water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3868">
            <a:off x="4864539" y="2635914"/>
            <a:ext cx="3981621" cy="298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estateline.ru/files/goods/h0029/1352701/4007726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9084">
            <a:off x="4626635" y="3652884"/>
            <a:ext cx="4238583" cy="2829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41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72" y="188640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Загальні положення</a:t>
            </a:r>
            <a:endParaRPr lang="ru-RU" b="1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38249"/>
            <a:ext cx="3024336" cy="420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79912" y="292494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ISOCPEUR" pitchFamily="34" charset="0"/>
              </a:rPr>
              <a:t>АБО</a:t>
            </a:r>
            <a:endParaRPr lang="ru-RU" sz="3600" b="1" dirty="0">
              <a:latin typeface="ISOCPEUR" pitchFamily="34" charset="0"/>
            </a:endParaRPr>
          </a:p>
        </p:txBody>
      </p:sp>
      <p:pic>
        <p:nvPicPr>
          <p:cNvPr id="1030" name="Picture 6" descr="ÐÐ°ÑÑÐ¸Ð½ÐºÐ¸ Ð¿Ð¾ Ð·Ð°Ð¿ÑÐ¾ÑÑ ÑÑÐµÐºÐ»ÑÐ½Ð½Ð°Ñ Ð±ÑÑÑÐ»Ðº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48" t="14083" r="23004"/>
          <a:stretch/>
        </p:blipFill>
        <p:spPr bwMode="auto">
          <a:xfrm>
            <a:off x="5148064" y="1206995"/>
            <a:ext cx="2664296" cy="422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14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72" y="188640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Вимоги</a:t>
            </a:r>
            <a:endParaRPr lang="ru-RU" sz="5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424936" cy="5954216"/>
          </a:xfrm>
        </p:spPr>
        <p:txBody>
          <a:bodyPr/>
          <a:lstStyle/>
          <a:p>
            <a:pPr marL="0" indent="0" algn="just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Проба води, що береться для аналізу, повинна відображати, умови й місце її відбору (відображається у протоколі).</a:t>
            </a:r>
          </a:p>
          <a:p>
            <a:pPr marL="0" indent="0" algn="just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Відбір проби , її зберігання, транспортування та поводження з нею повинні проводитися так, щоб не було змін у складі компонентів, які визначаються, або у властивостях води.</a:t>
            </a:r>
          </a:p>
          <a:p>
            <a:pPr marL="0" indent="0" algn="just">
              <a:buNone/>
            </a:pP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Об´єм проби повинен бути достатнім і відповідати обраній методиці.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8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7" t="9483" r="30578"/>
          <a:stretch/>
        </p:blipFill>
        <p:spPr bwMode="auto">
          <a:xfrm rot="21073743">
            <a:off x="208797" y="195219"/>
            <a:ext cx="278691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9"/>
          <a:stretch/>
        </p:blipFill>
        <p:spPr bwMode="auto">
          <a:xfrm rot="338489">
            <a:off x="3928260" y="212275"/>
            <a:ext cx="5024260" cy="326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Ð°ÑÑÐ¸Ð½ÐºÐ¸ Ð¿Ð¾ Ð·Ð°Ð¿ÑÐ¾ÑÑ ÑÐµÑÑÐ¹Ð½Ð¸Ð¹ Ð²ÑÐ´Ð±ÑÑ Ð¿ÑÐ¾Ð± Ð²Ð¾Ð´Ð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4" t="17788" r="16376" b="10270"/>
          <a:stretch/>
        </p:blipFill>
        <p:spPr bwMode="auto">
          <a:xfrm rot="21238241">
            <a:off x="934368" y="3291662"/>
            <a:ext cx="4540289" cy="333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7920880" cy="3528392"/>
          </a:xfrm>
        </p:spPr>
        <p:txBody>
          <a:bodyPr/>
          <a:lstStyle/>
          <a:p>
            <a:pPr algn="ctr"/>
            <a:r>
              <a:rPr lang="uk-UA" sz="80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Методика відбору</a:t>
            </a:r>
            <a:endParaRPr lang="ru-RU" sz="8000" b="1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65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33801"/>
            <a:ext cx="8686800" cy="381000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  <a:latin typeface="ISOCPEUR" pitchFamily="34" charset="0"/>
              </a:rPr>
              <a:t>Батометр Молчанова ГР-16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ISOCPEUR" pitchFamily="34" charset="0"/>
            </a:endParaRPr>
          </a:p>
        </p:txBody>
      </p:sp>
      <p:pic>
        <p:nvPicPr>
          <p:cNvPr id="2054" name="Picture 6" descr="ÐÐ°ÑÑÐ¸Ð½ÐºÐ¸ Ð¿Ð¾ Ð·Ð°Ð¿ÑÐ¾ÑÑ Ð±Ð°ÑÐ¾Ð¼ÐµÑÑ Ð¼Ð¾Ð»ÑÐ°Ð½Ð¾Ð²Ð° Ð³Ñ-1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22"/>
          <a:stretch/>
        </p:blipFill>
        <p:spPr bwMode="auto">
          <a:xfrm>
            <a:off x="251518" y="188640"/>
            <a:ext cx="8280921" cy="290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Ð°ÑÑÐ¸Ð½ÐºÐ¸ Ð¿Ð¾ Ð·Ð°Ð¿ÑÐ¾ÑÑ Ð±Ð°ÑÐ¾Ð¼ÐµÑÑ Ð¼Ð¾Ð»ÑÐ°Ð½Ð¾Ð²Ð° Ð³Ñ-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3356992"/>
            <a:ext cx="8424936" cy="296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79512" y="1484784"/>
            <a:ext cx="8686800" cy="3405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anose="020B0604020202020204" pitchFamily="34" charset="0"/>
              </a:defRPr>
            </a:lvl9pPr>
          </a:lstStyle>
          <a:p>
            <a:pPr algn="ctr"/>
            <a:r>
              <a:rPr lang="uk-UA" sz="66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 Прилади для відбору проб води на глибині</a:t>
            </a:r>
            <a:endParaRPr lang="ru-RU" sz="6600" b="1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1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0392"/>
            <a:ext cx="8686800" cy="1044352"/>
          </a:xfrm>
        </p:spPr>
        <p:txBody>
          <a:bodyPr/>
          <a:lstStyle/>
          <a:p>
            <a:pPr algn="ctr"/>
            <a:r>
              <a:rPr lang="uk-UA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Характеристика батометра Молчанова ГР-16</a:t>
            </a:r>
            <a:endParaRPr lang="ru-RU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4191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Прилад підходить для відбору проб води з підвісними насосами з глибини до 4 м, як в окремих місцях і інтегративної шлях.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Обсяг  - пляшки 1 л;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Вага приладу не більше 5 кг.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Розміри: 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складеному вигляді: 420 × 190 × 170 мм; 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робочому вигляді: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790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 110 × 140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</a:t>
            </a:r>
          </a:p>
          <a:p>
            <a:pPr marL="0" indent="0" algn="ctr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БАТОМЕТРУ МОЛЧАНОВА ГР-16 СКЛАДАЄ ВІД 12 000 ГРН ДО 20 000 ГРН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9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2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2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2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2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2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2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 rot="21123505">
            <a:off x="133658" y="185366"/>
            <a:ext cx="2868065" cy="266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9722">
            <a:off x="4341869" y="549462"/>
            <a:ext cx="4202995" cy="42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Ð°ÑÑÐ¸Ð½ÐºÐ¸ Ð¿Ð¾ Ð·Ð°Ð¿ÑÐ¾ÑÑ Ð°Ð¼Ð¼Ð¸Ð°Ð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7608">
            <a:off x="3112489" y="459021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775" y="1023493"/>
            <a:ext cx="8686800" cy="3060576"/>
          </a:xfrm>
        </p:spPr>
        <p:txBody>
          <a:bodyPr/>
          <a:lstStyle/>
          <a:p>
            <a:pPr algn="ctr"/>
            <a:r>
              <a:rPr lang="uk-UA" sz="6000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Транспортування та концентрація проб води</a:t>
            </a:r>
            <a:endParaRPr lang="ru-RU" sz="6000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  <p:pic>
        <p:nvPicPr>
          <p:cNvPr id="3080" name="Picture 8" descr="ÐÐ°ÑÑÐ¸Ð½ÐºÐ¸ Ð¿Ð¾ Ð·Ð°Ð¿ÑÐ¾ÑÑ Ð±Ð°ÑÐ¸Ð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347">
            <a:off x="381278" y="3252252"/>
            <a:ext cx="1731073" cy="345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3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80928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8000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Відбір </a:t>
            </a:r>
            <a:r>
              <a:rPr lang="uk-UA" sz="8000" dirty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проб бригади та </a:t>
            </a:r>
            <a:r>
              <a:rPr lang="uk-UA" sz="8000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аналіз проб</a:t>
            </a:r>
            <a:endParaRPr lang="ru-RU" sz="8000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46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517232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Відбір проби №1 зі штучного котловану «Блакитне озеро», м. Кам’янське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pp.userapi.com/c846320/v846320504/13264e/UF51wdcjaz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pp.userapi.com/c846320/v846320504/13264e/UF51wdcjazQ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40" b="18035"/>
          <a:stretch/>
        </p:blipFill>
        <p:spPr bwMode="auto">
          <a:xfrm>
            <a:off x="460375" y="188640"/>
            <a:ext cx="3424337" cy="4511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" t="8290" r="9123" b="18053"/>
          <a:stretch/>
        </p:blipFill>
        <p:spPr bwMode="auto">
          <a:xfrm>
            <a:off x="4427983" y="188640"/>
            <a:ext cx="4049673" cy="454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2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16" y="5589240"/>
            <a:ext cx="889248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Відбір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проби №2 зі штучного дренажного каналу, лівий берег, м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Кам’янське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0" t="12261" r="18615" b="-1159"/>
          <a:stretch/>
        </p:blipFill>
        <p:spPr bwMode="auto">
          <a:xfrm>
            <a:off x="4572000" y="188640"/>
            <a:ext cx="3816424" cy="4639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15232" r="23027" b="-1038"/>
          <a:stretch/>
        </p:blipFill>
        <p:spPr bwMode="auto">
          <a:xfrm>
            <a:off x="179511" y="188640"/>
            <a:ext cx="401947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88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92" y="5301208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Відбір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проби №3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Кам’янського водосховища, лівий берег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0" r="18371" b="13328"/>
          <a:stretch/>
        </p:blipFill>
        <p:spPr bwMode="auto">
          <a:xfrm>
            <a:off x="4499992" y="116632"/>
            <a:ext cx="3505342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9" r="23483" b="18128"/>
          <a:stretch/>
        </p:blipFill>
        <p:spPr bwMode="auto">
          <a:xfrm>
            <a:off x="179512" y="116632"/>
            <a:ext cx="4013304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71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90" y="1841061"/>
            <a:ext cx="8544350" cy="1325563"/>
          </a:xfrm>
        </p:spPr>
        <p:txBody>
          <a:bodyPr>
            <a:noAutofit/>
          </a:bodyPr>
          <a:lstStyle/>
          <a:p>
            <a:pPr algn="ctr"/>
            <a:r>
              <a:rPr lang="uk-UA" dirty="0"/>
              <a:t>Група студентів буде поділена на чотири підгрупи, кожна з них отримає своє завдання: </a:t>
            </a:r>
            <a:endParaRPr lang="uk-UA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41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33619" y="5229200"/>
            <a:ext cx="4612754" cy="84164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  <a:latin typeface="ISOCPEUR" pitchFamily="34" charset="0"/>
              </a:rPr>
              <a:t>Аналізування проб 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ISOCPEUR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576955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50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192016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200" b="1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Оцінка забруднення поверхні і товщі води</a:t>
            </a:r>
            <a:endParaRPr lang="ru-RU" sz="7200" b="1" dirty="0">
              <a:ln>
                <a:solidFill>
                  <a:schemeClr val="tx1"/>
                </a:solidFill>
              </a:ln>
              <a:latin typeface="Bookman Old Styl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79512" y="188640"/>
          <a:ext cx="3816424" cy="2304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0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8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4043">
                <a:tc gridSpan="3">
                  <a:txBody>
                    <a:bodyPr/>
                    <a:lstStyle/>
                    <a:p>
                      <a:r>
                        <a:rPr lang="uk-UA" dirty="0" smtClean="0"/>
                        <a:t>Поверхня</a:t>
                      </a:r>
                      <a:r>
                        <a:rPr lang="uk-UA" baseline="0" dirty="0" smtClean="0"/>
                        <a:t> водного об’єкта, в</a:t>
                      </a:r>
                      <a:r>
                        <a:rPr lang="uk-UA" dirty="0" smtClean="0"/>
                        <a:t>ідбір проби №1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Види</a:t>
                      </a:r>
                      <a:r>
                        <a:rPr lang="uk-UA" baseline="0" dirty="0" smtClean="0"/>
                        <a:t> забруднення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Так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Ні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Піна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Нафтова плівка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Фарбники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Цвітіння води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4860032" y="188640"/>
          <a:ext cx="3888432" cy="2217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411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Поверхня</a:t>
                      </a:r>
                      <a:r>
                        <a:rPr lang="uk-UA" baseline="0" dirty="0" smtClean="0"/>
                        <a:t> водного об’єкта, в</a:t>
                      </a:r>
                      <a:r>
                        <a:rPr lang="uk-UA" dirty="0" smtClean="0"/>
                        <a:t>ідбір проби №2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Види</a:t>
                      </a:r>
                      <a:r>
                        <a:rPr lang="uk-UA" baseline="0" dirty="0" smtClean="0"/>
                        <a:t> забруднення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Так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Ні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Піна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Нафтова плівка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Фарбники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Цвітіння води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107504" y="3573016"/>
          <a:ext cx="3888432" cy="2217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411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Поверхня</a:t>
                      </a:r>
                      <a:r>
                        <a:rPr lang="uk-UA" baseline="0" dirty="0" smtClean="0"/>
                        <a:t> водного об’єкта, в</a:t>
                      </a:r>
                      <a:r>
                        <a:rPr lang="uk-UA" dirty="0" smtClean="0"/>
                        <a:t>ідбір проби №3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Види</a:t>
                      </a:r>
                      <a:r>
                        <a:rPr lang="uk-UA" baseline="0" dirty="0" smtClean="0"/>
                        <a:t> забруднення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Так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Ні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Піна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Нафтова плівка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Фарбники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Цвітіння води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788024" y="3573016"/>
          <a:ext cx="3888432" cy="2217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1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8411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Поверхня</a:t>
                      </a:r>
                      <a:r>
                        <a:rPr lang="uk-UA" baseline="0" dirty="0" smtClean="0"/>
                        <a:t> водного об’єкта, в</a:t>
                      </a:r>
                      <a:r>
                        <a:rPr lang="uk-UA" dirty="0" smtClean="0"/>
                        <a:t>ідбір проби №4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Види</a:t>
                      </a:r>
                      <a:r>
                        <a:rPr lang="uk-UA" baseline="0" dirty="0" smtClean="0"/>
                        <a:t> забруднення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Так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Ні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Піна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Нафтова плівка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Фарбники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3">
                <a:tc>
                  <a:txBody>
                    <a:bodyPr/>
                    <a:lstStyle/>
                    <a:p>
                      <a:r>
                        <a:rPr lang="uk-UA" dirty="0" smtClean="0"/>
                        <a:t>Цвітіння води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548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3722"/>
            <a:ext cx="9144000" cy="4191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dirty="0" smtClean="0">
                <a:latin typeface="ISOCPEUR" pitchFamily="34" charset="0"/>
              </a:rPr>
              <a:t>Результати аналізу проб смужкою для швидкого аналізу </a:t>
            </a:r>
            <a:r>
              <a:rPr lang="uk-UA" sz="2800" dirty="0">
                <a:latin typeface="ISOCPEUR" pitchFamily="34" charset="0"/>
              </a:rPr>
              <a:t>нітратів, загальної жорсткості, карбонатної жорсткості та </a:t>
            </a:r>
            <a:r>
              <a:rPr lang="uk-UA" sz="2800" dirty="0" smtClean="0">
                <a:latin typeface="ISOCPEUR" pitchFamily="34" charset="0"/>
              </a:rPr>
              <a:t>на рівень </a:t>
            </a:r>
            <a:r>
              <a:rPr lang="uk-UA" sz="2800" dirty="0" err="1">
                <a:latin typeface="ISOCPEUR" pitchFamily="34" charset="0"/>
              </a:rPr>
              <a:t>рН</a:t>
            </a:r>
            <a:endParaRPr lang="ru-RU" sz="2800" dirty="0">
              <a:latin typeface="ISOCPEUR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6" y="1772816"/>
            <a:ext cx="3409347" cy="454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89653" y="6352334"/>
            <a:ext cx="38361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ISOCPEUR" pitchFamily="34" charset="0"/>
              </a:rPr>
              <a:t>Проба з водосховища</a:t>
            </a:r>
            <a:endParaRPr lang="ru-RU" sz="2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067944" y="2276872"/>
          <a:ext cx="3888432" cy="375082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NO₃</a:t>
                      </a: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NO₂</a:t>
                      </a: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GH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KH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06" y="1772816"/>
            <a:ext cx="3409347" cy="454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4067944" y="2276872"/>
          <a:ext cx="3888432" cy="375082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NO₃</a:t>
                      </a: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NO₂</a:t>
                      </a: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GH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KH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65043" y="6358294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ISOCPEUR" pitchFamily="34" charset="0"/>
              </a:rPr>
              <a:t>Проба з котловану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526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6868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dirty="0" smtClean="0">
                <a:ln>
                  <a:solidFill>
                    <a:schemeClr val="tx1"/>
                  </a:solidFill>
                </a:ln>
                <a:latin typeface="Bookman Old Style" pitchFamily="18" charset="0"/>
              </a:rPr>
              <a:t>Аналіз снігу для зрівняння проб з водних об’єктів</a:t>
            </a:r>
            <a:endParaRPr lang="ru-RU" sz="4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62"/>
          <a:stretch/>
        </p:blipFill>
        <p:spPr bwMode="auto">
          <a:xfrm>
            <a:off x="-1" y="2276872"/>
            <a:ext cx="464252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4797552" y="2852936"/>
          <a:ext cx="4325066" cy="21276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2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2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Рівень </a:t>
                      </a:r>
                      <a:r>
                        <a:rPr lang="uk-UA" sz="32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рН</a:t>
                      </a:r>
                      <a:endParaRPr lang="ru-RU" sz="3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Вміст розчинених солей,</a:t>
                      </a:r>
                      <a:r>
                        <a:rPr lang="uk-UA" sz="28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г/л</a:t>
                      </a:r>
                      <a:endParaRPr lang="ru-RU" sz="2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lang="ru-RU" sz="3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3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54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-171400"/>
          <a:ext cx="842493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/>
          </p:nvPr>
        </p:nvGraphicFramePr>
        <p:xfrm>
          <a:off x="611560" y="3558704"/>
          <a:ext cx="7992888" cy="3333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039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804" y="209370"/>
            <a:ext cx="7886700" cy="795801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700" b="1" dirty="0">
                <a:solidFill>
                  <a:schemeClr val="bg1"/>
                </a:solidFill>
              </a:rPr>
              <a:t>Висновки</a:t>
            </a:r>
            <a:r>
              <a:rPr lang="uk-UA" sz="4800" b="1" dirty="0">
                <a:solidFill>
                  <a:schemeClr val="bg1"/>
                </a:solidFill>
              </a:rPr>
              <a:t>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42087" y="5308587"/>
            <a:ext cx="8627649" cy="919972"/>
            <a:chOff x="1248" y="1303"/>
            <a:chExt cx="3433" cy="487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1711" y="1303"/>
              <a:ext cx="2970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2400" dirty="0"/>
                <a:t>За допомогою тест-смужки визначено нітрати, нітрити, </a:t>
              </a:r>
              <a:endParaRPr lang="uk-UA" sz="2400" dirty="0" smtClean="0"/>
            </a:p>
            <a:p>
              <a:r>
                <a:rPr lang="uk-UA" sz="2400" dirty="0" smtClean="0"/>
                <a:t>хлориди</a:t>
              </a:r>
              <a:r>
                <a:rPr lang="uk-UA" sz="2400" dirty="0"/>
                <a:t>, </a:t>
              </a:r>
              <a:r>
                <a:rPr lang="uk-UA" sz="2400" dirty="0" smtClean="0"/>
                <a:t>та </a:t>
              </a:r>
              <a:r>
                <a:rPr lang="uk-UA" sz="2400" dirty="0"/>
                <a:t>загальну і карбонатну жорсткість у </a:t>
              </a:r>
              <a:r>
                <a:rPr lang="uk-UA" sz="2400" dirty="0" smtClean="0"/>
                <a:t>воді</a:t>
              </a:r>
              <a:endParaRPr lang="en-US" sz="3200" dirty="0"/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172845" y="1270661"/>
            <a:ext cx="8366986" cy="954683"/>
            <a:chOff x="1248" y="1820"/>
            <a:chExt cx="3301" cy="56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1735" y="1820"/>
              <a:ext cx="2814" cy="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2400" dirty="0"/>
                <a:t>Удосконалено методики відбору проб повітря, </a:t>
              </a:r>
              <a:r>
                <a:rPr lang="uk-UA" sz="2400" dirty="0" smtClean="0"/>
                <a:t>ґрунту, </a:t>
              </a:r>
              <a:r>
                <a:rPr lang="uk-UA" sz="2400" dirty="0"/>
                <a:t>питної води та води з </a:t>
              </a:r>
              <a:r>
                <a:rPr lang="uk-UA" sz="2400" dirty="0" smtClean="0"/>
                <a:t>ріки</a:t>
              </a:r>
              <a:endParaRPr lang="ru-RU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251420" y="2569401"/>
            <a:ext cx="8072963" cy="897374"/>
            <a:chOff x="1248" y="2481"/>
            <a:chExt cx="3216" cy="509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08" y="2481"/>
              <a:ext cx="2045" cy="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2400" dirty="0"/>
                <a:t>Визначено вміст солей, нітратів та рН </a:t>
              </a:r>
              <a:endParaRPr lang="uk-UA" sz="2400" dirty="0" smtClean="0"/>
            </a:p>
            <a:p>
              <a:r>
                <a:rPr lang="uk-UA" sz="2400" dirty="0" smtClean="0"/>
                <a:t>за </a:t>
              </a:r>
              <a:r>
                <a:rPr lang="uk-UA" sz="2400" dirty="0"/>
                <a:t>допомогою </a:t>
              </a:r>
              <a:r>
                <a:rPr lang="uk-UA" sz="2400" dirty="0" smtClean="0"/>
                <a:t>приладів</a:t>
              </a:r>
              <a:endParaRPr lang="ru-RU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221232" y="4221332"/>
            <a:ext cx="8334957" cy="669110"/>
            <a:chOff x="1248" y="3223"/>
            <a:chExt cx="3308" cy="357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18" y="3223"/>
              <a:ext cx="2838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2400" dirty="0"/>
                <a:t>Розраховано завантаженість вулиці автотранспортом</a:t>
              </a:r>
              <a:endParaRPr lang="en-US" sz="3200" dirty="0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805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997037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«ГРУНТ»</a:t>
            </a:r>
            <a:br>
              <a:rPr lang="uk-UA" sz="4800" b="1" dirty="0" smtClean="0"/>
            </a:br>
            <a:r>
              <a:rPr lang="uk-UA" sz="4800" b="1" dirty="0" smtClean="0"/>
              <a:t/>
            </a:r>
            <a:br>
              <a:rPr lang="uk-UA" sz="4800" b="1" dirty="0" smtClean="0"/>
            </a:br>
            <a:r>
              <a:rPr lang="uk-UA" sz="4800" b="1" dirty="0" smtClean="0"/>
              <a:t>«ПИТНА ВОДА»</a:t>
            </a:r>
            <a:br>
              <a:rPr lang="uk-UA" sz="4800" b="1" dirty="0" smtClean="0"/>
            </a:br>
            <a:r>
              <a:rPr lang="uk-UA" sz="4800" b="1" dirty="0" smtClean="0"/>
              <a:t/>
            </a:r>
            <a:br>
              <a:rPr lang="uk-UA" sz="4800" b="1" dirty="0" smtClean="0"/>
            </a:br>
            <a:r>
              <a:rPr lang="uk-UA" sz="4800" b="1" dirty="0" smtClean="0"/>
              <a:t>«ПОВІТРЯ»</a:t>
            </a:r>
            <a:br>
              <a:rPr lang="uk-UA" sz="4800" b="1" dirty="0" smtClean="0"/>
            </a:br>
            <a:r>
              <a:rPr lang="uk-UA" sz="4800" b="1" dirty="0" smtClean="0"/>
              <a:t/>
            </a:r>
            <a:br>
              <a:rPr lang="uk-UA" sz="4800" b="1" dirty="0" smtClean="0"/>
            </a:br>
            <a:r>
              <a:rPr lang="uk-UA" sz="4800" b="1" dirty="0" smtClean="0"/>
              <a:t>«ВОДА З РІЧКИ»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9838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399245" y="1916113"/>
            <a:ext cx="8500056" cy="2387600"/>
          </a:xfrm>
        </p:spPr>
        <p:txBody>
          <a:bodyPr>
            <a:normAutofit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uk-UA" sz="4400" dirty="0" smtClean="0">
                <a:solidFill>
                  <a:srgbClr val="FF0000"/>
                </a:solidFill>
                <a:effectLst/>
                <a:latin typeface="+mn-lt"/>
              </a:rPr>
              <a:t>Методика </a:t>
            </a:r>
            <a:r>
              <a:rPr lang="uk-UA" sz="4400" dirty="0" smtClean="0">
                <a:solidFill>
                  <a:srgbClr val="FF0000"/>
                </a:solidFill>
                <a:effectLst/>
                <a:latin typeface="+mn-lt"/>
              </a:rPr>
              <a:t>і прилади для  відбору проб ґрунту проведення аналізу</a:t>
            </a:r>
            <a:br>
              <a:rPr lang="uk-UA" sz="4400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uk-UA" sz="4400" dirty="0" smtClean="0">
                <a:solidFill>
                  <a:srgbClr val="FF0000"/>
                </a:solidFill>
                <a:effectLst/>
                <a:latin typeface="+mn-lt"/>
              </a:rPr>
              <a:t> в лабораторних </a:t>
            </a:r>
            <a:r>
              <a:rPr lang="uk-UA" sz="4400" dirty="0" smtClean="0">
                <a:solidFill>
                  <a:srgbClr val="FF0000"/>
                </a:solidFill>
                <a:effectLst/>
                <a:latin typeface="+mn-lt"/>
              </a:rPr>
              <a:t>умовах</a:t>
            </a:r>
            <a:endParaRPr lang="uk-UA" altLang="en-US" dirty="0" smtClean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3331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2675672" y="0"/>
            <a:ext cx="4434811" cy="712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5400" b="1" dirty="0">
                <a:solidFill>
                  <a:schemeClr val="accent2">
                    <a:lumMod val="50000"/>
                  </a:schemeClr>
                </a:solidFill>
              </a:rPr>
              <a:t>Проби ґрунту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755" y="200897"/>
            <a:ext cx="2079652" cy="2772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86" y="621641"/>
            <a:ext cx="479533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    Описати методику та прилади для відбору проб ґрунту.  Відібрати пробу ґрунту </a:t>
            </a:r>
            <a:r>
              <a:rPr lang="uk-UA" sz="2000" dirty="0"/>
              <a:t>методом конверту в районі проживання. </a:t>
            </a:r>
            <a:endParaRPr lang="uk-UA" sz="2000" dirty="0" smtClean="0"/>
          </a:p>
          <a:p>
            <a:r>
              <a:rPr lang="uk-UA" sz="2000" dirty="0" smtClean="0"/>
              <a:t>Визначити </a:t>
            </a:r>
            <a:r>
              <a:rPr lang="uk-UA" sz="2000" dirty="0"/>
              <a:t>вміст солей за допомогою приладу </a:t>
            </a:r>
            <a:r>
              <a:rPr lang="uk-UA" sz="2000" dirty="0" smtClean="0"/>
              <a:t>Солемір </a:t>
            </a:r>
            <a:r>
              <a:rPr lang="uk-UA" sz="2000" dirty="0"/>
              <a:t>та рН. </a:t>
            </a:r>
            <a:endParaRPr lang="uk-UA" sz="2000" dirty="0" smtClean="0"/>
          </a:p>
          <a:p>
            <a:r>
              <a:rPr lang="uk-UA" sz="2000" dirty="0" smtClean="0"/>
              <a:t>Особливості </a:t>
            </a:r>
            <a:r>
              <a:rPr lang="uk-UA" sz="2000" dirty="0"/>
              <a:t>нормування </a:t>
            </a:r>
            <a:endParaRPr lang="uk-UA" sz="2000" dirty="0" smtClean="0"/>
          </a:p>
          <a:p>
            <a:r>
              <a:rPr lang="uk-UA" sz="2000" dirty="0" smtClean="0"/>
              <a:t>якості </a:t>
            </a:r>
            <a:r>
              <a:rPr lang="uk-UA" sz="2000" dirty="0"/>
              <a:t>ґрунту обумовлені тим</a:t>
            </a:r>
            <a:r>
              <a:rPr lang="uk-UA" sz="2000" dirty="0" smtClean="0"/>
              <a:t>,</a:t>
            </a:r>
          </a:p>
          <a:p>
            <a:r>
              <a:rPr lang="uk-UA" sz="2000" dirty="0" smtClean="0"/>
              <a:t>що </a:t>
            </a:r>
            <a:r>
              <a:rPr lang="uk-UA" sz="2000" dirty="0"/>
              <a:t>забруднення ґрунтів </a:t>
            </a:r>
            <a:r>
              <a:rPr lang="uk-UA" sz="2000" dirty="0" smtClean="0"/>
              <a:t>діє </a:t>
            </a:r>
            <a:r>
              <a:rPr lang="uk-UA" sz="2000" dirty="0"/>
              <a:t>на організм людини </a:t>
            </a:r>
            <a:r>
              <a:rPr lang="uk-UA" sz="2000" dirty="0" smtClean="0"/>
              <a:t>через </a:t>
            </a:r>
            <a:r>
              <a:rPr lang="uk-UA" sz="2000" dirty="0"/>
              <a:t>продукти харчування. </a:t>
            </a:r>
            <a:r>
              <a:rPr lang="uk-UA" sz="2000" dirty="0" smtClean="0"/>
              <a:t>Тому </a:t>
            </a:r>
            <a:r>
              <a:rPr lang="uk-UA" sz="2000" dirty="0"/>
              <a:t>доцільно виміряти </a:t>
            </a:r>
            <a:r>
              <a:rPr lang="uk-UA" sz="2000" dirty="0" smtClean="0"/>
              <a:t>вміст </a:t>
            </a:r>
            <a:r>
              <a:rPr lang="uk-UA" sz="2000" dirty="0"/>
              <a:t>нітратів в овочах.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902" y="793079"/>
            <a:ext cx="2079652" cy="2772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" r="10694"/>
          <a:stretch/>
        </p:blipFill>
        <p:spPr>
          <a:xfrm rot="5400000">
            <a:off x="6033893" y="4072148"/>
            <a:ext cx="3039030" cy="20796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978" y="4120162"/>
            <a:ext cx="4417453" cy="248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uk-UA" altLang="en-US" sz="4000" dirty="0" smtClean="0"/>
              <a:t>Метод відбору проб </a:t>
            </a:r>
            <a:r>
              <a:rPr lang="uk-UA" altLang="en-US" sz="4000" dirty="0" smtClean="0"/>
              <a:t>ґрунту </a:t>
            </a:r>
            <a:r>
              <a:rPr lang="uk-UA" altLang="en-US" sz="4000" dirty="0" smtClean="0"/>
              <a:t>“Конверт”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18859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371600"/>
            <a:ext cx="245745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362200"/>
            <a:ext cx="25146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1431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2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1171</Words>
  <Application>Microsoft Office PowerPoint</Application>
  <PresentationFormat>Экран (4:3)</PresentationFormat>
  <Paragraphs>284</Paragraphs>
  <Slides>55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3" baseType="lpstr">
      <vt:lpstr>Arial</vt:lpstr>
      <vt:lpstr>Bookman Old Style</vt:lpstr>
      <vt:lpstr>Calibri</vt:lpstr>
      <vt:lpstr>Calibri Light</vt:lpstr>
      <vt:lpstr>ISOCPEUR</vt:lpstr>
      <vt:lpstr>Shruti</vt:lpstr>
      <vt:lpstr>Times New Roman</vt:lpstr>
      <vt:lpstr>Тема Office</vt:lpstr>
      <vt:lpstr>Презентация PowerPoint</vt:lpstr>
      <vt:lpstr>Мета заняття:</vt:lpstr>
      <vt:lpstr>Основні  завдання:</vt:lpstr>
      <vt:lpstr>Об’єкти дослідження антропогенного впливу на довкілля</vt:lpstr>
      <vt:lpstr>Група студентів буде поділена на чотири підгрупи, кожна з них отримає своє завдання: </vt:lpstr>
      <vt:lpstr>«ГРУНТ»  «ПИТНА ВОДА»  «ПОВІТРЯ»  «ВОДА З РІЧКИ» </vt:lpstr>
      <vt:lpstr>Методика і прилади для  відбору проб ґрунту проведення аналізу  в лабораторних умовах</vt:lpstr>
      <vt:lpstr>Презентация PowerPoint</vt:lpstr>
      <vt:lpstr>Метод відбору проб ґрунту “Конверт”</vt:lpstr>
      <vt:lpstr>Прилади для відбору проб</vt:lpstr>
      <vt:lpstr>Автоматичні пробовідбірники ґрунту </vt:lpstr>
      <vt:lpstr>Транспортування та збереження відібраних зразків ґрунту</vt:lpstr>
      <vt:lpstr>Дослідження проб</vt:lpstr>
      <vt:lpstr>Методика і прилади для відбору проб води питної проведення аналізу в лабораторних умовах</vt:lpstr>
      <vt:lpstr>Презентация PowerPoint</vt:lpstr>
      <vt:lpstr>  Пробу води з водопровідного крану чи обладнаного каптажу відбирають: для бактеріологічного аналізу, після попереднього обпалення вихідного отвору крана чи каптажу спиртовим факелом, спускання води з крана протягом не менше 10 хвилин, у стерильну пляшку ємністю 0,5 л.        </vt:lpstr>
      <vt:lpstr>Презентация PowerPoint</vt:lpstr>
      <vt:lpstr>Методика відбору проб питної води з криниці</vt:lpstr>
      <vt:lpstr>Презентация PowerPoint</vt:lpstr>
      <vt:lpstr>Характеристика органолептичних властивостей</vt:lpstr>
      <vt:lpstr>Презентация PowerPoint</vt:lpstr>
      <vt:lpstr>Презентация PowerPoint</vt:lpstr>
      <vt:lpstr>Презентация PowerPoint</vt:lpstr>
      <vt:lpstr>Показники вимірювання pH і солоності</vt:lpstr>
      <vt:lpstr>Відбір проб з водопровідних кранів лівого и правого берегів</vt:lpstr>
      <vt:lpstr>Відбір проби з селищ Новомиколаївка і Карнаухівка</vt:lpstr>
      <vt:lpstr>Методика і прилади для  відбору проб повітря проведення аналізу в лабораторних умовах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Загальні положення</vt:lpstr>
      <vt:lpstr>Вимоги</vt:lpstr>
      <vt:lpstr>Методика відбору</vt:lpstr>
      <vt:lpstr>Батометр Молчанова ГР-16</vt:lpstr>
      <vt:lpstr>Характеристика батометра Молчанова ГР-16</vt:lpstr>
      <vt:lpstr>Транспортування та концентрація проб води</vt:lpstr>
      <vt:lpstr>Відбір проб бригади та аналіз проб</vt:lpstr>
      <vt:lpstr>Відбір проби №1 зі штучного котловану «Блакитне озеро», м. Кам’янське</vt:lpstr>
      <vt:lpstr>Відбір проби №2 зі штучного дренажного каналу, лівий берег, м. Кам’янське</vt:lpstr>
      <vt:lpstr>Відбір проби №3 з  Кам’янського водосховища, лівий берег</vt:lpstr>
      <vt:lpstr>Презентация PowerPoint</vt:lpstr>
      <vt:lpstr>Оцінка забруднення поверхні і товщі води</vt:lpstr>
      <vt:lpstr>Презентация PowerPoint</vt:lpstr>
      <vt:lpstr>Аналіз снігу для зрівняння проб з водних об’єктів</vt:lpstr>
      <vt:lpstr>Презентация PowerPoint</vt:lpstr>
      <vt:lpstr>Висновки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Светлана Понайда</cp:lastModifiedBy>
  <cp:revision>112</cp:revision>
  <dcterms:created xsi:type="dcterms:W3CDTF">2014-11-21T11:00:06Z</dcterms:created>
  <dcterms:modified xsi:type="dcterms:W3CDTF">2019-02-26T21:34:34Z</dcterms:modified>
</cp:coreProperties>
</file>