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F30D6-CD22-498B-BC5D-F198BD0D69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2EEBA-F5C6-4546-9C10-FB01602A54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F30D6-CD22-498B-BC5D-F198BD0D69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2EEBA-F5C6-4546-9C10-FB01602A54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F30D6-CD22-498B-BC5D-F198BD0D69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2EEBA-F5C6-4546-9C10-FB01602A548C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F30D6-CD22-498B-BC5D-F198BD0D69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2EEBA-F5C6-4546-9C10-FB01602A548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F30D6-CD22-498B-BC5D-F198BD0D69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2EEBA-F5C6-4546-9C10-FB01602A54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F30D6-CD22-498B-BC5D-F198BD0D69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2EEBA-F5C6-4546-9C10-FB01602A548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F30D6-CD22-498B-BC5D-F198BD0D69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2EEBA-F5C6-4546-9C10-FB01602A54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F30D6-CD22-498B-BC5D-F198BD0D69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2EEBA-F5C6-4546-9C10-FB01602A54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F30D6-CD22-498B-BC5D-F198BD0D69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2EEBA-F5C6-4546-9C10-FB01602A54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F30D6-CD22-498B-BC5D-F198BD0D69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2EEBA-F5C6-4546-9C10-FB01602A548C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F30D6-CD22-498B-BC5D-F198BD0D69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2EEBA-F5C6-4546-9C10-FB01602A548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29F30D6-CD22-498B-BC5D-F198BD0D692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A12EEBA-F5C6-4546-9C10-FB01602A548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6.wdp"/><Relationship Id="rId1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7.png"/><Relationship Id="rId17" Type="http://schemas.microsoft.com/office/2007/relationships/hdphoto" Target="../media/hdphoto8.wdp"/><Relationship Id="rId2" Type="http://schemas.openxmlformats.org/officeDocument/2006/relationships/image" Target="../media/image2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6.png"/><Relationship Id="rId19" Type="http://schemas.microsoft.com/office/2007/relationships/hdphoto" Target="../media/hdphoto9.wdp"/><Relationship Id="rId4" Type="http://schemas.openxmlformats.org/officeDocument/2006/relationships/image" Target="../media/image3.png"/><Relationship Id="rId9" Type="http://schemas.microsoft.com/office/2007/relationships/hdphoto" Target="../media/hdphoto4.wdp"/><Relationship Id="rId1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28600" y="188641"/>
            <a:ext cx="8591872" cy="864095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РОЗВ‘ЯЗАННЯ  ЗАДАЧ  НА  КРУЧЕННЯ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28600" y="6381328"/>
            <a:ext cx="8591872" cy="360040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3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12.12. 2018         М-17                                      Викладач: Ромашкова Н.С.</a:t>
            </a:r>
            <a:endParaRPr lang="ru-RU" sz="3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3491880" cy="2791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10741"/>
            <a:ext cx="3491880" cy="1983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191" y="2587539"/>
            <a:ext cx="2770947" cy="194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184" y="4571445"/>
            <a:ext cx="3747001" cy="1825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077145"/>
            <a:ext cx="2597458" cy="139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987" y="1079271"/>
            <a:ext cx="1978467" cy="141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65" y="4344100"/>
            <a:ext cx="3657671" cy="1914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774" y="2646547"/>
            <a:ext cx="1804681" cy="80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C:\Documents and Settings\Miha\Рабочий стол\index.png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620" y="3634439"/>
            <a:ext cx="1801835" cy="70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705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6331032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  <a:b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721442"/>
              </p:ext>
            </p:extLst>
          </p:nvPr>
        </p:nvGraphicFramePr>
        <p:xfrm>
          <a:off x="1187624" y="1268760"/>
          <a:ext cx="6864424" cy="49843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32212"/>
                <a:gridCol w="3432212"/>
              </a:tblGrid>
              <a:tr h="996866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uk-UA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Варіант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Варіант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96866"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uk-UA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б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а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96866">
                <a:tc>
                  <a:txBody>
                    <a:bodyPr/>
                    <a:lstStyle/>
                    <a:p>
                      <a:pPr algn="just"/>
                      <a:r>
                        <a:rPr lang="uk-UA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б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а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96866">
                <a:tc>
                  <a:txBody>
                    <a:bodyPr/>
                    <a:lstStyle/>
                    <a:p>
                      <a:pPr algn="just"/>
                      <a:r>
                        <a:rPr lang="uk-UA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б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а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96866">
                <a:tc>
                  <a:txBody>
                    <a:bodyPr/>
                    <a:lstStyle/>
                    <a:p>
                      <a:pPr algn="just"/>
                      <a:r>
                        <a:rPr lang="uk-UA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в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б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8258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332656"/>
                <a:ext cx="8784975" cy="6408712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endParaRPr lang="uk-UA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r>
                  <a:rPr lang="uk-UA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ПЛАН РОЗВ’ЯЗАННЯ ПРАКТИЧНОГО ЗАВДАННЯ</a:t>
                </a:r>
              </a:p>
              <a:p>
                <a:pPr marL="0" indent="0" algn="just">
                  <a:buNone/>
                </a:pPr>
                <a:endParaRPr lang="uk-UA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buNone/>
                </a:pPr>
                <a:r>
                  <a:rPr lang="uk-UA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 Перевірити вал на міцність: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𝜏</m:t>
                      </m:r>
                      <m:r>
                        <a:rPr lang="uk-UA" sz="280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uk-UA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uk-UA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к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uk-UA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р</m:t>
                              </m:r>
                            </m:sub>
                          </m:sSub>
                        </m:den>
                      </m:f>
                      <m:r>
                        <a:rPr lang="uk-UA" sz="2800" i="1">
                          <a:solidFill>
                            <a:schemeClr val="tx1"/>
                          </a:solidFill>
                          <a:latin typeface="Cambria Math"/>
                        </a:rPr>
                        <m:t>≤</m:t>
                      </m:r>
                      <m:d>
                        <m:dPr>
                          <m:begChr m:val="["/>
                          <m:endChr m:val="]"/>
                          <m:ctrlPr>
                            <a:rPr lang="ru-RU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uk-UA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𝜏</m:t>
                              </m:r>
                            </m:e>
                            <m:sub>
                              <m:r>
                                <a:rPr lang="uk-UA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к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ru-RU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buNone/>
                </a:pPr>
                <a:r>
                  <a:rPr lang="uk-UA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Визначити діаметр </a:t>
                </a:r>
                <a:r>
                  <a:rPr lang="uk-UA" sz="28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вала</a:t>
                </a:r>
                <a:r>
                  <a:rPr lang="uk-UA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з умови міцності: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𝑊</m:t>
                          </m:r>
                        </m:e>
                        <m:sub>
                          <m:r>
                            <a:rPr lang="uk-UA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р</m:t>
                          </m:r>
                        </m:sub>
                      </m:sSub>
                      <m:r>
                        <a:rPr lang="uk-UA" sz="280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uk-UA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uk-UA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к</m:t>
                              </m:r>
                            </m:sub>
                          </m:sSub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ru-RU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ru-RU" sz="28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𝜏</m:t>
                                  </m:r>
                                </m:e>
                                <m:sub>
                                  <m:r>
                                    <a:rPr lang="uk-UA" sz="28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к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ru-RU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buNone/>
                </a:pPr>
                <a:r>
                  <a:rPr lang="uk-UA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3.</a:t>
                </a:r>
                <a:r>
                  <a:rPr lang="uk-UA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Визначити діаметр </a:t>
                </a:r>
                <a:r>
                  <a:rPr lang="uk-UA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вала</a:t>
                </a:r>
                <a:r>
                  <a:rPr lang="uk-UA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з умови </a:t>
                </a:r>
                <a:r>
                  <a:rPr lang="uk-UA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жорсткості:</a:t>
                </a:r>
                <a:endParaRPr lang="uk-UA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uk-UA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uk-UA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р</m:t>
                          </m:r>
                        </m:sub>
                      </m:sSub>
                      <m:r>
                        <a:rPr lang="uk-UA" sz="280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uk-UA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М</m:t>
                              </m:r>
                            </m:e>
                            <m:sub>
                              <m:r>
                                <a:rPr lang="uk-UA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к</m:t>
                              </m:r>
                            </m:sub>
                          </m:sSub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ru-RU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ru-RU" sz="28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uk-UA" sz="28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о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𝐺</m:t>
                          </m:r>
                        </m:den>
                      </m:f>
                    </m:oMath>
                  </m:oMathPara>
                </a14:m>
                <a:endParaRPr lang="ru-RU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buNone/>
                </a:pPr>
                <a:r>
                  <a:rPr lang="uk-UA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 Вибрати остаточний діаметр.</a:t>
                </a:r>
                <a:endParaRPr lang="ru-RU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332656"/>
                <a:ext cx="8784975" cy="6408712"/>
              </a:xfrm>
              <a:blipFill rotWithShape="1">
                <a:blip r:embed="rId2"/>
                <a:stretch>
                  <a:fillRect l="-1387" b="-17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78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6331032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ПАРАМИ</a:t>
            </a:r>
            <a:b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0094798"/>
                  </p:ext>
                </p:extLst>
              </p:nvPr>
            </p:nvGraphicFramePr>
            <p:xfrm>
              <a:off x="395536" y="1124743"/>
              <a:ext cx="8520608" cy="54452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260304"/>
                    <a:gridCol w="4260304"/>
                  </a:tblGrid>
                  <a:tr h="92483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28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uk-UA" sz="28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Варіант</a:t>
                          </a:r>
                          <a:endParaRPr lang="ru-RU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28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Варіант</a:t>
                          </a:r>
                          <a:endParaRPr lang="ru-RU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</a:tr>
                  <a:tr h="1313843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28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𝜏</m:t>
                              </m:r>
                              <m:r>
                                <a:rPr lang="uk-UA" sz="20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=74 </m:t>
                              </m:r>
                              <m:f>
                                <m:fPr>
                                  <m:type m:val="lin"/>
                                  <m:ctrlPr>
                                    <a:rPr lang="ru-RU" sz="20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Н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ru-RU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uk-UA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мм</m:t>
                                      </m:r>
                                    </m:e>
                                    <m:sup>
                                      <m:r>
                                        <a:rPr lang="uk-UA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r>
                                <a:rPr lang="uk-UA" sz="20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&gt;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ru-RU" sz="20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ru-RU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uk-UA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𝜏</m:t>
                                      </m:r>
                                    </m:e>
                                    <m:sub>
                                      <m:r>
                                        <a:rPr lang="uk-UA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к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uk-UA" sz="20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=40</m:t>
                              </m:r>
                              <m:f>
                                <m:fPr>
                                  <m:type m:val="lin"/>
                                  <m:ctrlPr>
                                    <a:rPr lang="ru-RU" sz="20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Н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ru-RU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uk-UA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мм</m:t>
                                      </m:r>
                                    </m:e>
                                    <m:sup>
                                      <m:r>
                                        <a:rPr lang="uk-UA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ru-RU" sz="1800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indent="0" algn="just">
                            <a:buNone/>
                          </a:pPr>
                          <a:endParaRPr lang="ru-RU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28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𝜏</m:t>
                              </m:r>
                              <m:r>
                                <a:rPr lang="uk-UA" sz="20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r>
                                <a:rPr lang="uk-UA" sz="180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46,9</m:t>
                              </m:r>
                              <m:f>
                                <m:fPr>
                                  <m:type m:val="lin"/>
                                  <m:ctrlPr>
                                    <a:rPr lang="ru-RU" sz="20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Н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ru-RU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uk-UA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мм</m:t>
                                      </m:r>
                                    </m:e>
                                    <m:sup>
                                      <m:r>
                                        <a:rPr lang="uk-UA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r>
                                <a:rPr lang="uk-UA" sz="20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&gt;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ru-RU" sz="20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ru-RU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uk-UA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𝜏</m:t>
                                      </m:r>
                                    </m:e>
                                    <m:sub>
                                      <m:r>
                                        <a:rPr lang="uk-UA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к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uk-UA" sz="20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=40</m:t>
                              </m:r>
                              <m:f>
                                <m:fPr>
                                  <m:type m:val="lin"/>
                                  <m:ctrlPr>
                                    <a:rPr lang="ru-RU" sz="20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Н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ru-RU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uk-UA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мм</m:t>
                                      </m:r>
                                    </m:e>
                                    <m:sup>
                                      <m:r>
                                        <a:rPr lang="uk-UA" sz="20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ru-RU" sz="1800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</a:tr>
                  <a:tr h="106884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  <m:r>
                                  <a:rPr lang="en-US" sz="18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=36,8 мм</m:t>
                                </m:r>
                              </m:oMath>
                            </m:oMathPara>
                          </a14:m>
                          <a:endParaRPr lang="ru-RU" sz="1800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uk-UA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приймаємо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  <m:r>
                                <a:rPr lang="ru-RU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=40 мм</m:t>
                              </m:r>
                            </m:oMath>
                          </a14:m>
                          <a:endParaRPr lang="ru-RU" sz="1800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  <m:r>
                                  <a:rPr lang="en-US" sz="18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=42,2мм</m:t>
                                </m:r>
                              </m:oMath>
                            </m:oMathPara>
                          </a14:m>
                          <a:endParaRPr lang="ru-RU" sz="1800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uk-UA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приймаємо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  <m:r>
                                <a:rPr lang="ru-RU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=4</m:t>
                              </m:r>
                              <m:r>
                                <a:rPr lang="uk-UA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5</m:t>
                              </m:r>
                              <m:r>
                                <a:rPr lang="ru-RU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мм</m:t>
                              </m:r>
                            </m:oMath>
                          </a14:m>
                          <a:endParaRPr lang="ru-RU" sz="1800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</a:tr>
                  <a:tr h="106884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  <m:r>
                                  <a:rPr lang="en-US" sz="18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=47,3 мм</m:t>
                                </m:r>
                              </m:oMath>
                            </m:oMathPara>
                          </a14:m>
                          <a:endParaRPr lang="ru-RU" sz="1800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uk-UA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приймаємо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  <m:r>
                                <a:rPr lang="ru-RU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=50 мм</m:t>
                              </m:r>
                            </m:oMath>
                          </a14:m>
                          <a:endParaRPr lang="ru-RU" sz="1800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  <m:r>
                                  <a:rPr lang="en-US" sz="18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=52,3мм</m:t>
                                </m:r>
                              </m:oMath>
                            </m:oMathPara>
                          </a14:m>
                          <a:endParaRPr lang="ru-RU" sz="1800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uk-UA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приймаємо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  <m:r>
                                <a:rPr lang="ru-RU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=5</m:t>
                              </m:r>
                              <m:r>
                                <a:rPr lang="uk-UA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5</m:t>
                              </m:r>
                              <m:r>
                                <a:rPr lang="ru-RU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мм</m:t>
                              </m:r>
                            </m:oMath>
                          </a14:m>
                          <a:endParaRPr lang="ru-RU" sz="1800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</a:tr>
                  <a:tr h="106884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Остаточно приймаємо діаметр </a:t>
                          </a:r>
                          <a:r>
                            <a:rPr lang="uk-UA" sz="1800" kern="1200" dirty="0" err="1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вала</a:t>
                          </a:r>
                          <a:r>
                            <a:rPr lang="uk-UA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за умови жорсткості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  <m:r>
                                <a:rPr lang="ru-RU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=50 мм</m:t>
                              </m:r>
                            </m:oMath>
                          </a14:m>
                          <a:endParaRPr lang="ru-RU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Остаточно приймаємо діаметр </a:t>
                          </a:r>
                          <a:r>
                            <a:rPr lang="uk-UA" sz="1800" kern="1200" dirty="0" err="1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вала</a:t>
                          </a:r>
                          <a:r>
                            <a:rPr lang="uk-UA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за умови жорсткості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𝑑</m:t>
                              </m:r>
                              <m:r>
                                <a:rPr lang="ru-RU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=5</m:t>
                              </m:r>
                              <m:r>
                                <a:rPr lang="uk-UA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5</m:t>
                              </m:r>
                              <m:r>
                                <a:rPr lang="ru-RU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мм</m:t>
                              </m:r>
                            </m:oMath>
                          </a14:m>
                          <a:endParaRPr lang="ru-RU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0094798"/>
                  </p:ext>
                </p:extLst>
              </p:nvPr>
            </p:nvGraphicFramePr>
            <p:xfrm>
              <a:off x="395536" y="1124743"/>
              <a:ext cx="8520608" cy="54452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260304"/>
                    <a:gridCol w="4260304"/>
                  </a:tblGrid>
                  <a:tr h="92483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28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uk-UA" sz="28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Варіант</a:t>
                          </a:r>
                          <a:endParaRPr lang="ru-RU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28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Варіант</a:t>
                          </a:r>
                          <a:endParaRPr lang="ru-RU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</a:tr>
                  <a:tr h="1313843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143" t="-71163" r="-100000" b="-24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100143" t="-71163" b="-244651"/>
                          </a:stretch>
                        </a:blipFill>
                      </a:tcPr>
                    </a:tc>
                  </a:tr>
                  <a:tr h="106884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143" t="-210286" r="-100000" b="-200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100143" t="-210286" b="-200571"/>
                          </a:stretch>
                        </a:blipFill>
                      </a:tcPr>
                    </a:tc>
                  </a:tr>
                  <a:tr h="106884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143" t="-308523" r="-100000" b="-994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100143" t="-308523" b="-99432"/>
                          </a:stretch>
                        </a:blipFill>
                      </a:tcPr>
                    </a:tc>
                  </a:tr>
                  <a:tr h="106884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143" t="-410857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100143" t="-41085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00200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16632"/>
            <a:ext cx="8856983" cy="655272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 </a:t>
            </a: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«ЛОТО»</a:t>
            </a: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432044"/>
                  </p:ext>
                </p:extLst>
              </p:nvPr>
            </p:nvGraphicFramePr>
            <p:xfrm>
              <a:off x="251520" y="692698"/>
              <a:ext cx="8712968" cy="5976660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4356484"/>
                    <a:gridCol w="4356484"/>
                  </a:tblGrid>
                  <a:tr h="9961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Варіант </a:t>
                          </a:r>
                          <a:r>
                            <a:rPr lang="uk-UA" sz="180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. За якою формулою виконується перевірочний розрахунок на міцність?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26091" marR="26091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𝜏</m:t>
                                </m:r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𝑀</m:t>
                                        </m:r>
                                      </m:e>
                                      <m:sub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к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𝑊</m:t>
                                        </m:r>
                                      </m:e>
                                      <m:sub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р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𝜏</m:t>
                                        </m:r>
                                      </m:e>
                                      <m:sub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к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 За якою формулою виконується проектний розрахунок на жорсткість?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26091" marR="26091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р</m:t>
                                    </m:r>
                                  </m:sub>
                                </m:sSub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𝑀</m:t>
                                        </m:r>
                                      </m:e>
                                      <m:sub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к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𝐺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ru-RU" sz="24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𝜑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𝑜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3. За якою формулою визначається допустимий крутний момент на жорсткість?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26091" marR="26091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𝑀</m:t>
                                        </m:r>
                                      </m:e>
                                      <m:sub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к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р</m:t>
                                    </m:r>
                                  </m:sub>
                                </m:sSub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∙</m:t>
                                </m:r>
                                <m:r>
                                  <a:rPr lang="en-US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𝐺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𝜑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𝑜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4. Як визначити полярний момент інерції кільцевого перерізу?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26091" marR="26091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р</m:t>
                                    </m:r>
                                  </m:sub>
                                </m:sSub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=0,1</m:t>
                                </m:r>
                                <m:sSup>
                                  <m:sSup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𝑑</m:t>
                                    </m:r>
                                  </m:e>
                                  <m:sup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sup>
                                </m:sSup>
                                <m:d>
                                  <m:d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1−</m:t>
                                    </m:r>
                                    <m:sSup>
                                      <m:sSup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𝑑</m:t>
                                        </m:r>
                                      </m:e>
                                      <m:sup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4</m:t>
                                        </m:r>
                                      </m:sup>
                                    </m:sSup>
                                  </m:e>
                                </m:d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5. Як визначити обертальний момент, якщо задані потужність і кутова швидкість?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26091" marR="26091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𝑀</m:t>
                                </m:r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𝑃</m:t>
                                    </m:r>
                                  </m:num>
                                  <m:den>
                                    <m:r>
                                      <a:rPr lang="en-US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6. Як визначити полярний момент опору круглого перерізу?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26091" marR="26091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р</m:t>
                                    </m:r>
                                  </m:sub>
                                </m:sSub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=0,2</m:t>
                                </m:r>
                                <m:sSup>
                                  <m:sSup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𝑑</m:t>
                                    </m:r>
                                  </m:e>
                                  <m:sup>
                                    <m: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432044"/>
                  </p:ext>
                </p:extLst>
              </p:nvPr>
            </p:nvGraphicFramePr>
            <p:xfrm>
              <a:off x="251520" y="692698"/>
              <a:ext cx="8712968" cy="5976660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4356484"/>
                    <a:gridCol w="4356484"/>
                  </a:tblGrid>
                  <a:tr h="9961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Варіант </a:t>
                          </a:r>
                          <a:r>
                            <a:rPr lang="uk-UA" sz="180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. За якою формулою виконується перевірочний розрахунок на міцність?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26091" marR="26091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00000" t="-6135" b="-501840"/>
                          </a:stretch>
                        </a:blipFill>
                      </a:tcPr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 За якою формулою виконується проектний розрахунок на жорсткість?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26091" marR="26091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00000" t="-105488" b="-398780"/>
                          </a:stretch>
                        </a:blipFill>
                      </a:tcPr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3. За якою формулою визначається допустимий крутний момент на жорсткість?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26091" marR="26091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00000" t="-206748" b="-301227"/>
                          </a:stretch>
                        </a:blipFill>
                      </a:tcPr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4. Як визначити полярний момент інерції кільцевого перерізу?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26091" marR="26091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00000" t="-306748" b="-201227"/>
                          </a:stretch>
                        </a:blipFill>
                      </a:tcPr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5. Як визначити обертальний момент, якщо задані потужність і кутова швидкість?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26091" marR="26091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00000" t="-404268" b="-100000"/>
                          </a:stretch>
                        </a:blipFill>
                      </a:tcPr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6. Як визначити полярний момент опору круглого перерізу?</a:t>
                          </a:r>
                          <a:endParaRPr lang="ru-RU" sz="1800" dirty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</a:txBody>
                      <a:tcPr marL="26091" marR="26091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00000" t="-507362" b="-61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05552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16632"/>
            <a:ext cx="8856983" cy="655272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 </a:t>
            </a: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«ЛОТО»</a:t>
            </a: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4793953"/>
                  </p:ext>
                </p:extLst>
              </p:nvPr>
            </p:nvGraphicFramePr>
            <p:xfrm>
              <a:off x="251520" y="692698"/>
              <a:ext cx="8712968" cy="5976660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4356484"/>
                    <a:gridCol w="4356484"/>
                  </a:tblGrid>
                  <a:tr h="9961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Варіант 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. За якою формулою виконується проектний розрахунок на міцність?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р</m:t>
                                    </m:r>
                                  </m:sub>
                                </m:sSub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𝑀</m:t>
                                        </m:r>
                                      </m:e>
                                      <m:sub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к</m:t>
                                        </m:r>
                                      </m:sub>
                                    </m:sSub>
                                  </m:num>
                                  <m:den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ru-RU" sz="24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uk-UA" sz="24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𝜏</m:t>
                                            </m:r>
                                          </m:e>
                                          <m:sub>
                                            <m:r>
                                              <a:rPr lang="uk-UA" sz="24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к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ru-RU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2. За якою формулою виконується перевірочний розрахунок на жорсткість?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US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𝑀</m:t>
                                        </m:r>
                                      </m:e>
                                      <m:sub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к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р</m:t>
                                        </m:r>
                                      </m:sub>
                                    </m:sSub>
                                    <m:r>
                                      <a:rPr lang="en-US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𝐺</m:t>
                                    </m:r>
                                  </m:den>
                                </m:f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𝜑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𝑜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ru-RU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3. За якою формулою визначається допустимий крутний момент на міцність?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𝑀</m:t>
                                        </m:r>
                                      </m:e>
                                      <m:sub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к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р</m:t>
                                    </m:r>
                                  </m:sub>
                                </m:sSub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∙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𝜏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к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ru-RU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4. Як визначити полярний момент опору кільцевого перерізу?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р</m:t>
                                    </m:r>
                                  </m:sub>
                                </m:sSub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=0,2</m:t>
                                </m:r>
                                <m:sSup>
                                  <m:sSup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𝑑</m:t>
                                    </m:r>
                                  </m:e>
                                  <m:sup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sup>
                                </m:sSup>
                                <m:d>
                                  <m:d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1−</m:t>
                                    </m:r>
                                    <m:sSup>
                                      <m:sSupPr>
                                        <m:ctrlPr>
                                          <a:rPr lang="ru-RU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𝑑</m:t>
                                        </m:r>
                                      </m:e>
                                      <m:sup>
                                        <m:r>
                                          <a:rPr lang="uk-UA" sz="24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4</m:t>
                                        </m:r>
                                      </m:sup>
                                    </m:sSup>
                                  </m:e>
                                </m:d>
                              </m:oMath>
                            </m:oMathPara>
                          </a14:m>
                          <a:endParaRPr lang="ru-RU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5. Як визначити обертальний момент, якщо задані потужність і частота обертання?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𝑀</m:t>
                                </m:r>
                                <m:r>
                                  <a:rPr lang="uk-UA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=9,55∙</m:t>
                                </m:r>
                                <m:f>
                                  <m:f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𝑃</m:t>
                                    </m:r>
                                  </m:num>
                                  <m:den>
                                    <m:r>
                                      <a:rPr lang="en-US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𝑛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6. Як визначити полярний момент інерції круглого перерізу?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uk-UA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р</m:t>
                                    </m:r>
                                  </m:sub>
                                </m:sSub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=0,1</m:t>
                                </m:r>
                                <m:sSup>
                                  <m:sSup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𝑑</m:t>
                                    </m:r>
                                  </m:e>
                                  <m:sup>
                                    <m: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4793953"/>
                  </p:ext>
                </p:extLst>
              </p:nvPr>
            </p:nvGraphicFramePr>
            <p:xfrm>
              <a:off x="251520" y="692698"/>
              <a:ext cx="8712968" cy="5976660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4356484"/>
                    <a:gridCol w="4356484"/>
                  </a:tblGrid>
                  <a:tr h="9961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Варіант 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. За якою формулою виконується проектний розрахунок на міцність?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00000" t="-6135" b="-501840"/>
                          </a:stretch>
                        </a:blipFill>
                      </a:tcPr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2. За якою формулою виконується перевірочний розрахунок на жорсткість?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00000" t="-105488" b="-398780"/>
                          </a:stretch>
                        </a:blipFill>
                      </a:tcPr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3. За якою формулою визначається допустимий крутний момент на міцність?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00000" t="-206748" b="-301227"/>
                          </a:stretch>
                        </a:blipFill>
                      </a:tcPr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4. Як визначити полярний момент опору кільцевого перерізу?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00000" t="-306748" b="-201227"/>
                          </a:stretch>
                        </a:blipFill>
                      </a:tcPr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5. Як визначити обертальний момент, якщо задані потужність і частота обертання?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00000" t="-404268" b="-100000"/>
                          </a:stretch>
                        </a:blipFill>
                      </a:tcPr>
                    </a:tc>
                  </a:tr>
                  <a:tr h="99611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6. Як визначити полярний момент інерції круглого перерізу?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00000" t="-507362" b="-61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33063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16632"/>
            <a:ext cx="8856983" cy="6552728"/>
          </a:xfrm>
        </p:spPr>
        <p:txBody>
          <a:bodyPr/>
          <a:lstStyle/>
          <a:p>
            <a:pPr marL="0" indent="0" algn="ctr">
              <a:buNone/>
            </a:pPr>
            <a:endPara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ШКАЛА РЕЙТИНГОВОЇ СИСТЕМИ ОЦІНЮВАННЯ</a:t>
            </a: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306121"/>
              </p:ext>
            </p:extLst>
          </p:nvPr>
        </p:nvGraphicFramePr>
        <p:xfrm>
          <a:off x="1115616" y="2204864"/>
          <a:ext cx="7075209" cy="347844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537235"/>
                <a:gridCol w="3537974"/>
              </a:tblGrid>
              <a:tr h="5072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набраних балів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Оцінка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427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балів і більше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427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 1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1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балів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427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 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uk-U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uk-U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балів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427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менше 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uk-UA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балів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6171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nimation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671" y="188640"/>
            <a:ext cx="914400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0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Анимация привода пресса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88640"/>
            <a:ext cx="9144000" cy="563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77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175</TotalTime>
  <Words>598</Words>
  <Application>Microsoft Office PowerPoint</Application>
  <PresentationFormat>Экран (4:3)</PresentationFormat>
  <Paragraphs>79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РОЗВ‘ЯЗАННЯ  ЗАДАЧ  НА  КРУЧЕННЯ</vt:lpstr>
      <vt:lpstr>ТЕСТ        </vt:lpstr>
      <vt:lpstr>Презентация PowerPoint</vt:lpstr>
      <vt:lpstr>РОБОТА ПАРАМИ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К Р У Ч Е Н Н Я</dc:title>
  <dc:creator>Miha</dc:creator>
  <cp:lastModifiedBy>Владимир</cp:lastModifiedBy>
  <cp:revision>44</cp:revision>
  <dcterms:created xsi:type="dcterms:W3CDTF">2018-11-19T16:53:05Z</dcterms:created>
  <dcterms:modified xsi:type="dcterms:W3CDTF">2018-12-11T07:07:21Z</dcterms:modified>
</cp:coreProperties>
</file>