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9" r:id="rId2"/>
    <p:sldId id="270" r:id="rId3"/>
    <p:sldId id="257" r:id="rId4"/>
    <p:sldId id="273" r:id="rId5"/>
    <p:sldId id="258" r:id="rId6"/>
    <p:sldId id="275" r:id="rId7"/>
    <p:sldId id="259" r:id="rId8"/>
    <p:sldId id="277" r:id="rId9"/>
    <p:sldId id="268" r:id="rId10"/>
    <p:sldId id="276" r:id="rId11"/>
    <p:sldId id="260" r:id="rId12"/>
    <p:sldId id="278" r:id="rId13"/>
    <p:sldId id="261" r:id="rId14"/>
    <p:sldId id="279" r:id="rId15"/>
    <p:sldId id="271" r:id="rId16"/>
    <p:sldId id="28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257" autoAdjust="0"/>
    <p:restoredTop sz="94660"/>
  </p:normalViewPr>
  <p:slideViewPr>
    <p:cSldViewPr>
      <p:cViewPr varScale="1">
        <p:scale>
          <a:sx n="69" d="100"/>
          <a:sy n="69" d="100"/>
        </p:scale>
        <p:origin x="-117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38400" y="2542032"/>
            <a:ext cx="6477000" cy="2868168"/>
          </a:xfrm>
        </p:spPr>
        <p:txBody>
          <a:bodyPr>
            <a:normAutofit fontScale="90000"/>
          </a:bodyPr>
          <a:lstStyle/>
          <a:p>
            <a:r>
              <a:rPr lang="uk-UA" sz="4600" dirty="0" smtClean="0"/>
              <a:t>Підіймально-транспортувальні машини, механізми </a:t>
            </a:r>
            <a:br>
              <a:rPr lang="uk-UA" sz="4600" dirty="0" smtClean="0"/>
            </a:br>
            <a:r>
              <a:rPr lang="uk-UA" sz="4600" dirty="0" smtClean="0"/>
              <a:t>та пристрої. </a:t>
            </a:r>
            <a:br>
              <a:rPr lang="uk-UA" sz="4600" dirty="0" smtClean="0"/>
            </a:br>
            <a:endParaRPr lang="ru-RU" sz="4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b="1" dirty="0" smtClean="0"/>
              <a:t>Вимоги безпеки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1609416"/>
            <a:ext cx="7543800" cy="4846320"/>
          </a:xfrm>
        </p:spPr>
        <p:txBody>
          <a:bodyPr>
            <a:normAutofit/>
          </a:bodyPr>
          <a:lstStyle/>
          <a:p>
            <a:pPr algn="just"/>
            <a:r>
              <a:rPr lang="uk-UA" sz="2800" dirty="0" smtClean="0"/>
              <a:t>До роботи з кран-балкою не допускаються неповнолітні особи та особи без спеціального допуску.</a:t>
            </a:r>
          </a:p>
          <a:p>
            <a:pPr algn="just"/>
            <a:r>
              <a:rPr lang="uk-UA" sz="2800" dirty="0" smtClean="0"/>
              <a:t>Маса вантажу, що переміщується кран-балкою, не повинна перевищувати заявленої вантажопідйомності.</a:t>
            </a:r>
          </a:p>
          <a:p>
            <a:pPr algn="just"/>
            <a:r>
              <a:rPr lang="uk-UA" sz="2800" dirty="0" err="1" smtClean="0"/>
              <a:t>Строповка</a:t>
            </a:r>
            <a:r>
              <a:rPr lang="uk-UA" sz="2800" dirty="0" smtClean="0"/>
              <a:t> вантажу відбувається </a:t>
            </a:r>
            <a:r>
              <a:rPr lang="uk-UA" sz="2800" dirty="0" err="1" smtClean="0"/>
              <a:t>стропольником</a:t>
            </a:r>
            <a:r>
              <a:rPr lang="uk-UA" sz="2800" dirty="0" smtClean="0"/>
              <a:t>, із перевіркою надійності кріплення на висоті не більше 1 м.</a:t>
            </a:r>
          </a:p>
          <a:p>
            <a:pPr algn="just">
              <a:buNone/>
            </a:pPr>
            <a:endParaRPr lang="uk-UA" sz="2800" dirty="0" smtClean="0"/>
          </a:p>
          <a:p>
            <a:pPr algn="just"/>
            <a:endParaRPr lang="ru-RU" sz="2800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9416"/>
            <a:ext cx="7239000" cy="26577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s://upload.wikimedia.org/wikipedia/commons/thumb/0/08/%D0%97%D0%A1%D0%9C%D0%9A_%D0%9F%D1%80%D0%BE%D0%BA%D0%B0%D1%82%D0%BD%D0%BE%D0%B5_%D0%BF%D1%80%D0%BE%D0%B8%D0%B7%D0%B2%D0%BE%D0%B4%D1%81%D1%82%D0%B2%D0%BE.JPG/1024px-%D0%97%D0%A1%D0%9C%D0%9A_%D0%9F%D1%80%D0%BE%D0%BA%D0%B0%D1%82%D0%BD%D0%BE%D0%B5_%D0%BF%D1%80%D0%BE%D0%B8%D0%B7%D0%B2%D0%BE%D0%B4%D1%81%D1%82%D0%B2%D0%B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28600"/>
            <a:ext cx="8026400" cy="6019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26482" y="6324600"/>
            <a:ext cx="4802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Робота мостового крану в прокатному цеху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b="1" dirty="0" smtClean="0"/>
              <a:t>Вимоги безпеки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1609416"/>
            <a:ext cx="8382000" cy="4846320"/>
          </a:xfrm>
        </p:spPr>
        <p:txBody>
          <a:bodyPr>
            <a:normAutofit/>
          </a:bodyPr>
          <a:lstStyle/>
          <a:p>
            <a:pPr algn="just"/>
            <a:r>
              <a:rPr lang="uk-UA" sz="2800" dirty="0" smtClean="0"/>
              <a:t>  </a:t>
            </a:r>
            <a:r>
              <a:rPr lang="uk-UA" sz="2800" dirty="0" smtClean="0"/>
              <a:t>Переміщення вантажу в металургійних цехах здійснюється спеціальними проїзними маршрутами.</a:t>
            </a:r>
          </a:p>
          <a:p>
            <a:pPr algn="just"/>
            <a:r>
              <a:rPr lang="uk-UA" sz="2800" dirty="0" smtClean="0"/>
              <a:t>Не дозволяється переміщення вантажу мостовими кранами над працюючим обладнанням, робочими зонами та місцями пересування робітників. </a:t>
            </a:r>
          </a:p>
          <a:p>
            <a:pPr algn="just"/>
            <a:r>
              <a:rPr lang="uk-UA" sz="2800" dirty="0" smtClean="0"/>
              <a:t>Працівникам </a:t>
            </a:r>
            <a:r>
              <a:rPr lang="uk-UA" sz="2800" dirty="0" smtClean="0"/>
              <a:t>необхідно приділяти особливу увагу попереджувальним знакам та сигналам.</a:t>
            </a:r>
            <a:endParaRPr lang="ru-RU" sz="2800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2390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автонавантажувач  </a:t>
            </a:r>
            <a:r>
              <a:rPr lang="uk-UA" dirty="0" err="1" smtClean="0"/>
              <a:t>вилковий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7239000" cy="13716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uk-UA" dirty="0" smtClean="0"/>
              <a:t>Автонавантажувач </a:t>
            </a:r>
            <a:r>
              <a:rPr lang="uk-UA" dirty="0" err="1" smtClean="0"/>
              <a:t>вилковий</a:t>
            </a:r>
            <a:r>
              <a:rPr lang="uk-UA" dirty="0" smtClean="0"/>
              <a:t> – вид підлогового транспорту, призначений для підняття, переміщення, розвантаження та складування вантажів.</a:t>
            </a:r>
            <a:endParaRPr lang="ru-RU" dirty="0"/>
          </a:p>
        </p:txBody>
      </p:sp>
      <p:pic>
        <p:nvPicPr>
          <p:cNvPr id="19460" name="Picture 4" descr="https://upload.wikimedia.org/wikipedia/ru/thumb/e/e1/Sideloader.JPG/1280px-Sidelo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3429000"/>
            <a:ext cx="4893871" cy="3276600"/>
          </a:xfrm>
          <a:prstGeom prst="rect">
            <a:avLst/>
          </a:prstGeom>
          <a:noFill/>
        </p:spPr>
      </p:pic>
      <p:pic>
        <p:nvPicPr>
          <p:cNvPr id="19462" name="Picture 6" descr="ÐÐ°ÑÑÐ¸Ð½ÐºÐ¸ Ð¿Ð¾ Ð·Ð°Ð¿ÑÐ¾ÑÑ Ð°Ð²ÑÐ¾Ð¿Ð¾Ð³ÑÑÐ·ÑÐ¸Ðº Ð·Ð°Ð²Ð¾Ð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905000"/>
            <a:ext cx="3962400" cy="2971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148822" y="5334000"/>
            <a:ext cx="3331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Боковий автонавантажувач,</a:t>
            </a:r>
          </a:p>
          <a:p>
            <a:r>
              <a:rPr lang="uk-UA" dirty="0" smtClean="0"/>
              <a:t>15 т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286000" y="2438400"/>
            <a:ext cx="2672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Автонавантажувач 3 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/>
              <a:t>Вимоги безпеки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1066800"/>
            <a:ext cx="8686800" cy="5388936"/>
          </a:xfrm>
        </p:spPr>
        <p:txBody>
          <a:bodyPr>
            <a:normAutofit/>
          </a:bodyPr>
          <a:lstStyle/>
          <a:p>
            <a:pPr algn="just"/>
            <a:r>
              <a:rPr lang="uk-UA" sz="2300" dirty="0" smtClean="0"/>
              <a:t>До управління допускаються лише повнолітні особи, що пройшли навчання, здали іспит та отримали право на керування автонавантажувачем.</a:t>
            </a:r>
          </a:p>
          <a:p>
            <a:pPr algn="just"/>
            <a:r>
              <a:rPr lang="uk-UA" sz="2300" dirty="0" smtClean="0"/>
              <a:t>Автонавантажувачі застосовуються тільки на відкритих ділянках із твердим покриттям. </a:t>
            </a:r>
          </a:p>
          <a:p>
            <a:pPr algn="just"/>
            <a:r>
              <a:rPr lang="uk-UA" sz="2300" dirty="0" smtClean="0"/>
              <a:t>Забороняється переміщувати вантаж, вага якого перев</a:t>
            </a:r>
            <a:r>
              <a:rPr lang="uk-UA" sz="2300" dirty="0" smtClean="0"/>
              <a:t>и</a:t>
            </a:r>
            <a:r>
              <a:rPr lang="uk-UA" sz="2300" dirty="0" smtClean="0"/>
              <a:t>щує встановлену інструкцією норму.</a:t>
            </a:r>
          </a:p>
          <a:p>
            <a:pPr algn="just"/>
            <a:r>
              <a:rPr lang="uk-UA" sz="2300" dirty="0" smtClean="0"/>
              <a:t>Розташування вантажу на підіймальній рамі відбувається з урахуванням центру ваги та </a:t>
            </a:r>
            <a:r>
              <a:rPr lang="uk-UA" sz="2300" dirty="0" smtClean="0"/>
              <a:t>його</a:t>
            </a:r>
            <a:r>
              <a:rPr lang="uk-UA" sz="2300" dirty="0" smtClean="0"/>
              <a:t> габаритів.</a:t>
            </a:r>
          </a:p>
          <a:p>
            <a:pPr algn="just"/>
            <a:r>
              <a:rPr lang="uk-UA" sz="2300" dirty="0" smtClean="0"/>
              <a:t>Вантажі великих розмірів, що перекривають водію видимість, переміщують заднім ходом за допомогою другої особи, яка вказує дорогу і подає сигнали.</a:t>
            </a:r>
          </a:p>
          <a:p>
            <a:pPr algn="just"/>
            <a:r>
              <a:rPr lang="uk-UA" sz="2300" dirty="0" smtClean="0"/>
              <a:t>Швидкість руху не повинна перевищувати </a:t>
            </a:r>
            <a:r>
              <a:rPr lang="uk-UA" sz="2300" b="1" dirty="0" smtClean="0"/>
              <a:t>7 км/ч</a:t>
            </a:r>
            <a:r>
              <a:rPr lang="uk-UA" sz="2300" dirty="0" smtClean="0"/>
              <a:t>.</a:t>
            </a:r>
            <a:endParaRPr lang="ru-RU" sz="2300" dirty="0" smtClean="0"/>
          </a:p>
          <a:p>
            <a:pPr algn="just">
              <a:buNone/>
            </a:pPr>
            <a:endParaRPr lang="ru-RU" sz="2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5400" b="1" dirty="0" smtClean="0"/>
              <a:t>Ліфти та підйомники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990600"/>
            <a:ext cx="7467600" cy="2362200"/>
          </a:xfrm>
        </p:spPr>
        <p:txBody>
          <a:bodyPr>
            <a:normAutofit/>
          </a:bodyPr>
          <a:lstStyle/>
          <a:p>
            <a:pPr algn="just"/>
            <a:r>
              <a:rPr lang="uk-UA" sz="2000" dirty="0" smtClean="0"/>
              <a:t> У залежності від призначення і вантажопідйомності, ліфти поділяються на:</a:t>
            </a:r>
          </a:p>
          <a:p>
            <a:pPr algn="just">
              <a:buFontTx/>
              <a:buChar char="-"/>
            </a:pPr>
            <a:r>
              <a:rPr lang="uk-UA" sz="2000" dirty="0" smtClean="0"/>
              <a:t>пасажирські;</a:t>
            </a:r>
          </a:p>
          <a:p>
            <a:pPr algn="just">
              <a:buFontTx/>
              <a:buChar char="-"/>
            </a:pPr>
            <a:r>
              <a:rPr lang="uk-UA" sz="2000" dirty="0" err="1" smtClean="0"/>
              <a:t>Вантажо-пасажирські</a:t>
            </a:r>
            <a:r>
              <a:rPr lang="uk-UA" sz="2000" dirty="0" smtClean="0"/>
              <a:t>;</a:t>
            </a:r>
          </a:p>
          <a:p>
            <a:pPr algn="just">
              <a:buFontTx/>
              <a:buChar char="-"/>
            </a:pPr>
            <a:r>
              <a:rPr lang="uk-UA" sz="2000" dirty="0" smtClean="0"/>
              <a:t>вантажні з провідником;</a:t>
            </a:r>
          </a:p>
          <a:p>
            <a:pPr algn="just">
              <a:buFontTx/>
              <a:buChar char="-"/>
            </a:pPr>
            <a:r>
              <a:rPr lang="uk-UA" sz="2000" dirty="0" smtClean="0"/>
              <a:t>вантажні без провідника (до 160 кг).</a:t>
            </a:r>
          </a:p>
          <a:p>
            <a:pPr algn="just">
              <a:buFontTx/>
              <a:buChar char="-"/>
            </a:pPr>
            <a:endParaRPr lang="ru-RU" sz="2000" dirty="0"/>
          </a:p>
        </p:txBody>
      </p:sp>
      <p:pic>
        <p:nvPicPr>
          <p:cNvPr id="26626" name="Picture 2" descr="ÐÐ°ÑÑÐ¸Ð½ÐºÐ¸ Ð¿Ð¾ Ð·Ð°Ð¿ÑÐ¾ÑÑ Ð»Ð¸ÑÑ Ð³ÑÑÐ·Ð¾Ð²Ð¾Ð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276600"/>
            <a:ext cx="2634996" cy="3394519"/>
          </a:xfrm>
          <a:prstGeom prst="rect">
            <a:avLst/>
          </a:prstGeom>
          <a:noFill/>
        </p:spPr>
      </p:pic>
      <p:pic>
        <p:nvPicPr>
          <p:cNvPr id="26628" name="Picture 4" descr="ÐÐ°ÑÑÐ¸Ð½ÐºÐ¸ Ð¿Ð¾ Ð·Ð°Ð¿ÑÐ¾ÑÑ Ð»Ð¸ÑÑÐ¾Ð²ÑÐ¹ Ð¿Ð¾Ð´ÑÐµÐ¼Ð½Ð¸Ð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905000"/>
            <a:ext cx="3932800" cy="40576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912381" y="6031468"/>
            <a:ext cx="4067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Двостійковий</a:t>
            </a:r>
            <a:r>
              <a:rPr lang="uk-UA" dirty="0" smtClean="0"/>
              <a:t> </a:t>
            </a:r>
            <a:r>
              <a:rPr lang="uk-UA" dirty="0" err="1" smtClean="0"/>
              <a:t>грузовий</a:t>
            </a:r>
            <a:r>
              <a:rPr lang="uk-UA" dirty="0" smtClean="0"/>
              <a:t> підйомник,</a:t>
            </a:r>
          </a:p>
          <a:p>
            <a:pPr algn="ctr"/>
            <a:r>
              <a:rPr lang="uk-UA" dirty="0" smtClean="0"/>
              <a:t>вантажопідйомність до 5 т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124200" y="3962400"/>
            <a:ext cx="18549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err="1" smtClean="0"/>
              <a:t>Вантажо-</a:t>
            </a:r>
            <a:endParaRPr lang="uk-UA" dirty="0" smtClean="0"/>
          </a:p>
          <a:p>
            <a:r>
              <a:rPr lang="uk-UA" dirty="0" smtClean="0"/>
              <a:t>пасажирський </a:t>
            </a:r>
          </a:p>
          <a:p>
            <a:r>
              <a:rPr lang="uk-UA" dirty="0" smtClean="0"/>
              <a:t>ліфт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b="1" dirty="0" smtClean="0"/>
              <a:t>Вимоги безпеки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1609416"/>
            <a:ext cx="8229600" cy="4846320"/>
          </a:xfrm>
        </p:spPr>
        <p:txBody>
          <a:bodyPr>
            <a:normAutofit/>
          </a:bodyPr>
          <a:lstStyle/>
          <a:p>
            <a:pPr algn="just"/>
            <a:r>
              <a:rPr lang="uk-UA" sz="2800" dirty="0" smtClean="0"/>
              <a:t>  </a:t>
            </a:r>
            <a:r>
              <a:rPr lang="uk-UA" sz="2800" b="1" dirty="0" smtClean="0"/>
              <a:t>Ліфти</a:t>
            </a:r>
            <a:r>
              <a:rPr lang="uk-UA" sz="2800" dirty="0" smtClean="0"/>
              <a:t> 1 раз на рік підлягають технічному </a:t>
            </a:r>
            <a:r>
              <a:rPr lang="uk-UA" sz="2800" dirty="0" err="1" smtClean="0"/>
              <a:t>опосвідченню</a:t>
            </a:r>
            <a:r>
              <a:rPr lang="uk-UA" sz="2800" dirty="0" smtClean="0"/>
              <a:t>, при якому здійснюється їх огляд, статистичні та динамічні випробування.</a:t>
            </a:r>
          </a:p>
          <a:p>
            <a:pPr algn="just"/>
            <a:r>
              <a:rPr lang="uk-UA" sz="2800" dirty="0" smtClean="0"/>
              <a:t>Дозвіл на пуск ліфта в експлуатацію видає інспектор технічного нагляду.  </a:t>
            </a:r>
          </a:p>
          <a:p>
            <a:pPr algn="just"/>
            <a:r>
              <a:rPr lang="uk-UA" sz="2800" b="1" dirty="0" smtClean="0"/>
              <a:t>Підйомники</a:t>
            </a:r>
            <a:r>
              <a:rPr lang="uk-UA" sz="2800" dirty="0" smtClean="0"/>
              <a:t> призначені для підйому або спуску вантажів (а не людей!).</a:t>
            </a:r>
          </a:p>
          <a:p>
            <a:pPr algn="just"/>
            <a:r>
              <a:rPr lang="uk-UA" sz="2800" dirty="0" smtClean="0"/>
              <a:t>Підйомники повинні бути огороджені бортами або мати кабіну (кліть).</a:t>
            </a:r>
          </a:p>
          <a:p>
            <a:pPr algn="just"/>
            <a:endParaRPr lang="uk-UA" sz="2800" dirty="0" smtClean="0"/>
          </a:p>
          <a:p>
            <a:pPr algn="just">
              <a:buNone/>
            </a:pPr>
            <a:endParaRPr lang="ru-RU" sz="2800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b="1" dirty="0" smtClean="0"/>
              <a:t>Вимоги безпеки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1609416"/>
            <a:ext cx="7543800" cy="484632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sz="2800" dirty="0" smtClean="0"/>
              <a:t>  Роботодавець повинен одержати дозвіл  на  початок  роботи  та види  робіт підприємства,  діяльність якого пов'язана з виконанням робіт та експлуатацією об'єктів, машин, механізмів, устаткування підвищеної небезпеки.  Перелік  видів робіт,  об'єктів,  машин, механізмів, устаткування підвищеної  небезпеки визначається Кабінетом Міністрів України.</a:t>
            </a:r>
            <a:endParaRPr lang="ru-RU" sz="2800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ÐÐ°ÑÑÐ¸Ð½ÐºÐ¸ Ð¿Ð¾ Ð·Ð°Ð¿ÑÐ¾ÑÑ ÑÐ»ÐµÐ²Ð°ÑÐ¾Ñ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9160" y="3048000"/>
            <a:ext cx="2673840" cy="33528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181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Транспортери</a:t>
            </a:r>
            <a:r>
              <a:rPr lang="ru-RU" dirty="0" smtClean="0"/>
              <a:t> та </a:t>
            </a:r>
            <a:r>
              <a:rPr lang="ru-RU" dirty="0" err="1" smtClean="0"/>
              <a:t>елеватори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914400"/>
            <a:ext cx="8001000" cy="3276600"/>
          </a:xfrm>
        </p:spPr>
        <p:txBody>
          <a:bodyPr>
            <a:normAutofit lnSpcReduction="10000"/>
          </a:bodyPr>
          <a:lstStyle/>
          <a:p>
            <a:pPr algn="just"/>
            <a:r>
              <a:rPr lang="uk-UA" dirty="0" smtClean="0"/>
              <a:t>Обладнання для транспортування сировини, тари і продукції відноситься до загальнозаводського обладнання, яке забезпечує безперервність і ритмічність   роботи технологічних ліній.</a:t>
            </a:r>
          </a:p>
          <a:p>
            <a:pPr algn="just"/>
            <a:r>
              <a:rPr lang="uk-UA" dirty="0" smtClean="0"/>
              <a:t>До транспортуючих машин відносяться: транспортери і елеватори в гнучким і жорстким тяговим органом (стрічкові , ланцюгові, гвинтові та ін.), обладнання пневматичного, гідравлічного транспорту підйомно-транспортне обладнання. </a:t>
            </a:r>
          </a:p>
          <a:p>
            <a:pPr algn="just"/>
            <a:endParaRPr lang="ru-RU" dirty="0"/>
          </a:p>
        </p:txBody>
      </p:sp>
      <p:pic>
        <p:nvPicPr>
          <p:cNvPr id="1026" name="Picture 2" descr="ÐÐ°ÑÑÐ¸Ð½ÐºÐ¸ Ð¿Ð¾ Ð·Ð°Ð¿ÑÐ¾ÑÑ Ð¢Ð ÐÐÐ¡ÐÐÐ ÑÑÐ²Ð°Ð½Ð½Ñ Ð¸ Ð¿ÐµÑÐµÐ¼ÑÑÐµÐ½Ð½Ñ Ð²Ð°Ð½ÑÐ°Ð¶ÑÐ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3981449"/>
            <a:ext cx="5124450" cy="234315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47800" y="6324600"/>
            <a:ext cx="2784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Тран</a:t>
            </a:r>
            <a:r>
              <a:rPr lang="uk-UA" dirty="0" err="1" smtClean="0"/>
              <a:t>спортер</a:t>
            </a:r>
            <a:r>
              <a:rPr lang="uk-UA" dirty="0" smtClean="0"/>
              <a:t> стрічковий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460708" y="6336268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Елеватор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/>
              <a:t>Вимоги безпеки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371600"/>
            <a:ext cx="8763000" cy="4846320"/>
          </a:xfrm>
        </p:spPr>
        <p:txBody>
          <a:bodyPr>
            <a:normAutofit/>
          </a:bodyPr>
          <a:lstStyle/>
          <a:p>
            <a:pPr algn="just"/>
            <a:r>
              <a:rPr lang="uk-UA" sz="2700" dirty="0" smtClean="0"/>
              <a:t>Транспортери повинні бути обладнані аварійними кнопками </a:t>
            </a:r>
            <a:r>
              <a:rPr lang="uk-UA" sz="2700" dirty="0" err="1" smtClean="0"/>
              <a:t>“Стоп”</a:t>
            </a:r>
            <a:r>
              <a:rPr lang="uk-UA" sz="2700" dirty="0" smtClean="0"/>
              <a:t> для їх аварійної зупинки. Кнопка </a:t>
            </a:r>
            <a:r>
              <a:rPr lang="uk-UA" sz="2700" dirty="0" err="1" smtClean="0"/>
              <a:t>“Пуск”</a:t>
            </a:r>
            <a:r>
              <a:rPr lang="uk-UA" sz="2700" dirty="0" smtClean="0"/>
              <a:t> повинна бути утоплена. </a:t>
            </a:r>
          </a:p>
          <a:p>
            <a:pPr algn="just"/>
            <a:r>
              <a:rPr lang="uk-UA" sz="2700" dirty="0" smtClean="0"/>
              <a:t>Для запобігання травмування, рухомі елементи транспортерів та елеваторів в зоні робочих місць повинні бути огороджені металевими кожухами або сіткою. </a:t>
            </a:r>
          </a:p>
          <a:p>
            <a:pPr algn="just"/>
            <a:r>
              <a:rPr lang="uk-UA" sz="2700" dirty="0" smtClean="0"/>
              <a:t>Перед початком роботи проводиться пробний холостий запуск без завантаження; перевіряється, чи спрацьовують кінцеві вимикачі.</a:t>
            </a:r>
            <a:endParaRPr lang="ru-RU" sz="2700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ÐÐ°ÑÑÐ¸Ð½ÐºÐ¸ Ð¿Ð¾ Ð·Ð°Ð¿ÑÐ¾ÑÑ Ð¿ÑÐ¾Ð¼ÑÑÐ»ÐµÐ½Ð½ÑÐ¹ ÑÑÐºÐ°Ð»Ð°ÑÐ¾Ñ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8528" y="2590800"/>
            <a:ext cx="4805404" cy="32004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"/>
            <a:ext cx="7239000" cy="822960"/>
          </a:xfrm>
        </p:spPr>
        <p:txBody>
          <a:bodyPr/>
          <a:lstStyle/>
          <a:p>
            <a:pPr algn="ctr"/>
            <a:r>
              <a:rPr lang="uk-UA" dirty="0" smtClean="0"/>
              <a:t>Рольганги та </a:t>
            </a:r>
            <a:r>
              <a:rPr lang="uk-UA" dirty="0" smtClean="0"/>
              <a:t>ескалатори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990600"/>
            <a:ext cx="7239000" cy="15240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uk-UA" dirty="0" smtClean="0"/>
              <a:t>Рольганг – </a:t>
            </a:r>
            <a:r>
              <a:rPr lang="uk-UA" dirty="0" smtClean="0"/>
              <a:t>машина безперервної дії, призначена для транспортування штучних вантажів.</a:t>
            </a:r>
          </a:p>
          <a:p>
            <a:pPr algn="just"/>
            <a:r>
              <a:rPr lang="uk-UA" dirty="0" smtClean="0"/>
              <a:t>Ескалатор – транспортна доріжка у вигляді похилих сходів з рухомими горизонтальними сходинками.</a:t>
            </a:r>
            <a:endParaRPr lang="ru-RU" dirty="0"/>
          </a:p>
        </p:txBody>
      </p:sp>
      <p:pic>
        <p:nvPicPr>
          <p:cNvPr id="22530" name="Picture 2" descr="https://images.kz.prom.st/32423771_w640_h640_roliki-na-konvej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90800"/>
            <a:ext cx="5181600" cy="38862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9227" y="6477000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Рольганг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638800" y="5879068"/>
            <a:ext cx="2194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Ескалатор ЕТК-330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b="1" dirty="0" smtClean="0"/>
              <a:t>Вимоги безпеки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1609416"/>
            <a:ext cx="8458200" cy="4846320"/>
          </a:xfrm>
        </p:spPr>
        <p:txBody>
          <a:bodyPr>
            <a:normAutofit lnSpcReduction="10000"/>
          </a:bodyPr>
          <a:lstStyle/>
          <a:p>
            <a:pPr algn="just"/>
            <a:r>
              <a:rPr lang="uk-UA" sz="2800" dirty="0" smtClean="0"/>
              <a:t>Рольганги та ескалатори повинні </a:t>
            </a:r>
            <a:r>
              <a:rPr lang="uk-UA" sz="2800" dirty="0" smtClean="0"/>
              <a:t>мати на кінцях </a:t>
            </a:r>
            <a:r>
              <a:rPr lang="uk-UA" sz="2800" dirty="0" smtClean="0"/>
              <a:t>гальмівні </a:t>
            </a:r>
            <a:r>
              <a:rPr lang="uk-UA" sz="2800" dirty="0" smtClean="0"/>
              <a:t>пристрої для обмеження швидкості.</a:t>
            </a:r>
          </a:p>
          <a:p>
            <a:pPr algn="just"/>
            <a:r>
              <a:rPr lang="uk-UA" sz="2800" dirty="0" smtClean="0"/>
              <a:t>Якщо розміри вантажу менші за відстань між трьома роликами, вантаж повинен переміщуватися на піддонах.</a:t>
            </a:r>
          </a:p>
          <a:p>
            <a:pPr algn="just"/>
            <a:r>
              <a:rPr lang="uk-UA" sz="2800" dirty="0" smtClean="0"/>
              <a:t>По всій довжині рольганги облаштовують запобіжними бортами на менше 0,06 м; у місцях повороту – 0,12-0,13 м.</a:t>
            </a:r>
          </a:p>
          <a:p>
            <a:pPr algn="just"/>
            <a:r>
              <a:rPr lang="uk-UA" sz="2800" dirty="0" smtClean="0"/>
              <a:t>При роботі рольгангів не дозволяється стояти або залазити на його стійки та опори.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7239000" cy="59436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Вантажопідіймальні  крани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09600"/>
            <a:ext cx="7239000" cy="2895600"/>
          </a:xfrm>
        </p:spPr>
        <p:txBody>
          <a:bodyPr>
            <a:normAutofit/>
          </a:bodyPr>
          <a:lstStyle/>
          <a:p>
            <a:pPr algn="just"/>
            <a:r>
              <a:rPr lang="uk-UA" dirty="0" smtClean="0"/>
              <a:t>Мостовий кран — </a:t>
            </a:r>
            <a:r>
              <a:rPr lang="uk-UA" dirty="0" err="1" smtClean="0"/>
              <a:t>кран</a:t>
            </a:r>
            <a:r>
              <a:rPr lang="uk-UA" dirty="0" smtClean="0"/>
              <a:t> з </a:t>
            </a:r>
            <a:r>
              <a:rPr lang="uk-UA" dirty="0" err="1" smtClean="0"/>
              <a:t>вантажопідчепним</a:t>
            </a:r>
            <a:r>
              <a:rPr lang="uk-UA" dirty="0" smtClean="0"/>
              <a:t> пристроєм, що переміщується по рухомій стальній конструкції (мосту).</a:t>
            </a:r>
          </a:p>
          <a:p>
            <a:r>
              <a:rPr lang="uk-UA" dirty="0" smtClean="0"/>
              <a:t>Вантажопідйомність: </a:t>
            </a:r>
            <a:r>
              <a:rPr lang="en-US" dirty="0" smtClean="0"/>
              <a:t>&lt;5</a:t>
            </a:r>
            <a:r>
              <a:rPr lang="uk-UA" dirty="0" smtClean="0"/>
              <a:t>т, 5-50т, 50-320т.</a:t>
            </a:r>
          </a:p>
        </p:txBody>
      </p:sp>
      <p:pic>
        <p:nvPicPr>
          <p:cNvPr id="21510" name="Picture 6" descr="https://upload.wikimedia.org/wikipedia/commons/thumb/8/85/Overhead_crane.jpg/1024px-Overhead_cra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2514600"/>
            <a:ext cx="5181600" cy="3886200"/>
          </a:xfrm>
          <a:prstGeom prst="rect">
            <a:avLst/>
          </a:prstGeom>
          <a:noFill/>
        </p:spPr>
      </p:pic>
      <p:pic>
        <p:nvPicPr>
          <p:cNvPr id="21512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" y="2971800"/>
            <a:ext cx="3528060" cy="29400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400" y="5867400"/>
            <a:ext cx="34179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dirty="0" smtClean="0"/>
              <a:t>Магнітний кран </a:t>
            </a:r>
          </a:p>
          <a:p>
            <a:pPr algn="ctr"/>
            <a:r>
              <a:rPr lang="uk-UA" dirty="0" smtClean="0"/>
              <a:t>з вантажним електромагнітом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562600" y="6400800"/>
            <a:ext cx="1768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Мостовий кран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b="1" dirty="0" smtClean="0"/>
              <a:t>Вимоги безпеки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52400" y="1609416"/>
            <a:ext cx="8534400" cy="4846320"/>
          </a:xfrm>
        </p:spPr>
        <p:txBody>
          <a:bodyPr>
            <a:normAutofit/>
          </a:bodyPr>
          <a:lstStyle/>
          <a:p>
            <a:pPr algn="just"/>
            <a:r>
              <a:rPr lang="uk-UA" sz="2800" dirty="0" smtClean="0"/>
              <a:t>  </a:t>
            </a:r>
            <a:r>
              <a:rPr lang="uk-UA" sz="2800" dirty="0" smtClean="0"/>
              <a:t>Вантажопідіймальні крани проходять попереднє та приймально-здавальні випробування, </a:t>
            </a:r>
            <a:r>
              <a:rPr lang="uk-UA" sz="2800" b="1" dirty="0" smtClean="0"/>
              <a:t>технічне </a:t>
            </a:r>
            <a:r>
              <a:rPr lang="uk-UA" sz="2800" b="1" dirty="0" err="1" smtClean="0"/>
              <a:t>опосвідчення</a:t>
            </a:r>
            <a:r>
              <a:rPr lang="uk-UA" sz="2800" b="1" dirty="0" smtClean="0"/>
              <a:t> </a:t>
            </a:r>
            <a:r>
              <a:rPr lang="uk-UA" sz="2800" dirty="0" smtClean="0"/>
              <a:t>перед пуском їх у роботу і періодичне – у процесі роботи, результати заносять у паспорт.</a:t>
            </a:r>
          </a:p>
          <a:p>
            <a:pPr algn="just"/>
            <a:r>
              <a:rPr lang="uk-UA" sz="2800" dirty="0" smtClean="0"/>
              <a:t>До обслуговування вантажопідйомних кранів допускаються особи, що пройшли навчання і склали іспит на право управління.</a:t>
            </a:r>
            <a:endParaRPr lang="ru-RU" sz="2800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7056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Кран-балка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66800"/>
            <a:ext cx="7239000" cy="167640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uk-UA" dirty="0" smtClean="0"/>
              <a:t>Кран-балка – рухомий металевий міст з рухомим підйомним механізмом, де тельфер ( таль електрична) пересувається пролітною балкою. Кінцеві візки спираються на рейки, які встановлені на спеціальних балках.</a:t>
            </a:r>
            <a:endParaRPr lang="ru-RU" dirty="0"/>
          </a:p>
        </p:txBody>
      </p:sp>
      <p:pic>
        <p:nvPicPr>
          <p:cNvPr id="25602" name="Picture 2" descr="https://mykharkov.info/wp-content/uploads/2016/12/4ea7d90f22954055801034f31fec299f-620x4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2803914"/>
            <a:ext cx="4495800" cy="3292086"/>
          </a:xfrm>
          <a:prstGeom prst="rect">
            <a:avLst/>
          </a:prstGeom>
          <a:noFill/>
        </p:spPr>
      </p:pic>
      <p:pic>
        <p:nvPicPr>
          <p:cNvPr id="25604" name="Picture 4" descr="https://xn--c1acdg1ajahg4a6f.xn--p1ai/wp-content/uploads/2018/08/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4038600" cy="15346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953000" y="6172200"/>
            <a:ext cx="3076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Електропривод кран-балки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5029200"/>
            <a:ext cx="3315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Вантажопідйомність – до 10 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329</TotalTime>
  <Words>667</Words>
  <Application>Microsoft Office PowerPoint</Application>
  <PresentationFormat>Экран (4:3)</PresentationFormat>
  <Paragraphs>74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Підіймально-транспортувальні машини, механізми  та пристрої.  </vt:lpstr>
      <vt:lpstr>Вимоги безпеки</vt:lpstr>
      <vt:lpstr>Транспортери та елеватори</vt:lpstr>
      <vt:lpstr>Вимоги безпеки</vt:lpstr>
      <vt:lpstr>Рольганги та ескалатори</vt:lpstr>
      <vt:lpstr>Вимоги безпеки</vt:lpstr>
      <vt:lpstr>Вантажопідіймальні  крани</vt:lpstr>
      <vt:lpstr>Вимоги безпеки</vt:lpstr>
      <vt:lpstr>Кран-балка</vt:lpstr>
      <vt:lpstr>Вимоги безпеки</vt:lpstr>
      <vt:lpstr>Слайд 11</vt:lpstr>
      <vt:lpstr>Вимоги безпеки</vt:lpstr>
      <vt:lpstr>автонавантажувач  вилковий</vt:lpstr>
      <vt:lpstr>Вимоги безпеки</vt:lpstr>
      <vt:lpstr>Ліфти та підйомники</vt:lpstr>
      <vt:lpstr>Вимоги безпеки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безпеки при виконанні  вантажних і транспортувальних робіт</dc:title>
  <dc:creator>Надежда</dc:creator>
  <cp:lastModifiedBy>Надежда</cp:lastModifiedBy>
  <cp:revision>64</cp:revision>
  <dcterms:created xsi:type="dcterms:W3CDTF">2006-08-16T00:00:00Z</dcterms:created>
  <dcterms:modified xsi:type="dcterms:W3CDTF">2019-05-01T10:18:47Z</dcterms:modified>
</cp:coreProperties>
</file>