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92" r:id="rId9"/>
    <p:sldId id="264" r:id="rId10"/>
    <p:sldId id="295" r:id="rId11"/>
    <p:sldId id="298" r:id="rId12"/>
    <p:sldId id="266" r:id="rId13"/>
    <p:sldId id="267" r:id="rId14"/>
    <p:sldId id="268" r:id="rId15"/>
    <p:sldId id="270" r:id="rId16"/>
    <p:sldId id="272" r:id="rId17"/>
    <p:sldId id="286" r:id="rId18"/>
    <p:sldId id="296" r:id="rId19"/>
    <p:sldId id="287" r:id="rId20"/>
    <p:sldId id="273" r:id="rId21"/>
    <p:sldId id="288" r:id="rId22"/>
    <p:sldId id="289" r:id="rId23"/>
    <p:sldId id="291" r:id="rId24"/>
    <p:sldId id="29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800080"/>
    <a:srgbClr val="660066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88" autoAdjust="0"/>
    <p:restoredTop sz="94671" autoAdjust="0"/>
  </p:normalViewPr>
  <p:slideViewPr>
    <p:cSldViewPr>
      <p:cViewPr varScale="1">
        <p:scale>
          <a:sx n="68" d="100"/>
          <a:sy n="68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61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4305A1-0764-42D3-92D6-BE2A06ACFE41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5F96E0-F845-4E63-9E5C-239A86A7B8B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rgbClr val="7030A0"/>
                </a:solidFill>
                <a:latin typeface="Book Antiqua" pitchFamily="18" charset="0"/>
              </a:rPr>
              <a:t>“Хто володіє </a:t>
            </a:r>
            <a:endParaRPr lang="en-US" sz="6600" b="1" dirty="0" smtClean="0">
              <a:solidFill>
                <a:srgbClr val="7030A0"/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uk-UA" sz="6600" b="1" dirty="0" smtClean="0">
                <a:solidFill>
                  <a:srgbClr val="7030A0"/>
                </a:solidFill>
                <a:latin typeface="Book Antiqua" pitchFamily="18" charset="0"/>
              </a:rPr>
              <a:t>інформацією, </a:t>
            </a:r>
          </a:p>
          <a:p>
            <a:pPr algn="ctr">
              <a:buNone/>
            </a:pPr>
            <a:r>
              <a:rPr lang="uk-UA" sz="6600" b="1" dirty="0" smtClean="0">
                <a:solidFill>
                  <a:srgbClr val="7030A0"/>
                </a:solidFill>
                <a:latin typeface="Book Antiqua" pitchFamily="18" charset="0"/>
              </a:rPr>
              <a:t>той володіє світом</a:t>
            </a:r>
            <a:r>
              <a:rPr lang="uk-UA" sz="6000" b="1" dirty="0" smtClean="0">
                <a:solidFill>
                  <a:srgbClr val="7030A0"/>
                </a:solidFill>
                <a:latin typeface="Book Antiqua" pitchFamily="18" charset="0"/>
              </a:rPr>
              <a:t>” </a:t>
            </a:r>
            <a:endParaRPr lang="ru-RU" sz="6000" b="1" dirty="0">
              <a:solidFill>
                <a:srgbClr val="7030A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</p:spPr>
        <p:txBody>
          <a:bodyPr/>
          <a:lstStyle/>
          <a:p>
            <a:pPr lvl="0" algn="ctr">
              <a:buClr>
                <a:srgbClr val="D2DA7A"/>
              </a:buClr>
              <a:buNone/>
            </a:pPr>
            <a:r>
              <a:rPr lang="uk-UA" sz="4400" b="1" dirty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Комунікації в організації</a:t>
            </a:r>
            <a:r>
              <a:rPr lang="uk-UA" sz="4000" b="1" dirty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b="1" dirty="0">
                <a:solidFill>
                  <a:prstClr val="black"/>
                </a:solidFill>
              </a:rPr>
              <a:t>- </a:t>
            </a:r>
            <a:r>
              <a:rPr lang="uk-UA" sz="3600" dirty="0">
                <a:solidFill>
                  <a:prstClr val="black"/>
                </a:solidFill>
              </a:rPr>
              <a:t>це інформаційні взаємодії, у які люди вступають при виконанні своїх функціональних обов'язків, або посадових інструкцій</a:t>
            </a:r>
            <a:r>
              <a:rPr lang="uk-UA" sz="2800" dirty="0">
                <a:solidFill>
                  <a:prstClr val="black"/>
                </a:solidFill>
              </a:rPr>
              <a:t>. </a:t>
            </a:r>
            <a:endParaRPr lang="ru-RU" sz="2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mcy;&amp;iecy;&amp;ncy;&amp;iecy;&amp;dcy;&amp;zhcy;&amp;mcy;&amp;iecy;&amp;ncy;&amp;tcy;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0444" y="3775588"/>
            <a:ext cx="5472608" cy="269678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096949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algn="just">
              <a:buNone/>
            </a:pP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        </a:t>
            </a:r>
            <a:r>
              <a:rPr lang="uk-UA" sz="4400" b="1" dirty="0" smtClean="0">
                <a:solidFill>
                  <a:schemeClr val="accent5">
                    <a:lumMod val="50000"/>
                  </a:schemeClr>
                </a:solidFill>
              </a:rPr>
              <a:t>Комунікаційний процес</a:t>
            </a:r>
            <a:r>
              <a:rPr lang="uk-UA" sz="4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4000" dirty="0" smtClean="0"/>
              <a:t>– </a:t>
            </a:r>
            <a:endParaRPr lang="en-US" sz="4000" dirty="0" smtClean="0"/>
          </a:p>
          <a:p>
            <a:pPr algn="just">
              <a:buNone/>
            </a:pPr>
            <a:r>
              <a:rPr lang="en-US" sz="4000" dirty="0" smtClean="0"/>
              <a:t>  </a:t>
            </a:r>
            <a:r>
              <a:rPr lang="uk-UA" sz="4000" dirty="0" smtClean="0"/>
              <a:t>це обмін інформацією між двома або більшою кількістю людей.</a:t>
            </a:r>
            <a:endParaRPr lang="ru-RU" sz="4000" dirty="0"/>
          </a:p>
        </p:txBody>
      </p:sp>
      <p:pic>
        <p:nvPicPr>
          <p:cNvPr id="4" name="Рисунок 3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4824536" cy="3096344"/>
          </a:xfrm>
          <a:prstGeom prst="rect">
            <a:avLst/>
          </a:prstGeom>
          <a:ln/>
          <a:scene3d>
            <a:camera prst="perspectiveBelow"/>
            <a:lightRig rig="soft" dir="tl">
              <a:rot lat="0" lon="0" rev="20100000"/>
            </a:lightRig>
          </a:scene3d>
          <a:sp3d>
            <a:bevelT w="50800" h="508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atin typeface="Book Antiqua" pitchFamily="18" charset="0"/>
              </a:rPr>
              <a:t>Елементи комунікаційного процесу:</a:t>
            </a:r>
            <a:endParaRPr lang="ru-RU" sz="4000" b="1" dirty="0">
              <a:latin typeface="Book Antiqu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3000372"/>
            <a:ext cx="5000660" cy="78581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rgbClr val="660066"/>
                </a:solidFill>
              </a:rPr>
              <a:t>Повідомлення</a:t>
            </a:r>
            <a:endParaRPr lang="ru-RU" sz="3200" b="1" dirty="0">
              <a:solidFill>
                <a:srgbClr val="66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1714488"/>
            <a:ext cx="5000660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660066"/>
                </a:solidFill>
              </a:rPr>
              <a:t> </a:t>
            </a:r>
            <a:r>
              <a:rPr lang="ru-RU" sz="3600" b="1" i="1" dirty="0" err="1" smtClean="0">
                <a:solidFill>
                  <a:srgbClr val="660066"/>
                </a:solidFill>
              </a:rPr>
              <a:t>Відправник</a:t>
            </a:r>
            <a:r>
              <a:rPr lang="ru-RU" sz="3600" b="1" i="1" dirty="0" smtClean="0">
                <a:solidFill>
                  <a:srgbClr val="660066"/>
                </a:solidFill>
              </a:rPr>
              <a:t> 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4214818"/>
            <a:ext cx="492922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660066"/>
                </a:solidFill>
              </a:rPr>
              <a:t> Канал 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5786" y="5500702"/>
            <a:ext cx="4929222" cy="78581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rgbClr val="660066"/>
                </a:solidFill>
              </a:rPr>
              <a:t>Отримувач</a:t>
            </a:r>
            <a:endParaRPr lang="ru-RU" sz="3200" b="1" dirty="0">
              <a:solidFill>
                <a:srgbClr val="66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2571744"/>
            <a:ext cx="1214446" cy="30718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3600" b="1" i="1" dirty="0" err="1" smtClean="0">
                <a:solidFill>
                  <a:srgbClr val="660066"/>
                </a:solidFill>
              </a:rPr>
              <a:t>Зворотний</a:t>
            </a:r>
            <a:r>
              <a:rPr lang="ru-RU" sz="3600" b="1" i="1" dirty="0" smtClean="0">
                <a:solidFill>
                  <a:srgbClr val="660066"/>
                </a:solidFill>
              </a:rPr>
              <a:t> </a:t>
            </a:r>
            <a:r>
              <a:rPr lang="ru-RU" sz="3600" b="1" i="1" dirty="0" err="1" smtClean="0">
                <a:solidFill>
                  <a:srgbClr val="660066"/>
                </a:solidFill>
              </a:rPr>
              <a:t>зв´язок</a:t>
            </a:r>
            <a:r>
              <a:rPr lang="ru-RU" sz="3600" b="1" i="1" dirty="0" smtClean="0">
                <a:solidFill>
                  <a:srgbClr val="660066"/>
                </a:solidFill>
              </a:rPr>
              <a:t> 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56" name="Стрелка вниз 55"/>
          <p:cNvSpPr/>
          <p:nvPr/>
        </p:nvSpPr>
        <p:spPr>
          <a:xfrm>
            <a:off x="3071802" y="2500306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вниз 56"/>
          <p:cNvSpPr/>
          <p:nvPr/>
        </p:nvSpPr>
        <p:spPr>
          <a:xfrm>
            <a:off x="3071802" y="3786190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трелка вниз 57"/>
          <p:cNvSpPr/>
          <p:nvPr/>
        </p:nvSpPr>
        <p:spPr>
          <a:xfrm>
            <a:off x="3071802" y="5000636"/>
            <a:ext cx="357190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трелка углом вверх 59"/>
          <p:cNvSpPr/>
          <p:nvPr/>
        </p:nvSpPr>
        <p:spPr>
          <a:xfrm>
            <a:off x="5715008" y="5643578"/>
            <a:ext cx="2000264" cy="42862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влево 61"/>
          <p:cNvSpPr/>
          <p:nvPr/>
        </p:nvSpPr>
        <p:spPr>
          <a:xfrm>
            <a:off x="5857884" y="1928802"/>
            <a:ext cx="1571636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000240"/>
            <a:ext cx="14287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56" grpId="0" animBg="1"/>
      <p:bldP spid="57" grpId="0" animBg="1"/>
      <p:bldP spid="58" grpId="0" animBg="1"/>
      <p:bldP spid="60" grpId="0" animBg="1"/>
      <p:bldP spid="62" grpId="0" animBg="1"/>
      <p:bldP spid="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solidFill>
                  <a:srgbClr val="660066"/>
                </a:solidFill>
                <a:latin typeface="Cambria Math" pitchFamily="18" charset="0"/>
                <a:ea typeface="Cambria Math" pitchFamily="18" charset="0"/>
              </a:rPr>
              <a:t>Етапи комунікаційного процесу:</a:t>
            </a:r>
            <a:endParaRPr lang="ru-RU" dirty="0">
              <a:solidFill>
                <a:srgbClr val="660066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    </a:t>
            </a:r>
            <a:r>
              <a:rPr lang="ru-RU" i="1" dirty="0" err="1" smtClean="0"/>
              <a:t>зародження</a:t>
            </a:r>
            <a:r>
              <a:rPr lang="ru-RU" i="1" dirty="0" smtClean="0"/>
              <a:t> </a:t>
            </a:r>
            <a:r>
              <a:rPr lang="ru-RU" i="1" dirty="0" err="1" smtClean="0"/>
              <a:t>ідеї</a:t>
            </a:r>
            <a:r>
              <a:rPr lang="ru-RU" i="1" dirty="0" smtClean="0"/>
              <a:t>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    </a:t>
            </a:r>
            <a:r>
              <a:rPr lang="ru-RU" i="1" dirty="0" err="1" smtClean="0"/>
              <a:t>кодування</a:t>
            </a:r>
            <a:r>
              <a:rPr lang="ru-RU" i="1" dirty="0" smtClean="0"/>
              <a:t> та </a:t>
            </a:r>
            <a:r>
              <a:rPr lang="ru-RU" i="1" dirty="0" err="1" smtClean="0"/>
              <a:t>вибір</a:t>
            </a:r>
            <a:r>
              <a:rPr lang="ru-RU" i="1" dirty="0" smtClean="0"/>
              <a:t> каналу;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    </a:t>
            </a:r>
            <a:r>
              <a:rPr lang="ru-RU" i="1" dirty="0" smtClean="0"/>
              <a:t>передача </a:t>
            </a:r>
            <a:r>
              <a:rPr lang="ru-RU" i="1" dirty="0" err="1" smtClean="0"/>
              <a:t>інформації</a:t>
            </a:r>
            <a:r>
              <a:rPr lang="ru-RU" i="1" dirty="0" smtClean="0"/>
              <a:t>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    </a:t>
            </a:r>
            <a:r>
              <a:rPr lang="ru-RU" i="1" dirty="0" err="1" smtClean="0"/>
              <a:t>декодування</a:t>
            </a:r>
            <a:r>
              <a:rPr lang="ru-RU" i="1" dirty="0" smtClean="0"/>
              <a:t> </a:t>
            </a:r>
          </a:p>
          <a:p>
            <a:pPr>
              <a:buNone/>
            </a:pPr>
            <a:r>
              <a:rPr lang="ru-RU" i="1" dirty="0" smtClean="0"/>
              <a:t>(</a:t>
            </a:r>
            <a:r>
              <a:rPr lang="ru-RU" i="1" dirty="0" err="1" smtClean="0"/>
              <a:t>переведення</a:t>
            </a:r>
            <a:r>
              <a:rPr lang="ru-RU" i="1" dirty="0" smtClean="0"/>
              <a:t> </a:t>
            </a:r>
            <a:r>
              <a:rPr lang="ru-RU" i="1" dirty="0" err="1" smtClean="0"/>
              <a:t>символів</a:t>
            </a:r>
            <a:r>
              <a:rPr lang="ru-RU" i="1" dirty="0" smtClean="0"/>
              <a:t> </a:t>
            </a:r>
          </a:p>
          <a:p>
            <a:pPr>
              <a:buNone/>
            </a:pPr>
            <a:r>
              <a:rPr lang="ru-RU" i="1" dirty="0" err="1" smtClean="0"/>
              <a:t>відправника</a:t>
            </a:r>
            <a:r>
              <a:rPr lang="ru-RU" i="1" dirty="0" smtClean="0"/>
              <a:t> у думки </a:t>
            </a:r>
          </a:p>
          <a:p>
            <a:pPr>
              <a:buNone/>
            </a:pPr>
            <a:r>
              <a:rPr lang="ru-RU" i="1" dirty="0" err="1" smtClean="0"/>
              <a:t>отримувача</a:t>
            </a:r>
            <a:r>
              <a:rPr lang="ru-RU" i="1" dirty="0" smtClean="0"/>
              <a:t>).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3000372"/>
            <a:ext cx="4292600" cy="3143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 lvl="0" algn="ctr">
              <a:buNone/>
            </a:pPr>
            <a:r>
              <a:rPr lang="ru-RU" sz="5400" b="1" dirty="0" smtClean="0"/>
              <a:t>3. </a:t>
            </a:r>
            <a:r>
              <a:rPr lang="ru-RU" sz="5400" b="1" dirty="0" err="1" smtClean="0"/>
              <a:t>Види</a:t>
            </a:r>
            <a:r>
              <a:rPr lang="ru-RU" sz="5400" b="1" dirty="0" smtClean="0"/>
              <a:t>, </a:t>
            </a:r>
            <a:r>
              <a:rPr lang="ru-RU" sz="5400" b="1" dirty="0" err="1" smtClean="0"/>
              <a:t>типи</a:t>
            </a:r>
            <a:r>
              <a:rPr lang="uk-UA" sz="5400" b="1" dirty="0" smtClean="0"/>
              <a:t> та класи </a:t>
            </a:r>
            <a:r>
              <a:rPr lang="ru-RU" sz="5400" b="1" dirty="0" err="1" smtClean="0"/>
              <a:t>комунікацій</a:t>
            </a:r>
            <a:endParaRPr lang="ru-RU" sz="5400" b="1" dirty="0" smtClean="0"/>
          </a:p>
          <a:p>
            <a:endParaRPr lang="ru-RU" dirty="0"/>
          </a:p>
        </p:txBody>
      </p:sp>
      <p:pic>
        <p:nvPicPr>
          <p:cNvPr id="5" name="Рисунок 4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3357562"/>
            <a:ext cx="5000660" cy="3000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660066"/>
                </a:solidFill>
                <a:latin typeface="Candara" pitchFamily="34" charset="0"/>
              </a:rPr>
              <a:t>Види комунікацій</a:t>
            </a:r>
            <a:endParaRPr lang="ru-RU" sz="6000" b="1" dirty="0">
              <a:solidFill>
                <a:srgbClr val="660066"/>
              </a:solidFill>
              <a:latin typeface="Candar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3243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571472" y="2285992"/>
            <a:ext cx="3571900" cy="4143404"/>
          </a:xfrm>
          <a:prstGeom prst="upArrowCallou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комунікації між організацією та її зовнішнім середовищем</a:t>
            </a:r>
            <a:r>
              <a:rPr lang="uk-UA" sz="2800" dirty="0" smtClean="0"/>
              <a:t> (зовнішні комунікації)</a:t>
            </a:r>
            <a:endParaRPr lang="ru-RU" sz="2800" dirty="0"/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5072066" y="2214554"/>
            <a:ext cx="3571900" cy="4143404"/>
          </a:xfrm>
          <a:prstGeom prst="upArrowCallou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комунікації між рівнями і підрозділами організації</a:t>
            </a:r>
            <a:r>
              <a:rPr lang="uk-UA" sz="2800" dirty="0" smtClean="0"/>
              <a:t> (внутрішні комунікації)</a:t>
            </a:r>
            <a:endParaRPr lang="ru-RU" sz="28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войная волна 3"/>
          <p:cNvSpPr/>
          <p:nvPr/>
        </p:nvSpPr>
        <p:spPr>
          <a:xfrm>
            <a:off x="1571604" y="857232"/>
            <a:ext cx="5786478" cy="2071702"/>
          </a:xfrm>
          <a:prstGeom prst="double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Типи внутрішніх комунікації</a:t>
            </a:r>
            <a:endParaRPr lang="ru-RU" sz="4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00034" y="3501008"/>
            <a:ext cx="3571900" cy="2376264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7030A0"/>
                </a:solidFill>
              </a:rPr>
              <a:t>Формальні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788024" y="3501008"/>
            <a:ext cx="3713066" cy="2376264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rgbClr val="7030A0"/>
                </a:solidFill>
              </a:rPr>
              <a:t>Неформальні</a:t>
            </a:r>
            <a:endParaRPr lang="ru-RU" sz="3600" b="1" i="1" dirty="0" smtClean="0">
              <a:solidFill>
                <a:srgbClr val="7030A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Формальні комунікації поділяються на:</a:t>
            </a:r>
            <a:endParaRPr lang="ru-RU" sz="48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21431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4000" dirty="0" smtClean="0">
                <a:latin typeface="Bookman Old Style" pitchFamily="18" charset="0"/>
              </a:rPr>
              <a:t> - вертикальні комунікації;</a:t>
            </a:r>
          </a:p>
          <a:p>
            <a:pPr>
              <a:buNone/>
            </a:pPr>
            <a:r>
              <a:rPr lang="uk-UA" sz="4000" dirty="0" smtClean="0">
                <a:latin typeface="Bookman Old Style" pitchFamily="18" charset="0"/>
              </a:rPr>
              <a:t> - горизонтальні комунікації;</a:t>
            </a:r>
          </a:p>
          <a:p>
            <a:pPr>
              <a:buNone/>
            </a:pPr>
            <a:r>
              <a:rPr lang="uk-UA" sz="4000" dirty="0" smtClean="0">
                <a:latin typeface="Bookman Old Style" pitchFamily="18" charset="0"/>
              </a:rPr>
              <a:t> - діагональні комунікації.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4" name="Рисунок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ocy;&amp;rcy;&amp;gcy;&amp;acy;&amp;ncy;&amp;iukcy;&amp;zcy;&amp;acy;&amp;tscy;&amp;iukcy;&amp;yacy;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214818"/>
            <a:ext cx="5286412" cy="2428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8197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i="1" dirty="0" smtClean="0">
                <a:solidFill>
                  <a:srgbClr val="7030A0"/>
                </a:solidFill>
              </a:rPr>
              <a:t/>
            </a:r>
            <a:br>
              <a:rPr lang="uk-UA" sz="5400" b="1" i="1" dirty="0" smtClean="0">
                <a:solidFill>
                  <a:srgbClr val="7030A0"/>
                </a:solidFill>
              </a:rPr>
            </a:br>
            <a:r>
              <a:rPr lang="uk-UA" sz="6000" b="1" i="1" dirty="0" smtClean="0">
                <a:solidFill>
                  <a:srgbClr val="7030A0"/>
                </a:solidFill>
              </a:rPr>
              <a:t/>
            </a:r>
            <a:br>
              <a:rPr lang="uk-UA" sz="6000" b="1" i="1" dirty="0" smtClean="0">
                <a:solidFill>
                  <a:srgbClr val="7030A0"/>
                </a:solidFill>
              </a:rPr>
            </a:br>
            <a:r>
              <a:rPr lang="uk-UA" sz="6700" dirty="0" smtClean="0">
                <a:solidFill>
                  <a:srgbClr val="002060"/>
                </a:solidFill>
                <a:latin typeface="Comic Sans MS" pitchFamily="66" charset="0"/>
              </a:rPr>
              <a:t>Неформальні комунікації</a:t>
            </a:r>
            <a:endParaRPr lang="ru-RU" sz="6700" dirty="0"/>
          </a:p>
        </p:txBody>
      </p:sp>
      <p:pic>
        <p:nvPicPr>
          <p:cNvPr id="4" name="Содержимое 3" descr="&amp;Pcy;&amp;ocy;&amp;vcy;’&amp;yacy;&amp;zcy;&amp;acy;&amp;ncy;&amp;iecy; &amp;zcy;&amp;ocy;&amp;bcy;&amp;rcy;&amp;acy;&amp;zhcy;&amp;iecy;&amp;ncy;&amp;ncy;&amp;yacy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357562"/>
            <a:ext cx="5357850" cy="2752724"/>
          </a:xfrm>
          <a:prstGeom prst="rect">
            <a:avLst/>
          </a:prstGeom>
          <a:noFill/>
          <a:ln>
            <a:noFill/>
          </a:ln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85918" y="1000108"/>
            <a:ext cx="5429288" cy="1357322"/>
          </a:xfrm>
          <a:prstGeom prst="round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Класи комунікацій</a:t>
            </a:r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071670" y="2428868"/>
            <a:ext cx="1500198" cy="78581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572132" y="2428868"/>
            <a:ext cx="1500198" cy="78581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14348" y="3286124"/>
            <a:ext cx="3714776" cy="128588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Усні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714876" y="3286124"/>
            <a:ext cx="3714776" cy="128588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Письмові</a:t>
            </a:r>
            <a:endParaRPr lang="ru-RU" sz="4000" dirty="0"/>
          </a:p>
        </p:txBody>
      </p:sp>
      <p:pic>
        <p:nvPicPr>
          <p:cNvPr id="10" name="Рисунок 9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786322"/>
            <a:ext cx="3571900" cy="17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iecy;&amp;kcy;&amp;ocy;&amp;ncy;&amp;ocy;&amp;mcy;&amp;iukcy;&amp;kcy;&amp;acy;&quot;"/>
          <p:cNvPicPr/>
          <p:nvPr/>
        </p:nvPicPr>
        <p:blipFill>
          <a:blip r:embed="rId3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786322"/>
            <a:ext cx="3500462" cy="178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229600" cy="30003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Тема: </a:t>
            </a:r>
            <a:r>
              <a:rPr lang="uk-UA" sz="6600" b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  <a:cs typeface="BrowalliaUPC" pitchFamily="34" charset="-34"/>
              </a:rPr>
              <a:t>Інформація та комунікації в менеджменті</a:t>
            </a:r>
            <a:endParaRPr lang="ru-RU" sz="6600" b="1" dirty="0" smtClean="0">
              <a:solidFill>
                <a:schemeClr val="accent3">
                  <a:lumMod val="50000"/>
                </a:schemeClr>
              </a:solidFill>
              <a:latin typeface="Book Antiqua" pitchFamily="18" charset="0"/>
              <a:cs typeface="BrowalliaUPC" pitchFamily="34" charset="-34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4. </a:t>
            </a:r>
            <a:r>
              <a:rPr lang="ru-RU" sz="5400" b="1" dirty="0" err="1" smtClean="0"/>
              <a:t>Бар’єри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комунікацій</a:t>
            </a:r>
            <a:endParaRPr lang="ru-RU" sz="5400" dirty="0"/>
          </a:p>
        </p:txBody>
      </p:sp>
      <p:pic>
        <p:nvPicPr>
          <p:cNvPr id="5" name="Рисунок 4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714620"/>
            <a:ext cx="5357850" cy="32893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80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комунікаційних бар'єрів належать:</a:t>
            </a:r>
            <a:endParaRPr lang="ru-RU" sz="48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200" dirty="0" smtClean="0"/>
              <a:t>1. Конкуренція між повідомленнями.</a:t>
            </a:r>
          </a:p>
          <a:p>
            <a:pPr>
              <a:buNone/>
            </a:pPr>
            <a:r>
              <a:rPr lang="uk-UA" sz="3200" dirty="0" smtClean="0"/>
              <a:t>2. Сприйняття повідомлення адресатом.</a:t>
            </a:r>
          </a:p>
          <a:p>
            <a:pPr>
              <a:buNone/>
            </a:pPr>
            <a:r>
              <a:rPr lang="uk-UA" sz="3200" dirty="0" smtClean="0"/>
              <a:t>3. Статус особи яка надсилає повідомлення.</a:t>
            </a:r>
          </a:p>
          <a:p>
            <a:pPr>
              <a:buNone/>
            </a:pPr>
            <a:r>
              <a:rPr lang="uk-UA" sz="3200" dirty="0" smtClean="0"/>
              <a:t>4. Мова, логіка, абстракція.</a:t>
            </a:r>
          </a:p>
          <a:p>
            <a:pPr>
              <a:buNone/>
            </a:pPr>
            <a:r>
              <a:rPr lang="uk-UA" sz="3200" dirty="0" smtClean="0"/>
              <a:t>5. Погана структура повідомлення.</a:t>
            </a:r>
          </a:p>
          <a:p>
            <a:pPr>
              <a:buNone/>
            </a:pPr>
            <a:r>
              <a:rPr lang="uk-UA" sz="3200" dirty="0" smtClean="0"/>
              <a:t>( Стратити не можна помилувати)</a:t>
            </a:r>
          </a:p>
          <a:p>
            <a:pPr>
              <a:buNone/>
            </a:pPr>
            <a:r>
              <a:rPr lang="uk-UA" sz="3200" dirty="0" smtClean="0"/>
              <a:t>6. Опір змінам.</a:t>
            </a:r>
            <a:endParaRPr lang="ru-RU" sz="3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000" b="1" dirty="0" smtClean="0"/>
              <a:t>5. Забезпечення ефективних</a:t>
            </a:r>
            <a:r>
              <a:rPr lang="en-US" sz="5000" b="1" dirty="0" smtClean="0"/>
              <a:t> </a:t>
            </a:r>
            <a:r>
              <a:rPr lang="uk-UA" sz="5000" b="1" dirty="0" smtClean="0"/>
              <a:t>комунікацій</a:t>
            </a:r>
            <a:endParaRPr lang="ru-RU" sz="5000" b="1" dirty="0"/>
          </a:p>
        </p:txBody>
      </p:sp>
      <p:pic>
        <p:nvPicPr>
          <p:cNvPr id="5" name="Рисунок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kcy;&amp;ocy;&amp;ncy;&amp;fcy;&amp;lcy;&amp;iukcy;&amp;kcy;&amp;tcy;&amp;icy; &amp;vcy; &amp;ocy;&amp;rcy;&amp;gcy;&amp;acy;&amp;ncy;&amp;iukcy;&amp;zcy;&amp;acy;&amp;tscy;&amp;iukcy;&amp;yacy;&amp;khcy;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143248"/>
            <a:ext cx="4559300" cy="325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3902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Вдосконалити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міжособові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комунікації можна на основі:</a:t>
            </a:r>
            <a:endParaRPr lang="ru-RU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47728"/>
          </a:xfrm>
        </p:spPr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uk-UA" sz="3600" dirty="0" smtClean="0"/>
              <a:t>1. Розуміння потреб і настроїв підлеглих.</a:t>
            </a:r>
          </a:p>
          <a:p>
            <a:pPr marL="514350" indent="-514350">
              <a:buNone/>
            </a:pPr>
            <a:r>
              <a:rPr lang="uk-UA" sz="3600" dirty="0" smtClean="0"/>
              <a:t>2.Використання зрозумілої мови та повторів.</a:t>
            </a:r>
          </a:p>
          <a:p>
            <a:pPr marL="514350" indent="-514350">
              <a:buNone/>
            </a:pPr>
            <a:r>
              <a:rPr lang="uk-UA" sz="3600" dirty="0" smtClean="0"/>
              <a:t>3. Правильний вибір засобів комунікації.</a:t>
            </a:r>
          </a:p>
          <a:p>
            <a:pPr marL="514350" indent="-514350">
              <a:buNone/>
            </a:pPr>
            <a:r>
              <a:rPr lang="uk-UA" sz="3600" dirty="0" smtClean="0"/>
              <a:t>4. Забезпечення довіри у підлеглих.</a:t>
            </a:r>
          </a:p>
          <a:p>
            <a:pPr marL="514350" indent="-514350">
              <a:buNone/>
            </a:pPr>
            <a:r>
              <a:rPr lang="uk-UA" sz="3600" dirty="0" smtClean="0"/>
              <a:t>5. Встановлювати якісний зворотній зв'язок.</a:t>
            </a:r>
          </a:p>
          <a:p>
            <a:pPr marL="514350" indent="-514350">
              <a:buNone/>
            </a:pPr>
            <a:endParaRPr lang="uk-UA" dirty="0" smtClean="0"/>
          </a:p>
          <a:p>
            <a:pPr marL="514350" indent="-514350">
              <a:buNone/>
            </a:pPr>
            <a:endParaRPr lang="uk-UA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marL="0" lvl="0" indent="269875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3600" b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Домашнє завдання: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uk-UA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Підготуватись до практичної роботи</a:t>
            </a:r>
            <a:endParaRPr lang="en-US" sz="3200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0" lvl="0" indent="269875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000" dirty="0" smtClean="0">
              <a:latin typeface="Arial" pitchFamily="34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36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uk-UA" sz="3600" b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Самостійна робота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: </a:t>
            </a:r>
            <a:r>
              <a:rPr lang="uk-UA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Інформаційне забезпечення процесу управління</a:t>
            </a:r>
            <a:endParaRPr lang="en-US" sz="3200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000" dirty="0" smtClean="0">
              <a:latin typeface="Arial" pitchFamily="34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       </a:t>
            </a:r>
            <a:r>
              <a:rPr lang="uk-UA" sz="3600" b="1" i="1" u="sng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Література:</a:t>
            </a:r>
            <a:endParaRPr lang="ru-RU" sz="36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      За ред.. С.І. Михайлова  Менеджмент. Навчальний посібник. – Вінниця: НОВА КНИГА, 2006  ст. 236 - 237                     </a:t>
            </a:r>
            <a:endParaRPr lang="ru-RU" sz="32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План: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Поняття інформації, класифікація та її роль </a:t>
            </a:r>
            <a:endParaRPr lang="en-US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менеджменті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Сутність комунікації та комунікаційного процесу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Види, типи та класи комунікацій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Бар’єри комунікацій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uk-UA" sz="2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Забезпечення ефективних комунікацій</a:t>
            </a:r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algn="just">
              <a:buNone/>
            </a:pPr>
            <a:r>
              <a:rPr lang="uk-UA" sz="4400" b="1" dirty="0" smtClean="0">
                <a:solidFill>
                  <a:schemeClr val="accent5">
                    <a:lumMod val="50000"/>
                  </a:schemeClr>
                </a:solidFill>
              </a:rPr>
              <a:t>       </a:t>
            </a:r>
            <a:r>
              <a:rPr lang="uk-UA" sz="4400" b="1" dirty="0">
                <a:solidFill>
                  <a:schemeClr val="accent5">
                    <a:lumMod val="50000"/>
                  </a:schemeClr>
                </a:solidFill>
              </a:rPr>
              <a:t>І</a:t>
            </a:r>
            <a:r>
              <a:rPr lang="uk-UA" sz="4400" b="1" dirty="0" smtClean="0">
                <a:solidFill>
                  <a:schemeClr val="accent5">
                    <a:lumMod val="50000"/>
                  </a:schemeClr>
                </a:solidFill>
              </a:rPr>
              <a:t>нформація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3200" dirty="0" smtClean="0"/>
              <a:t>являє собою сукупність даних про стан керуючої й керованої підсистеми, а так само навколишнього середовища. </a:t>
            </a:r>
            <a:endParaRPr lang="ru-RU" sz="3200" dirty="0"/>
          </a:p>
        </p:txBody>
      </p:sp>
      <p:pic>
        <p:nvPicPr>
          <p:cNvPr id="4" name="Рисунок 3" descr="&amp;Pcy;&amp;ocy;&amp;vcy;’&amp;yacy;&amp;zcy;&amp;acy;&amp;ncy;&amp;iecy; &amp;zcy;&amp;ocy;&amp;bcy;&amp;rcy;&amp;acy;&amp;zhcy;&amp;iecy;&amp;ncy;&amp;ncy;&amp;yacy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429000"/>
            <a:ext cx="4786346" cy="273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43240" y="2636912"/>
            <a:ext cx="3071834" cy="14401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</a:rPr>
              <a:t>Властивості інформації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1643042" y="5143227"/>
            <a:ext cx="2786082" cy="1286169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err="1" smtClean="0"/>
              <a:t>доступність</a:t>
            </a:r>
            <a:r>
              <a:rPr lang="ru-RU" dirty="0" smtClean="0"/>
              <a:t> </a:t>
            </a:r>
          </a:p>
        </p:txBody>
      </p:sp>
      <p:sp>
        <p:nvSpPr>
          <p:cNvPr id="7" name="Волна 6"/>
          <p:cNvSpPr/>
          <p:nvPr/>
        </p:nvSpPr>
        <p:spPr>
          <a:xfrm>
            <a:off x="3036083" y="188640"/>
            <a:ext cx="3048085" cy="138297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достовірність</a:t>
            </a:r>
            <a:endParaRPr lang="ru-RU" sz="2800" b="1" dirty="0"/>
          </a:p>
        </p:txBody>
      </p:sp>
      <p:sp>
        <p:nvSpPr>
          <p:cNvPr id="8" name="Волна 7"/>
          <p:cNvSpPr/>
          <p:nvPr/>
        </p:nvSpPr>
        <p:spPr>
          <a:xfrm>
            <a:off x="404241" y="1571612"/>
            <a:ext cx="2786082" cy="123097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err="1" smtClean="0"/>
              <a:t>актуальність</a:t>
            </a:r>
            <a:r>
              <a:rPr lang="ru-RU" dirty="0" smtClean="0"/>
              <a:t> </a:t>
            </a:r>
          </a:p>
        </p:txBody>
      </p:sp>
      <p:sp>
        <p:nvSpPr>
          <p:cNvPr id="9" name="Волна 8"/>
          <p:cNvSpPr/>
          <p:nvPr/>
        </p:nvSpPr>
        <p:spPr>
          <a:xfrm>
            <a:off x="285720" y="3571876"/>
            <a:ext cx="2786082" cy="135618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err="1" smtClean="0"/>
              <a:t>своєчасність</a:t>
            </a:r>
            <a:r>
              <a:rPr lang="ru-RU" sz="2400" b="1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10" name="Волна 9"/>
          <p:cNvSpPr/>
          <p:nvPr/>
        </p:nvSpPr>
        <p:spPr>
          <a:xfrm>
            <a:off x="6215074" y="1571612"/>
            <a:ext cx="2786082" cy="130298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err="1" smtClean="0"/>
              <a:t>об'єктивність</a:t>
            </a:r>
            <a:r>
              <a:rPr lang="ru-RU" sz="2400" b="1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11" name="Волна 10"/>
          <p:cNvSpPr/>
          <p:nvPr/>
        </p:nvSpPr>
        <p:spPr>
          <a:xfrm>
            <a:off x="6232378" y="3786475"/>
            <a:ext cx="2786082" cy="135675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err="1" smtClean="0"/>
              <a:t>повнота</a:t>
            </a:r>
            <a:r>
              <a:rPr lang="ru-RU" sz="2400" b="1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12" name="Волна 11"/>
          <p:cNvSpPr/>
          <p:nvPr/>
        </p:nvSpPr>
        <p:spPr>
          <a:xfrm>
            <a:off x="5214942" y="5143227"/>
            <a:ext cx="2786082" cy="1286169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err="1" smtClean="0"/>
              <a:t>цінність</a:t>
            </a:r>
            <a:endParaRPr lang="ru-RU" sz="3200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allAtOnce" animBg="1"/>
      <p:bldP spid="9" grpId="0" build="p" animBg="1"/>
      <p:bldP spid="10" grpId="0" build="allAtOnce" animBg="1"/>
      <p:bldP spid="11" grpId="0" build="p" animBg="1"/>
      <p:bldP spid="1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Класифікація інформації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43050"/>
            <a:ext cx="8435280" cy="468155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8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uk-UA" sz="3800" b="1" i="1" dirty="0" smtClean="0">
                <a:solidFill>
                  <a:schemeClr val="accent5">
                    <a:lumMod val="50000"/>
                  </a:schemeClr>
                </a:solidFill>
              </a:rPr>
              <a:t>За формою відображення</a:t>
            </a:r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r>
              <a:rPr lang="uk-UA" sz="3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uk-UA" sz="2800" dirty="0" smtClean="0"/>
              <a:t>візуальна;  - аудіо інформація;  - аудіовізуальна.</a:t>
            </a:r>
            <a:endParaRPr lang="en-US" sz="1600" dirty="0" smtClean="0"/>
          </a:p>
          <a:p>
            <a:pPr algn="ctr"/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</a:rPr>
              <a:t>За джерелами виникнення:</a:t>
            </a:r>
            <a:endParaRPr lang="ru-RU" sz="3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uk-UA" sz="3200" dirty="0" smtClean="0"/>
              <a:t>       - зовнішня;                      - внутрішня.</a:t>
            </a:r>
          </a:p>
          <a:p>
            <a:pPr algn="ctr"/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</a:rPr>
              <a:t>За ступенем оброблення:</a:t>
            </a:r>
            <a:endParaRPr lang="ru-RU" sz="36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2800" dirty="0" smtClean="0"/>
              <a:t>       </a:t>
            </a:r>
            <a:r>
              <a:rPr lang="uk-UA" sz="3200" dirty="0" smtClean="0"/>
              <a:t>- первинна;                         - вторинна.</a:t>
            </a:r>
          </a:p>
          <a:p>
            <a:pPr>
              <a:buNone/>
            </a:pPr>
            <a:endParaRPr lang="ru-RU" sz="1000" dirty="0" smtClean="0"/>
          </a:p>
          <a:p>
            <a:pPr lvl="0">
              <a:buFontTx/>
              <a:buChar char="-"/>
            </a:pPr>
            <a:endParaRPr lang="ru-RU" sz="1200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</a:rPr>
              <a:t>За ознакою стабільності: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 - постійна (умовно-постійна);       - змінна.</a:t>
            </a:r>
          </a:p>
          <a:p>
            <a:pPr>
              <a:buNone/>
            </a:pPr>
            <a:endParaRPr lang="en-US" sz="14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uk-UA" sz="3800" b="1" i="1" dirty="0" smtClean="0">
                <a:solidFill>
                  <a:schemeClr val="accent5">
                    <a:lumMod val="50000"/>
                  </a:schemeClr>
                </a:solidFill>
              </a:rPr>
              <a:t>З</a:t>
            </a:r>
            <a:r>
              <a:rPr lang="ru-RU" sz="3800" b="1" i="1" dirty="0" smtClean="0">
                <a:solidFill>
                  <a:schemeClr val="accent5">
                    <a:lumMod val="50000"/>
                  </a:schemeClr>
                </a:solidFill>
              </a:rPr>
              <a:t>а </a:t>
            </a:r>
            <a:r>
              <a:rPr lang="ru-RU" sz="3800" b="1" i="1" dirty="0" err="1" smtClean="0">
                <a:solidFill>
                  <a:schemeClr val="accent5">
                    <a:lumMod val="50000"/>
                  </a:schemeClr>
                </a:solidFill>
              </a:rPr>
              <a:t>повнотою</a:t>
            </a:r>
            <a:r>
              <a:rPr lang="ru-RU" sz="38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800" b="1" i="1" dirty="0" err="1" smtClean="0">
                <a:solidFill>
                  <a:schemeClr val="accent5">
                    <a:lumMod val="50000"/>
                  </a:schemeClr>
                </a:solidFill>
              </a:rPr>
              <a:t>охоплення</a:t>
            </a:r>
            <a:r>
              <a:rPr lang="ru-RU" sz="38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800" b="1" i="1" dirty="0" err="1" smtClean="0">
                <a:solidFill>
                  <a:schemeClr val="accent5">
                    <a:lumMod val="50000"/>
                  </a:schemeClr>
                </a:solidFill>
              </a:rPr>
              <a:t>явища</a:t>
            </a:r>
            <a:r>
              <a:rPr lang="ru-RU" sz="3800" b="1" i="1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endParaRPr lang="ru-RU" sz="3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   - </a:t>
            </a:r>
            <a:r>
              <a:rPr lang="ru-RU" sz="3200" dirty="0" err="1" smtClean="0"/>
              <a:t>повна</a:t>
            </a:r>
            <a:r>
              <a:rPr lang="ru-RU" sz="3200" dirty="0" smtClean="0"/>
              <a:t>,         </a:t>
            </a:r>
            <a:r>
              <a:rPr lang="uk-UA" sz="3200" dirty="0" smtClean="0"/>
              <a:t>- </a:t>
            </a:r>
            <a:r>
              <a:rPr lang="ru-RU" sz="3200" dirty="0" err="1" smtClean="0"/>
              <a:t>часткова</a:t>
            </a:r>
            <a:r>
              <a:rPr lang="ru-RU" sz="3200" dirty="0" smtClean="0"/>
              <a:t>,       </a:t>
            </a:r>
            <a:r>
              <a:rPr lang="uk-UA" sz="3200" dirty="0" smtClean="0"/>
              <a:t>- </a:t>
            </a:r>
            <a:r>
              <a:rPr lang="ru-RU" sz="3200" dirty="0" err="1" smtClean="0"/>
              <a:t>надлишкова</a:t>
            </a:r>
            <a:r>
              <a:rPr lang="ru-RU" sz="3200" dirty="0" smtClean="0"/>
              <a:t>.</a:t>
            </a:r>
            <a:endParaRPr lang="uk-UA" sz="1200" dirty="0" smtClean="0"/>
          </a:p>
          <a:p>
            <a:pPr>
              <a:buNone/>
            </a:pPr>
            <a:endParaRPr lang="ru-RU" sz="1200" dirty="0" smtClean="0"/>
          </a:p>
          <a:p>
            <a:pPr algn="ctr"/>
            <a:r>
              <a:rPr lang="uk-UA" sz="3200" b="1" i="1" dirty="0" smtClean="0">
                <a:solidFill>
                  <a:schemeClr val="accent5">
                    <a:lumMod val="50000"/>
                  </a:schemeClr>
                </a:solidFill>
              </a:rPr>
              <a:t>      </a:t>
            </a:r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</a:rPr>
              <a:t>З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а </a:t>
            </a:r>
            <a:r>
              <a:rPr lang="ru-RU" sz="4000" b="1" i="1" dirty="0" err="1" smtClean="0">
                <a:solidFill>
                  <a:schemeClr val="accent5">
                    <a:lumMod val="50000"/>
                  </a:schemeClr>
                </a:solidFill>
              </a:rPr>
              <a:t>змістом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</a:p>
          <a:p>
            <a:pPr algn="ctr">
              <a:buNone/>
            </a:pPr>
            <a:r>
              <a:rPr lang="uk-UA" sz="3200" dirty="0" smtClean="0"/>
              <a:t> - </a:t>
            </a:r>
            <a:r>
              <a:rPr lang="ru-RU" sz="3200" dirty="0" smtClean="0"/>
              <a:t>планово – </a:t>
            </a:r>
            <a:r>
              <a:rPr lang="ru-RU" sz="3200" dirty="0" err="1" smtClean="0"/>
              <a:t>економічна</a:t>
            </a:r>
            <a:r>
              <a:rPr lang="ru-RU" sz="3200" dirty="0" smtClean="0"/>
              <a:t>,   - </a:t>
            </a:r>
            <a:r>
              <a:rPr lang="ru-RU" sz="3200" dirty="0" err="1" smtClean="0"/>
              <a:t>фінансова</a:t>
            </a:r>
            <a:r>
              <a:rPr lang="ru-RU" sz="3200" dirty="0" smtClean="0"/>
              <a:t>, </a:t>
            </a:r>
            <a:r>
              <a:rPr lang="uk-UA" sz="3200" dirty="0" smtClean="0"/>
              <a:t>  </a:t>
            </a:r>
          </a:p>
          <a:p>
            <a:pPr algn="ctr">
              <a:buNone/>
            </a:pPr>
            <a:r>
              <a:rPr lang="ru-RU" sz="3200" dirty="0" err="1" smtClean="0"/>
              <a:t>бухгалтерська</a:t>
            </a:r>
            <a:r>
              <a:rPr lang="ru-RU" sz="3200" dirty="0" smtClean="0"/>
              <a:t>,  </a:t>
            </a:r>
            <a:r>
              <a:rPr lang="uk-UA" sz="3200" dirty="0" smtClean="0"/>
              <a:t>- </a:t>
            </a:r>
            <a:r>
              <a:rPr lang="ru-RU" sz="3200" dirty="0" err="1" smtClean="0"/>
              <a:t>технологічна</a:t>
            </a:r>
            <a:r>
              <a:rPr lang="ru-RU" sz="3200" dirty="0" smtClean="0"/>
              <a:t>,  - </a:t>
            </a:r>
            <a:r>
              <a:rPr lang="ru-RU" sz="3200" dirty="0" err="1" smtClean="0"/>
              <a:t>довідкова</a:t>
            </a:r>
            <a:r>
              <a:rPr lang="ru-RU" sz="3200" dirty="0" smtClean="0"/>
              <a:t> та </a:t>
            </a:r>
            <a:r>
              <a:rPr lang="ru-RU" sz="3200" dirty="0" err="1" smtClean="0"/>
              <a:t>ін</a:t>
            </a:r>
            <a:r>
              <a:rPr lang="ru-RU" sz="3200" dirty="0" smtClean="0"/>
              <a:t>.</a:t>
            </a:r>
          </a:p>
          <a:p>
            <a:pPr algn="ctr">
              <a:buFontTx/>
              <a:buChar char="-"/>
            </a:pP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</a:rPr>
              <a:t>З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а </a:t>
            </a:r>
            <a:r>
              <a:rPr lang="ru-RU" sz="4000" b="1" i="1" dirty="0" err="1" smtClean="0">
                <a:solidFill>
                  <a:schemeClr val="accent5">
                    <a:lumMod val="50000"/>
                  </a:schemeClr>
                </a:solidFill>
              </a:rPr>
              <a:t>рівнем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accent5">
                    <a:lumMod val="50000"/>
                  </a:schemeClr>
                </a:solidFill>
              </a:rPr>
              <a:t>достовірності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</a:p>
          <a:p>
            <a:pPr lvl="0" algn="ctr">
              <a:buFontTx/>
              <a:buChar char="-"/>
            </a:pPr>
            <a:r>
              <a:rPr lang="ru-RU" sz="3200" dirty="0" smtClean="0"/>
              <a:t>- </a:t>
            </a:r>
            <a:r>
              <a:rPr lang="ru-RU" sz="3200" dirty="0" err="1" smtClean="0"/>
              <a:t>достовірна</a:t>
            </a:r>
            <a:r>
              <a:rPr lang="ru-RU" sz="3200" dirty="0" smtClean="0"/>
              <a:t>,              </a:t>
            </a:r>
            <a:r>
              <a:rPr lang="uk-UA" sz="3200" dirty="0" smtClean="0"/>
              <a:t>- </a:t>
            </a:r>
            <a:r>
              <a:rPr lang="ru-RU" sz="3200" dirty="0" err="1" smtClean="0"/>
              <a:t>недостовірна</a:t>
            </a:r>
            <a:r>
              <a:rPr lang="ru-RU" sz="3200" dirty="0" smtClean="0"/>
              <a:t>.</a:t>
            </a:r>
            <a:endParaRPr lang="en-US" sz="3200" dirty="0" smtClean="0"/>
          </a:p>
          <a:p>
            <a:pPr marL="0" lvl="0" indent="0" algn="ctr">
              <a:buNone/>
            </a:pPr>
            <a:endParaRPr lang="en-US" sz="1100" dirty="0" smtClean="0"/>
          </a:p>
          <a:p>
            <a:pPr lvl="0" algn="ctr">
              <a:buFontTx/>
              <a:buChar char="-"/>
            </a:pPr>
            <a:endParaRPr lang="ru-RU" sz="1100" dirty="0" smtClean="0"/>
          </a:p>
          <a:p>
            <a:pPr algn="ctr"/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</a:rPr>
              <a:t> За характером фіксації: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        - фіксована;                 - нефіксована.</a:t>
            </a:r>
            <a:endParaRPr lang="en-US" dirty="0" smtClean="0"/>
          </a:p>
          <a:p>
            <a:pPr algn="ctr"/>
            <a:endParaRPr lang="en-US" sz="10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</a:rPr>
              <a:t>За роллю у процесі управління: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ctr">
              <a:buFontTx/>
              <a:buChar char="-"/>
            </a:pPr>
            <a:r>
              <a:rPr lang="uk-UA" dirty="0" err="1" smtClean="0"/>
              <a:t>-</a:t>
            </a:r>
            <a:r>
              <a:rPr lang="uk-UA" sz="3200" dirty="0" err="1" smtClean="0"/>
              <a:t>розпорядча</a:t>
            </a:r>
            <a:r>
              <a:rPr lang="uk-UA" sz="3200" dirty="0" smtClean="0"/>
              <a:t>,    - нормативна,    - планова,    - звітна.</a:t>
            </a:r>
            <a:endParaRPr lang="en-US" sz="3200" dirty="0" smtClean="0"/>
          </a:p>
          <a:p>
            <a:pPr lvl="0">
              <a:buFontTx/>
              <a:buChar char="-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>
              <a:buNone/>
            </a:pPr>
            <a:r>
              <a:rPr lang="uk-UA" sz="5400" b="1" dirty="0" smtClean="0"/>
              <a:t>2.Поняття комунікації та комунікаційного процесу</a:t>
            </a:r>
            <a:endParaRPr lang="ru-RU" sz="5400" dirty="0" smtClean="0"/>
          </a:p>
          <a:p>
            <a:endParaRPr lang="ru-RU" dirty="0"/>
          </a:p>
        </p:txBody>
      </p:sp>
      <p:pic>
        <p:nvPicPr>
          <p:cNvPr id="5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59"/>
            <a:ext cx="4248472" cy="3093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2144</TotalTime>
  <Words>475</Words>
  <Application>Microsoft Office PowerPoint</Application>
  <PresentationFormat>Экран (4:3)</PresentationFormat>
  <Paragraphs>108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Слайд 2</vt:lpstr>
      <vt:lpstr>План:</vt:lpstr>
      <vt:lpstr>Слайд 4</vt:lpstr>
      <vt:lpstr>Слайд 5</vt:lpstr>
      <vt:lpstr>Класифікація інформації</vt:lpstr>
      <vt:lpstr>Слайд 7</vt:lpstr>
      <vt:lpstr>Слайд 8</vt:lpstr>
      <vt:lpstr>Слайд 9</vt:lpstr>
      <vt:lpstr>Слайд 10</vt:lpstr>
      <vt:lpstr>Слайд 11</vt:lpstr>
      <vt:lpstr>Елементи комунікаційного процесу:</vt:lpstr>
      <vt:lpstr>Етапи комунікаційного процесу:</vt:lpstr>
      <vt:lpstr>Слайд 14</vt:lpstr>
      <vt:lpstr>Види комунікацій</vt:lpstr>
      <vt:lpstr>Слайд 16</vt:lpstr>
      <vt:lpstr>Формальні комунікації поділяються на:</vt:lpstr>
      <vt:lpstr>  Неформальні комунікації</vt:lpstr>
      <vt:lpstr>Слайд 19</vt:lpstr>
      <vt:lpstr>Слайд 20</vt:lpstr>
      <vt:lpstr>До комунікаційних бар'єрів належать:</vt:lpstr>
      <vt:lpstr>Слайд 22</vt:lpstr>
      <vt:lpstr>Вдосконалити міжособові комунікації можна на основі: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“Хто володіє інформацією, той володіє світом” </dc:title>
  <dc:creator>Admin</dc:creator>
  <cp:lastModifiedBy>Admin</cp:lastModifiedBy>
  <cp:revision>134</cp:revision>
  <dcterms:created xsi:type="dcterms:W3CDTF">2019-10-14T12:23:52Z</dcterms:created>
  <dcterms:modified xsi:type="dcterms:W3CDTF">2019-12-05T16:01:53Z</dcterms:modified>
</cp:coreProperties>
</file>