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9" r:id="rId4"/>
    <p:sldId id="260" r:id="rId5"/>
    <p:sldId id="263" r:id="rId6"/>
    <p:sldId id="264" r:id="rId7"/>
    <p:sldId id="266" r:id="rId8"/>
    <p:sldId id="267" r:id="rId9"/>
    <p:sldId id="268" r:id="rId10"/>
    <p:sldId id="271" r:id="rId11"/>
    <p:sldId id="272" r:id="rId12"/>
    <p:sldId id="273" r:id="rId13"/>
    <p:sldId id="274" r:id="rId14"/>
    <p:sldId id="275" r:id="rId15"/>
    <p:sldId id="276" r:id="rId16"/>
    <p:sldId id="277" r:id="rId17"/>
    <p:sldId id="279" r:id="rId18"/>
    <p:sldId id="282" r:id="rId19"/>
    <p:sldId id="283" r:id="rId20"/>
    <p:sldId id="284" r:id="rId21"/>
    <p:sldId id="287" r:id="rId22"/>
    <p:sldId id="285" r:id="rId23"/>
    <p:sldId id="286" r:id="rId2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723" autoAdjust="0"/>
  </p:normalViewPr>
  <p:slideViewPr>
    <p:cSldViewPr>
      <p:cViewPr>
        <p:scale>
          <a:sx n="100" d="100"/>
          <a:sy n="100" d="100"/>
        </p:scale>
        <p:origin x="-70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9" name="Заголовок 28"/>
          <p:cNvSpPr>
            <a:spLocks noGrp="1"/>
          </p:cNvSpPr>
          <p:nvPr>
            <p:ph type="ctrTitle"/>
          </p:nvPr>
        </p:nvSpPr>
        <p:spPr>
          <a:xfrm>
            <a:off x="381000" y="4853411"/>
            <a:ext cx="84582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a:lvl1pPr>
          </a:lstStyle>
          <a:p>
            <a:pPr>
              <a:defRPr/>
            </a:pPr>
            <a:fld id="{554078F7-F463-494D-BAE4-2DB0157E8D75}" type="datetimeFigureOut">
              <a:rPr lang="ru-RU"/>
              <a:pPr>
                <a:defRPr/>
              </a:pPr>
              <a:t>16.12.2010</a:t>
            </a:fld>
            <a:endParaRPr lang="ru-RU"/>
          </a:p>
        </p:txBody>
      </p:sp>
      <p:sp>
        <p:nvSpPr>
          <p:cNvPr id="6" name="Нижний колонтитул 1"/>
          <p:cNvSpPr>
            <a:spLocks noGrp="1"/>
          </p:cNvSpPr>
          <p:nvPr>
            <p:ph type="ftr" sz="quarter" idx="11"/>
          </p:nvPr>
        </p:nvSpPr>
        <p:spPr/>
        <p:txBody>
          <a:bodyPr/>
          <a:lstStyle>
            <a:lvl1pPr>
              <a:defRPr/>
            </a:lvl1pPr>
          </a:lstStyle>
          <a:p>
            <a:pPr>
              <a:defRPr/>
            </a:pPr>
            <a:endParaRPr lang="ru-RU"/>
          </a:p>
        </p:txBody>
      </p:sp>
      <p:sp>
        <p:nvSpPr>
          <p:cNvPr id="7" name="Номер слайда 14"/>
          <p:cNvSpPr>
            <a:spLocks noGrp="1"/>
          </p:cNvSpPr>
          <p:nvPr>
            <p:ph type="sldNum" sz="quarter" idx="12"/>
          </p:nvPr>
        </p:nvSpPr>
        <p:spPr>
          <a:xfrm>
            <a:off x="8229600" y="6473825"/>
            <a:ext cx="758825" cy="247650"/>
          </a:xfrm>
        </p:spPr>
        <p:txBody>
          <a:bodyPr/>
          <a:lstStyle>
            <a:lvl1pPr>
              <a:defRPr/>
            </a:lvl1pPr>
          </a:lstStyle>
          <a:p>
            <a:pPr>
              <a:defRPr/>
            </a:pPr>
            <a:fld id="{EE564E60-2E28-459D-8346-B703868E3E63}"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pPr>
              <a:defRPr/>
            </a:pPr>
            <a:fld id="{53926252-1C50-4080-BF50-F9234F296E81}" type="datetimeFigureOut">
              <a:rPr lang="ru-RU"/>
              <a:pPr>
                <a:defRPr/>
              </a:pPr>
              <a:t>16.12.2010</a:t>
            </a:fld>
            <a:endParaRPr lang="ru-RU"/>
          </a:p>
        </p:txBody>
      </p:sp>
      <p:sp>
        <p:nvSpPr>
          <p:cNvPr id="5" name="Нижний колонтитул 2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6F184AD9-F368-4D12-9961-5BAB8E413113}"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18EEA34F-B112-4960-92A1-F71CA97AC5FA}" type="datetimeFigureOut">
              <a:rPr lang="ru-RU"/>
              <a:pPr>
                <a:defRPr/>
              </a:pPr>
              <a:t>16.12.2010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FA39CDC-FFF9-4229-BC88-868E711432B1}"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0E51A23F-00FE-4306-9217-D9F73E892C3F}" type="datetimeFigureOut">
              <a:rPr lang="ru-RU"/>
              <a:pPr>
                <a:defRPr/>
              </a:pPr>
              <a:t>16.12.2010</a:t>
            </a:fld>
            <a:endParaRPr lang="ru-RU"/>
          </a:p>
        </p:txBody>
      </p:sp>
      <p:sp>
        <p:nvSpPr>
          <p:cNvPr id="5" name="Нижний колонтитул 18"/>
          <p:cNvSpPr>
            <a:spLocks noGrp="1"/>
          </p:cNvSpPr>
          <p:nvPr>
            <p:ph type="ftr" sz="quarter" idx="11"/>
          </p:nvPr>
        </p:nvSpPr>
        <p:spPr>
          <a:xfrm>
            <a:off x="3581400" y="76200"/>
            <a:ext cx="2895600" cy="288925"/>
          </a:xfrm>
        </p:spPr>
        <p:txBody>
          <a:bodyPr/>
          <a:lstStyle>
            <a:lvl1pPr>
              <a:defRPr/>
            </a:lvl1pPr>
          </a:lstStyle>
          <a:p>
            <a:pPr>
              <a:defRPr/>
            </a:pPr>
            <a:endParaRPr lang="ru-RU"/>
          </a:p>
        </p:txBody>
      </p:sp>
      <p:sp>
        <p:nvSpPr>
          <p:cNvPr id="6" name="Номер слайда 15"/>
          <p:cNvSpPr>
            <a:spLocks noGrp="1"/>
          </p:cNvSpPr>
          <p:nvPr>
            <p:ph type="sldNum" sz="quarter" idx="12"/>
          </p:nvPr>
        </p:nvSpPr>
        <p:spPr>
          <a:xfrm>
            <a:off x="8229600" y="6473825"/>
            <a:ext cx="758825" cy="247650"/>
          </a:xfrm>
        </p:spPr>
        <p:txBody>
          <a:bodyPr/>
          <a:lstStyle>
            <a:lvl1pPr>
              <a:defRPr/>
            </a:lvl1pPr>
          </a:lstStyle>
          <a:p>
            <a:pPr>
              <a:defRPr/>
            </a:pPr>
            <a:fld id="{76951556-C07F-432F-9D9D-31B57C668EB2}"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a:lvl1pPr>
          </a:lstStyle>
          <a:p>
            <a:pPr>
              <a:defRPr/>
            </a:pPr>
            <a:fld id="{B66CBF5E-E194-48C1-B74B-BA29D4762456}" type="datetimeFigureOut">
              <a:rPr lang="ru-RU"/>
              <a:pPr>
                <a:defRPr/>
              </a:pPr>
              <a:t>16.12.2010</a:t>
            </a:fld>
            <a:endParaRPr lang="ru-RU"/>
          </a:p>
        </p:txBody>
      </p:sp>
      <p:sp>
        <p:nvSpPr>
          <p:cNvPr id="7" name="Нижний колонтитул 10"/>
          <p:cNvSpPr>
            <a:spLocks noGrp="1"/>
          </p:cNvSpPr>
          <p:nvPr>
            <p:ph type="ftr" sz="quarter" idx="11"/>
          </p:nvPr>
        </p:nvSpPr>
        <p:spPr/>
        <p:txBody>
          <a:bodyPr/>
          <a:lstStyle>
            <a:lvl1pPr>
              <a:defRPr/>
            </a:lvl1pPr>
          </a:lstStyle>
          <a:p>
            <a:pPr>
              <a:defRPr/>
            </a:pPr>
            <a:endParaRPr lang="ru-RU"/>
          </a:p>
        </p:txBody>
      </p:sp>
      <p:sp>
        <p:nvSpPr>
          <p:cNvPr id="9" name="Номер слайда 15"/>
          <p:cNvSpPr>
            <a:spLocks noGrp="1"/>
          </p:cNvSpPr>
          <p:nvPr>
            <p:ph type="sldNum" sz="quarter" idx="12"/>
          </p:nvPr>
        </p:nvSpPr>
        <p:spPr/>
        <p:txBody>
          <a:bodyPr/>
          <a:lstStyle>
            <a:lvl1pPr>
              <a:defRPr/>
            </a:lvl1pPr>
          </a:lstStyle>
          <a:p>
            <a:pPr>
              <a:defRPr/>
            </a:pPr>
            <a:fld id="{2D7FA0BB-A71A-48D6-8DEA-D33493CE1770}"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pPr>
              <a:defRPr/>
            </a:pPr>
            <a:fld id="{28378E17-338D-49E3-B905-F8190A71A98E}" type="datetimeFigureOut">
              <a:rPr lang="ru-RU"/>
              <a:pPr>
                <a:defRPr/>
              </a:pPr>
              <a:t>16.12.2010</a:t>
            </a:fld>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42028638-AE69-4383-BE1C-049573B34BC4}"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a:lvl1pPr>
          </a:lstStyle>
          <a:p>
            <a:pPr>
              <a:defRPr/>
            </a:pPr>
            <a:fld id="{6030FABF-DBF3-4341-A6FE-6B33ADACEF91}" type="datetimeFigureOut">
              <a:rPr lang="ru-RU"/>
              <a:pPr>
                <a:defRPr/>
              </a:pPr>
              <a:t>16.12.2010</a:t>
            </a:fld>
            <a:endParaRPr lang="ru-RU"/>
          </a:p>
        </p:txBody>
      </p:sp>
      <p:sp>
        <p:nvSpPr>
          <p:cNvPr id="9" name="Нижний колонтитул 5"/>
          <p:cNvSpPr>
            <a:spLocks noGrp="1"/>
          </p:cNvSpPr>
          <p:nvPr>
            <p:ph type="ftr" sz="quarter" idx="11"/>
          </p:nvPr>
        </p:nvSpPr>
        <p:spPr/>
        <p:txBody>
          <a:bodyPr/>
          <a:lstStyle>
            <a:lvl1pPr>
              <a:defRPr/>
            </a:lvl1pPr>
          </a:lstStyle>
          <a:p>
            <a:pPr>
              <a:defRPr/>
            </a:pPr>
            <a:endParaRPr lang="ru-RU"/>
          </a:p>
        </p:txBody>
      </p:sp>
      <p:sp>
        <p:nvSpPr>
          <p:cNvPr id="10" name="Номер слайда 6"/>
          <p:cNvSpPr>
            <a:spLocks noGrp="1"/>
          </p:cNvSpPr>
          <p:nvPr>
            <p:ph type="sldNum" sz="quarter" idx="12"/>
          </p:nvPr>
        </p:nvSpPr>
        <p:spPr>
          <a:xfrm>
            <a:off x="8229600" y="6477000"/>
            <a:ext cx="762000" cy="247650"/>
          </a:xfrm>
        </p:spPr>
        <p:txBody>
          <a:bodyPr/>
          <a:lstStyle>
            <a:lvl1pPr>
              <a:defRPr/>
            </a:lvl1pPr>
          </a:lstStyle>
          <a:p>
            <a:pPr>
              <a:defRPr/>
            </a:pPr>
            <a:fld id="{4661465A-C1A4-485C-9683-1715BA1ABD1F}"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pPr>
              <a:defRPr/>
            </a:pPr>
            <a:fld id="{88551425-CAF5-4F5C-991E-CAE73928698C}" type="datetimeFigureOut">
              <a:rPr lang="ru-RU"/>
              <a:pPr>
                <a:defRPr/>
              </a:pPr>
              <a:t>16.12.2010</a:t>
            </a:fld>
            <a:endParaRPr lang="ru-RU"/>
          </a:p>
        </p:txBody>
      </p:sp>
      <p:sp>
        <p:nvSpPr>
          <p:cNvPr id="4" name="Нижний колонтитул 2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727BBB7B-7191-46F7-ABCA-619ECFF8A5D8}"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pPr>
              <a:defRPr/>
            </a:pPr>
            <a:fld id="{D40994D2-5262-46BC-9C08-7781B1E6A622}" type="datetimeFigureOut">
              <a:rPr lang="ru-RU"/>
              <a:pPr>
                <a:defRPr/>
              </a:pPr>
              <a:t>16.12.2010</a:t>
            </a:fld>
            <a:endParaRPr lang="ru-RU"/>
          </a:p>
        </p:txBody>
      </p:sp>
      <p:sp>
        <p:nvSpPr>
          <p:cNvPr id="3" name="Нижний колонтитул 23"/>
          <p:cNvSpPr>
            <a:spLocks noGrp="1"/>
          </p:cNvSpPr>
          <p:nvPr>
            <p:ph type="ftr" sz="quarter" idx="11"/>
          </p:nvPr>
        </p:nvSpPr>
        <p:spPr/>
        <p:txBody>
          <a:bodyPr/>
          <a:lstStyle>
            <a:lvl1pPr>
              <a:defRPr/>
            </a:lvl1pPr>
          </a:lstStyle>
          <a:p>
            <a:pPr>
              <a:defRPr/>
            </a:pPr>
            <a:endParaRPr lang="ru-RU"/>
          </a:p>
        </p:txBody>
      </p:sp>
      <p:sp>
        <p:nvSpPr>
          <p:cNvPr id="4" name="Номер слайда 6"/>
          <p:cNvSpPr>
            <a:spLocks noGrp="1"/>
          </p:cNvSpPr>
          <p:nvPr>
            <p:ph type="sldNum" sz="quarter" idx="12"/>
          </p:nvPr>
        </p:nvSpPr>
        <p:spPr/>
        <p:txBody>
          <a:bodyPr/>
          <a:lstStyle>
            <a:lvl1pPr>
              <a:defRPr/>
            </a:lvl1pPr>
          </a:lstStyle>
          <a:p>
            <a:pPr>
              <a:defRPr/>
            </a:pPr>
            <a:fld id="{557CD5F3-43C8-4929-8EE0-5F27BA1E97B7}"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a:lvl1pPr>
          </a:lstStyle>
          <a:p>
            <a:pPr>
              <a:defRPr/>
            </a:pPr>
            <a:fld id="{E4E63003-982E-4E72-BCD2-5D7181CCD242}" type="datetimeFigureOut">
              <a:rPr lang="ru-RU"/>
              <a:pPr>
                <a:defRPr/>
              </a:pPr>
              <a:t>16.12.2010</a:t>
            </a:fld>
            <a:endParaRPr lang="ru-RU"/>
          </a:p>
        </p:txBody>
      </p:sp>
      <p:sp>
        <p:nvSpPr>
          <p:cNvPr id="7" name="Нижний колонтитул 28"/>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9A5F71B5-C7DF-44F4-BDEE-258E5EEB7DA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381000" y="4993760"/>
            <a:ext cx="58674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pPr>
              <a:defRPr/>
            </a:pPr>
            <a:fld id="{43BC912F-C90B-41C3-B3F4-4FD18AC07B6C}" type="datetimeFigureOut">
              <a:rPr lang="ru-RU"/>
              <a:pPr>
                <a:defRPr/>
              </a:pPr>
              <a:t>16.12.2010</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30"/>
          <p:cNvSpPr>
            <a:spLocks noGrp="1"/>
          </p:cNvSpPr>
          <p:nvPr>
            <p:ph type="sldNum" sz="quarter" idx="12"/>
          </p:nvPr>
        </p:nvSpPr>
        <p:spPr/>
        <p:txBody>
          <a:bodyPr/>
          <a:lstStyle>
            <a:lvl1pPr>
              <a:defRPr/>
            </a:lvl1pPr>
          </a:lstStyle>
          <a:p>
            <a:pPr>
              <a:defRPr/>
            </a:pPr>
            <a:fld id="{09928EA7-D060-402F-9B32-A61D898809F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29" name="Текст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defRPr>
            </a:lvl1pPr>
          </a:lstStyle>
          <a:p>
            <a:pPr>
              <a:defRPr/>
            </a:pPr>
            <a:fld id="{D87F3857-4C85-43A7-A0CE-67A0004FD6B5}" type="datetimeFigureOut">
              <a:rPr lang="ru-RU"/>
              <a:pPr>
                <a:defRPr/>
              </a:pPr>
              <a:t>16.12.2010</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pPr>
              <a:defRPr/>
            </a:pP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pPr>
              <a:defRPr/>
            </a:pPr>
            <a:fld id="{06176CC7-8AE4-48D4-88FD-CCBD3FFD3211}" type="slidenum">
              <a:rPr lang="ru-RU"/>
              <a:pPr>
                <a:defRPr/>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3" r:id="rId4"/>
    <p:sldLayoutId id="2147483747" r:id="rId5"/>
    <p:sldLayoutId id="2147483742" r:id="rId6"/>
    <p:sldLayoutId id="2147483748" r:id="rId7"/>
    <p:sldLayoutId id="2147483749" r:id="rId8"/>
    <p:sldLayoutId id="2147483750" r:id="rId9"/>
    <p:sldLayoutId id="2147483741" r:id="rId10"/>
    <p:sldLayoutId id="2147483751" r:id="rId11"/>
  </p:sldLayoutIdLst>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sz="20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Подзаголовок 2"/>
          <p:cNvSpPr>
            <a:spLocks noGrp="1"/>
          </p:cNvSpPr>
          <p:nvPr>
            <p:ph type="subTitle" idx="1"/>
          </p:nvPr>
        </p:nvSpPr>
        <p:spPr>
          <a:xfrm>
            <a:off x="285750" y="188913"/>
            <a:ext cx="8624888" cy="5026025"/>
          </a:xfrm>
        </p:spPr>
        <p:txBody>
          <a:bodyPr/>
          <a:lstStyle/>
          <a:p>
            <a:pPr eaLnBrk="1" hangingPunct="1">
              <a:lnSpc>
                <a:spcPct val="80000"/>
              </a:lnSpc>
            </a:pPr>
            <a:r>
              <a:rPr lang="uk-UA" sz="3200" b="1" u="sng" smtClean="0">
                <a:solidFill>
                  <a:srgbClr val="443329"/>
                </a:solidFill>
              </a:rPr>
              <a:t>Тема</a:t>
            </a:r>
            <a:r>
              <a:rPr lang="uk-UA" sz="3200" b="1" smtClean="0">
                <a:solidFill>
                  <a:srgbClr val="443329"/>
                </a:solidFill>
              </a:rPr>
              <a:t>: </a:t>
            </a:r>
            <a:r>
              <a:rPr lang="en-US" sz="3200" b="1" smtClean="0">
                <a:solidFill>
                  <a:srgbClr val="443329"/>
                </a:solidFill>
              </a:rPr>
              <a:t> </a:t>
            </a:r>
            <a:r>
              <a:rPr lang="uk-UA" sz="3200" b="1" smtClean="0">
                <a:solidFill>
                  <a:schemeClr val="hlink"/>
                </a:solidFill>
              </a:rPr>
              <a:t>Дослідження напівпровідникових діодів за допомогою програмного    комплексу Electronics Workbench.</a:t>
            </a:r>
            <a:endParaRPr lang="ru-RU" sz="3200" smtClean="0">
              <a:solidFill>
                <a:schemeClr val="hlink"/>
              </a:solidFill>
            </a:endParaRPr>
          </a:p>
          <a:p>
            <a:pPr eaLnBrk="1" hangingPunct="1">
              <a:lnSpc>
                <a:spcPct val="80000"/>
              </a:lnSpc>
            </a:pPr>
            <a:endParaRPr lang="en-US" sz="3200" b="1" u="sng" smtClean="0">
              <a:solidFill>
                <a:schemeClr val="hlink"/>
              </a:solidFill>
            </a:endParaRPr>
          </a:p>
          <a:p>
            <a:pPr eaLnBrk="1" hangingPunct="1">
              <a:lnSpc>
                <a:spcPct val="80000"/>
              </a:lnSpc>
            </a:pPr>
            <a:endParaRPr lang="en-US" sz="3200" b="1" u="sng" smtClean="0">
              <a:solidFill>
                <a:srgbClr val="443329"/>
              </a:solidFill>
            </a:endParaRPr>
          </a:p>
          <a:p>
            <a:pPr eaLnBrk="1" hangingPunct="1">
              <a:lnSpc>
                <a:spcPct val="80000"/>
              </a:lnSpc>
            </a:pPr>
            <a:r>
              <a:rPr lang="uk-UA" b="1" u="sng" smtClean="0">
                <a:solidFill>
                  <a:srgbClr val="443329"/>
                </a:solidFill>
              </a:rPr>
              <a:t>Мета:</a:t>
            </a:r>
            <a:endParaRPr lang="ru-RU" smtClean="0">
              <a:solidFill>
                <a:srgbClr val="443329"/>
              </a:solidFill>
            </a:endParaRPr>
          </a:p>
          <a:p>
            <a:pPr eaLnBrk="1" hangingPunct="1">
              <a:lnSpc>
                <a:spcPct val="80000"/>
              </a:lnSpc>
            </a:pPr>
            <a:r>
              <a:rPr lang="uk-UA" b="1" smtClean="0">
                <a:solidFill>
                  <a:srgbClr val="443329"/>
                </a:solidFill>
              </a:rPr>
              <a:t>         1. В</a:t>
            </a:r>
            <a:r>
              <a:rPr lang="ru-RU" b="1" smtClean="0">
                <a:solidFill>
                  <a:srgbClr val="443329"/>
                </a:solidFill>
              </a:rPr>
              <a:t>ивчення принцип</a:t>
            </a:r>
            <a:r>
              <a:rPr lang="uk-UA" b="1" smtClean="0">
                <a:solidFill>
                  <a:srgbClr val="443329"/>
                </a:solidFill>
              </a:rPr>
              <a:t>у</a:t>
            </a:r>
            <a:r>
              <a:rPr lang="ru-RU" b="1" smtClean="0">
                <a:solidFill>
                  <a:srgbClr val="443329"/>
                </a:solidFill>
              </a:rPr>
              <a:t> дії та основних властивостей напівпровідникових діодів, дослідження їх вольтамперних характеристик, ознайомлення з основними параметрами</a:t>
            </a:r>
            <a:endParaRPr lang="en-US" b="1" smtClean="0">
              <a:solidFill>
                <a:srgbClr val="443329"/>
              </a:solidFill>
            </a:endParaRPr>
          </a:p>
          <a:p>
            <a:pPr eaLnBrk="1" hangingPunct="1">
              <a:lnSpc>
                <a:spcPct val="80000"/>
              </a:lnSpc>
            </a:pPr>
            <a:endParaRPr lang="ru-RU" smtClean="0">
              <a:solidFill>
                <a:srgbClr val="443329"/>
              </a:solidFill>
            </a:endParaRPr>
          </a:p>
          <a:p>
            <a:pPr eaLnBrk="1" hangingPunct="1">
              <a:lnSpc>
                <a:spcPct val="80000"/>
              </a:lnSpc>
            </a:pPr>
            <a:r>
              <a:rPr lang="uk-UA" b="1" smtClean="0">
                <a:solidFill>
                  <a:srgbClr val="443329"/>
                </a:solidFill>
              </a:rPr>
              <a:t>         2. Отримати навички моделювання та дослідження схем прямого і зворотнього ввімкнення напівпровідникових діодів в програмному середовищі </a:t>
            </a:r>
            <a:r>
              <a:rPr lang="ru-RU" b="1" smtClean="0">
                <a:solidFill>
                  <a:srgbClr val="443329"/>
                </a:solidFill>
              </a:rPr>
              <a:t>Electronics Workbench </a:t>
            </a:r>
            <a:endParaRPr lang="ru-RU" smtClean="0">
              <a:solidFill>
                <a:srgbClr val="44332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4900626"/>
          </a:xfrm>
        </p:spPr>
        <p:txBody>
          <a:bodyPr>
            <a:noAutofit/>
          </a:bodyPr>
          <a:lstStyle/>
          <a:p>
            <a:pPr eaLnBrk="1" fontAlgn="auto" hangingPunct="1">
              <a:spcAft>
                <a:spcPts val="0"/>
              </a:spcAft>
              <a:defRPr/>
            </a:pPr>
            <a:r>
              <a:rPr lang="ru-RU" sz="2000" dirty="0" err="1" smtClean="0">
                <a:latin typeface="Times New Roman" pitchFamily="18" charset="0"/>
                <a:cs typeface="Times New Roman" pitchFamily="18" charset="0"/>
              </a:rPr>
              <a:t>Тепер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зайдіть</a:t>
            </a:r>
            <a:r>
              <a:rPr lang="ru-RU" sz="2000" dirty="0" smtClean="0">
                <a:latin typeface="Times New Roman" pitchFamily="18" charset="0"/>
                <a:cs typeface="Times New Roman" pitchFamily="18" charset="0"/>
              </a:rPr>
              <a:t> в панель </a:t>
            </a:r>
            <a:r>
              <a:rPr lang="ru-RU" sz="2000" dirty="0" err="1" smtClean="0">
                <a:latin typeface="Times New Roman" pitchFamily="18" charset="0"/>
                <a:cs typeface="Times New Roman" pitchFamily="18" charset="0"/>
              </a:rPr>
              <a:t>Diodes</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діоди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також</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перетягніть</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діод</a:t>
            </a:r>
            <a:r>
              <a:rPr lang="ru-RU" sz="2000" dirty="0" smtClean="0">
                <a:latin typeface="Times New Roman" pitchFamily="18" charset="0"/>
                <a:cs typeface="Times New Roman" pitchFamily="18" charset="0"/>
              </a:rPr>
              <a:t> на </a:t>
            </a:r>
            <a:r>
              <a:rPr lang="ru-RU" sz="2000" dirty="0" err="1" smtClean="0">
                <a:latin typeface="Times New Roman" pitchFamily="18" charset="0"/>
                <a:cs typeface="Times New Roman" pitchFamily="18" charset="0"/>
              </a:rPr>
              <a:t>робоче</a:t>
            </a:r>
            <a:r>
              <a:rPr lang="ru-RU" sz="2000" dirty="0" smtClean="0">
                <a:latin typeface="Times New Roman" pitchFamily="18" charset="0"/>
                <a:cs typeface="Times New Roman" pitchFamily="18" charset="0"/>
              </a:rPr>
              <a:t> поле.</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t> </a:t>
            </a:r>
            <a:r>
              <a:rPr lang="ru-RU" sz="2000" dirty="0" smtClean="0">
                <a:latin typeface="Times New Roman" pitchFamily="18" charset="0"/>
                <a:cs typeface="Times New Roman" pitchFamily="18" charset="0"/>
              </a:rPr>
              <a:t>Рис. 5. Панель </a:t>
            </a:r>
            <a:r>
              <a:rPr lang="ru-RU" sz="2000" dirty="0" err="1" smtClean="0">
                <a:latin typeface="Times New Roman" pitchFamily="18" charset="0"/>
                <a:cs typeface="Times New Roman" pitchFamily="18" charset="0"/>
              </a:rPr>
              <a:t>компонентів</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Diode</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26626" name="Picture 2"/>
          <p:cNvPicPr>
            <a:picLocks noChangeAspect="1" noChangeArrowheads="1"/>
          </p:cNvPicPr>
          <p:nvPr/>
        </p:nvPicPr>
        <p:blipFill>
          <a:blip r:embed="rId2"/>
          <a:srcRect/>
          <a:stretch>
            <a:fillRect/>
          </a:stretch>
        </p:blipFill>
        <p:spPr bwMode="auto">
          <a:xfrm>
            <a:off x="1500188" y="1571625"/>
            <a:ext cx="5619750" cy="261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829320"/>
          </a:xfrm>
        </p:spPr>
        <p:txBody>
          <a:bodyPr>
            <a:noAutofit/>
          </a:bodyPr>
          <a:lstStyle/>
          <a:p>
            <a:pPr eaLnBrk="1" fontAlgn="auto" hangingPunct="1">
              <a:spcAft>
                <a:spcPts val="0"/>
              </a:spcAft>
              <a:defRPr/>
            </a:pPr>
            <a:r>
              <a:rPr lang="uk-UA" sz="2000" b="1" dirty="0" smtClean="0">
                <a:latin typeface="Times New Roman" pitchFamily="18" charset="0"/>
                <a:cs typeface="Times New Roman" pitchFamily="18" charset="0"/>
              </a:rPr>
              <a:t>П</a:t>
            </a:r>
            <a:r>
              <a:rPr lang="ru-RU" sz="2000" b="1" dirty="0" err="1" smtClean="0">
                <a:latin typeface="Times New Roman" pitchFamily="18" charset="0"/>
                <a:cs typeface="Times New Roman" pitchFamily="18" charset="0"/>
              </a:rPr>
              <a:t>анель</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джерел</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живлення</a:t>
            </a:r>
            <a:r>
              <a:rPr lang="ru-RU"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err="1" smtClean="0">
                <a:latin typeface="Times New Roman" pitchFamily="18" charset="0"/>
                <a:cs typeface="Times New Roman" pitchFamily="18" charset="0"/>
              </a:rPr>
              <a:t>Перетягніть</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джерело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змінної</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напруги</a:t>
            </a:r>
            <a:r>
              <a:rPr lang="ru-RU" sz="2000" dirty="0" smtClean="0">
                <a:latin typeface="Times New Roman" pitchFamily="18" charset="0"/>
                <a:cs typeface="Times New Roman" pitchFamily="18" charset="0"/>
              </a:rPr>
              <a:t> на </a:t>
            </a:r>
            <a:r>
              <a:rPr lang="ru-RU" sz="2000" dirty="0" err="1" smtClean="0">
                <a:latin typeface="Times New Roman" pitchFamily="18" charset="0"/>
                <a:cs typeface="Times New Roman" pitchFamily="18" charset="0"/>
              </a:rPr>
              <a:t>робоче</a:t>
            </a:r>
            <a:r>
              <a:rPr lang="ru-RU" sz="2000" dirty="0" smtClean="0">
                <a:latin typeface="Times New Roman" pitchFamily="18" charset="0"/>
                <a:cs typeface="Times New Roman" pitchFamily="18" charset="0"/>
              </a:rPr>
              <a:t> поле.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Рис.6. Панель </a:t>
            </a:r>
            <a:r>
              <a:rPr lang="ru-RU" sz="2000" dirty="0" err="1" smtClean="0">
                <a:latin typeface="Times New Roman" pitchFamily="18" charset="0"/>
                <a:cs typeface="Times New Roman" pitchFamily="18" charset="0"/>
              </a:rPr>
              <a:t>компонентів</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Sources</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джерела</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Заземлення</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спільна</a:t>
            </a:r>
            <a:r>
              <a:rPr lang="ru-RU" sz="2000" dirty="0" smtClean="0">
                <a:latin typeface="Times New Roman" pitchFamily="18" charset="0"/>
                <a:cs typeface="Times New Roman" pitchFamily="18" charset="0"/>
              </a:rPr>
              <a:t> точка </a:t>
            </a:r>
            <a:r>
              <a:rPr lang="ru-RU" sz="2000" dirty="0" err="1" smtClean="0">
                <a:latin typeface="Times New Roman" pitchFamily="18" charset="0"/>
                <a:cs typeface="Times New Roman" pitchFamily="18" charset="0"/>
              </a:rPr>
              <a:t>схеми</a:t>
            </a:r>
            <a:r>
              <a:rPr lang="ru-RU" sz="2000" dirty="0" smtClean="0">
                <a:latin typeface="Times New Roman" pitchFamily="18" charset="0"/>
                <a:cs typeface="Times New Roman" pitchFamily="18" charset="0"/>
              </a:rPr>
              <a:t>);</a:t>
            </a:r>
            <a:r>
              <a:rPr lang="uk-UA" sz="2000" dirty="0" smtClean="0">
                <a:latin typeface="Times New Roman" pitchFamily="18" charset="0"/>
                <a:cs typeface="Times New Roman" pitchFamily="18" charset="0"/>
              </a:rPr>
              <a:t>  </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Джерело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змінної</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напруги</a:t>
            </a:r>
            <a:r>
              <a:rPr lang="uk-UA"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pic>
        <p:nvPicPr>
          <p:cNvPr id="27650" name="Picture 2"/>
          <p:cNvPicPr>
            <a:picLocks noChangeAspect="1" noChangeArrowheads="1"/>
          </p:cNvPicPr>
          <p:nvPr/>
        </p:nvPicPr>
        <p:blipFill>
          <a:blip r:embed="rId2"/>
          <a:srcRect/>
          <a:stretch>
            <a:fillRect/>
          </a:stretch>
        </p:blipFill>
        <p:spPr bwMode="auto">
          <a:xfrm>
            <a:off x="1714500" y="1785938"/>
            <a:ext cx="5581650" cy="1990725"/>
          </a:xfrm>
          <a:prstGeom prst="rect">
            <a:avLst/>
          </a:prstGeom>
          <a:noFill/>
          <a:ln w="9525">
            <a:noFill/>
            <a:miter lim="800000"/>
            <a:headEnd/>
            <a:tailEnd/>
          </a:ln>
        </p:spPr>
      </p:pic>
      <p:pic>
        <p:nvPicPr>
          <p:cNvPr id="27651" name="Picture 3"/>
          <p:cNvPicPr>
            <a:picLocks noChangeAspect="1" noChangeArrowheads="1"/>
          </p:cNvPicPr>
          <p:nvPr/>
        </p:nvPicPr>
        <p:blipFill>
          <a:blip r:embed="rId3"/>
          <a:srcRect/>
          <a:stretch>
            <a:fillRect/>
          </a:stretch>
        </p:blipFill>
        <p:spPr bwMode="auto">
          <a:xfrm>
            <a:off x="571500" y="4929188"/>
            <a:ext cx="314325" cy="314325"/>
          </a:xfrm>
          <a:prstGeom prst="rect">
            <a:avLst/>
          </a:prstGeom>
          <a:noFill/>
          <a:ln w="9525">
            <a:noFill/>
            <a:miter lim="800000"/>
            <a:headEnd/>
            <a:tailEnd/>
          </a:ln>
        </p:spPr>
      </p:pic>
      <p:pic>
        <p:nvPicPr>
          <p:cNvPr id="27652" name="Picture 4"/>
          <p:cNvPicPr>
            <a:picLocks noChangeAspect="1" noChangeArrowheads="1"/>
          </p:cNvPicPr>
          <p:nvPr/>
        </p:nvPicPr>
        <p:blipFill>
          <a:blip r:embed="rId4"/>
          <a:srcRect/>
          <a:stretch>
            <a:fillRect/>
          </a:stretch>
        </p:blipFill>
        <p:spPr bwMode="auto">
          <a:xfrm>
            <a:off x="4286250" y="5500688"/>
            <a:ext cx="32385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757882"/>
          </a:xfrm>
        </p:spPr>
        <p:txBody>
          <a:bodyPr>
            <a:noAutofit/>
          </a:bodyPr>
          <a:lstStyle/>
          <a:p>
            <a:pPr eaLnBrk="1" fontAlgn="auto" hangingPunct="1">
              <a:spcAft>
                <a:spcPts val="0"/>
              </a:spcAft>
              <a:defRPr/>
            </a:pPr>
            <a:r>
              <a:rPr lang="ru-RU" sz="2000" b="1" u="sng" dirty="0" smtClean="0">
                <a:latin typeface="Times New Roman" pitchFamily="18" charset="0"/>
                <a:cs typeface="Times New Roman" pitchFamily="18" charset="0"/>
              </a:rPr>
              <a:t>Для </a:t>
            </a:r>
            <a:r>
              <a:rPr lang="ru-RU" sz="2000" b="1" u="sng" dirty="0" err="1" smtClean="0">
                <a:latin typeface="Times New Roman" pitchFamily="18" charset="0"/>
                <a:cs typeface="Times New Roman" pitchFamily="18" charset="0"/>
              </a:rPr>
              <a:t>створення</a:t>
            </a:r>
            <a:r>
              <a:rPr lang="ru-RU" sz="2000" b="1" u="sng" dirty="0" smtClean="0">
                <a:latin typeface="Times New Roman" pitchFamily="18" charset="0"/>
                <a:cs typeface="Times New Roman" pitchFamily="18" charset="0"/>
              </a:rPr>
              <a:t> </a:t>
            </a:r>
            <a:r>
              <a:rPr lang="ru-RU" sz="2000" b="1" u="sng" dirty="0" err="1" smtClean="0">
                <a:latin typeface="Times New Roman" pitchFamily="18" charset="0"/>
                <a:cs typeface="Times New Roman" pitchFamily="18" charset="0"/>
              </a:rPr>
              <a:t>схеми</a:t>
            </a:r>
            <a:r>
              <a:rPr lang="ru-RU" sz="2000" dirty="0" smtClean="0">
                <a:latin typeface="Times New Roman" pitchFamily="18" charset="0"/>
                <a:cs typeface="Times New Roman" pitchFamily="18" charset="0"/>
              </a:rPr>
              <a:t> (рис.1) нам </a:t>
            </a:r>
            <a:r>
              <a:rPr lang="ru-RU" sz="2000" dirty="0" err="1" smtClean="0">
                <a:latin typeface="Times New Roman" pitchFamily="18" charset="0"/>
                <a:cs typeface="Times New Roman" pitchFamily="18" charset="0"/>
              </a:rPr>
              <a:t>також</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будуть</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потрібні</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амперметр, вольтметр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і</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лампа </a:t>
            </a:r>
            <a:r>
              <a:rPr lang="ru-RU" sz="2000" b="1" dirty="0" err="1" smtClean="0">
                <a:latin typeface="Times New Roman" pitchFamily="18" charset="0"/>
                <a:cs typeface="Times New Roman" pitchFamily="18" charset="0"/>
              </a:rPr>
              <a:t>розжарювання</a:t>
            </a: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знаход</a:t>
            </a:r>
            <a:r>
              <a:rPr lang="uk-UA" sz="2000" dirty="0" smtClean="0">
                <a:latin typeface="Times New Roman" pitchFamily="18" charset="0"/>
                <a:cs typeface="Times New Roman" pitchFamily="18" charset="0"/>
              </a:rPr>
              <a:t>я</a:t>
            </a:r>
            <a:r>
              <a:rPr lang="ru-RU" sz="2000" dirty="0" err="1" smtClean="0">
                <a:latin typeface="Times New Roman" pitchFamily="18" charset="0"/>
                <a:cs typeface="Times New Roman" pitchFamily="18" charset="0"/>
              </a:rPr>
              <a:t>ться</a:t>
            </a:r>
            <a:r>
              <a:rPr lang="ru-RU" sz="2000" dirty="0" smtClean="0">
                <a:latin typeface="Times New Roman" pitchFamily="18" charset="0"/>
                <a:cs typeface="Times New Roman" pitchFamily="18" charset="0"/>
              </a:rPr>
              <a:t> в </a:t>
            </a:r>
            <a:r>
              <a:rPr lang="ru-RU" sz="2000" dirty="0" err="1" smtClean="0">
                <a:latin typeface="Times New Roman" pitchFamily="18" charset="0"/>
                <a:cs typeface="Times New Roman" pitchFamily="18" charset="0"/>
              </a:rPr>
              <a:t>панелі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Indicators</a:t>
            </a:r>
            <a:r>
              <a:rPr lang="ru-RU" sz="2000" dirty="0" smtClean="0">
                <a:latin typeface="Times New Roman" pitchFamily="18" charset="0"/>
                <a:cs typeface="Times New Roman" pitchFamily="18" charset="0"/>
              </a:rPr>
              <a:t> (рис. 7). Перенес</a:t>
            </a:r>
            <a:r>
              <a:rPr lang="uk-UA" sz="2000" dirty="0" err="1" smtClean="0">
                <a:latin typeface="Times New Roman" pitchFamily="18" charset="0"/>
                <a:cs typeface="Times New Roman" pitchFamily="18" charset="0"/>
              </a:rPr>
              <a:t>имо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ці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елементи</a:t>
            </a:r>
            <a:r>
              <a:rPr lang="ru-RU" sz="2000" dirty="0" smtClean="0">
                <a:latin typeface="Times New Roman" pitchFamily="18" charset="0"/>
                <a:cs typeface="Times New Roman" pitchFamily="18" charset="0"/>
              </a:rPr>
              <a:t> на </a:t>
            </a:r>
            <a:r>
              <a:rPr lang="ru-RU" sz="2000" dirty="0" err="1" smtClean="0">
                <a:latin typeface="Times New Roman" pitchFamily="18" charset="0"/>
                <a:cs typeface="Times New Roman" pitchFamily="18" charset="0"/>
              </a:rPr>
              <a:t>робоче</a:t>
            </a:r>
            <a:r>
              <a:rPr lang="ru-RU" sz="2000" dirty="0" smtClean="0">
                <a:latin typeface="Times New Roman" pitchFamily="18" charset="0"/>
                <a:cs typeface="Times New Roman" pitchFamily="18" charset="0"/>
              </a:rPr>
              <a:t> поле.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t> Рис. 7. Панель </a:t>
            </a:r>
            <a:r>
              <a:rPr lang="ru-RU" sz="2000" dirty="0" err="1" smtClean="0"/>
              <a:t>Indicators</a:t>
            </a:r>
            <a:r>
              <a:rPr lang="ru-RU" sz="2000" dirty="0" smtClean="0"/>
              <a:t> та </a:t>
            </a:r>
            <a:r>
              <a:rPr lang="ru-RU" sz="2000" dirty="0" err="1" smtClean="0"/>
              <a:t>робоче</a:t>
            </a:r>
            <a:r>
              <a:rPr lang="ru-RU" sz="2000" dirty="0" smtClean="0"/>
              <a:t> поле </a:t>
            </a:r>
            <a:r>
              <a:rPr lang="ru-RU" sz="2000" dirty="0" err="1" smtClean="0"/>
              <a:t>з</a:t>
            </a:r>
            <a:r>
              <a:rPr lang="ru-RU" sz="2000" dirty="0" smtClean="0"/>
              <a:t> </a:t>
            </a:r>
            <a:r>
              <a:rPr lang="ru-RU" sz="2000" dirty="0" err="1" smtClean="0"/>
              <a:t>елементами</a:t>
            </a:r>
            <a:r>
              <a:rPr lang="ru-RU" sz="2000" dirty="0" smtClean="0"/>
              <a:t>, </a:t>
            </a:r>
            <a:r>
              <a:rPr lang="ru-RU" sz="2000" dirty="0" err="1" smtClean="0"/>
              <a:t>що</a:t>
            </a:r>
            <a:r>
              <a:rPr lang="ru-RU" sz="2000" dirty="0" smtClean="0"/>
              <a:t> </a:t>
            </a:r>
            <a:r>
              <a:rPr lang="ru-RU" sz="2000" dirty="0" err="1" smtClean="0"/>
              <a:t>використано</a:t>
            </a:r>
            <a:r>
              <a:rPr lang="ru-RU" sz="2000" dirty="0" smtClean="0"/>
              <a:t>.</a:t>
            </a:r>
            <a:br>
              <a:rPr lang="ru-RU" sz="2000" dirty="0" smtClean="0"/>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28674" name="Picture 2"/>
          <p:cNvPicPr>
            <a:picLocks noChangeAspect="1" noChangeArrowheads="1"/>
          </p:cNvPicPr>
          <p:nvPr/>
        </p:nvPicPr>
        <p:blipFill>
          <a:blip r:embed="rId2"/>
          <a:srcRect/>
          <a:stretch>
            <a:fillRect/>
          </a:stretch>
        </p:blipFill>
        <p:spPr bwMode="auto">
          <a:xfrm>
            <a:off x="1343025" y="2028825"/>
            <a:ext cx="6457950" cy="2800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829320"/>
          </a:xfrm>
        </p:spPr>
        <p:txBody>
          <a:bodyPr>
            <a:noAutofit/>
          </a:bodyPr>
          <a:lstStyle/>
          <a:p>
            <a:pPr algn="r" eaLnBrk="1" fontAlgn="auto" hangingPunct="1">
              <a:spcAft>
                <a:spcPts val="0"/>
              </a:spcAft>
              <a:defRPr/>
            </a:pPr>
            <a:r>
              <a:rPr lang="uk-UA" sz="2000" b="1" i="1" u="sng" dirty="0" smtClean="0">
                <a:latin typeface="Times New Roman" pitchFamily="18" charset="0"/>
                <a:cs typeface="Times New Roman" pitchFamily="18" charset="0"/>
              </a:rPr>
              <a:t>6.13.Зєднання елементів схеми.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b="1" i="1" dirty="0" smtClean="0">
                <a:latin typeface="Times New Roman" pitchFamily="18" charset="0"/>
                <a:cs typeface="Times New Roman" pitchFamily="18" charset="0"/>
              </a:rPr>
              <a:t> Для з'єднання елементів</a:t>
            </a:r>
            <a:r>
              <a:rPr lang="uk-UA" sz="2000" b="1" dirty="0" smtClean="0">
                <a:latin typeface="Times New Roman" pitchFamily="18" charset="0"/>
                <a:cs typeface="Times New Roman" pitchFamily="18" charset="0"/>
              </a:rPr>
              <a:t> схеми:</a:t>
            </a:r>
            <a:br>
              <a:rPr lang="uk-UA" sz="2000" b="1" dirty="0" smtClean="0">
                <a:latin typeface="Times New Roman" pitchFamily="18" charset="0"/>
                <a:cs typeface="Times New Roman" pitchFamily="18" charset="0"/>
              </a:rPr>
            </a:br>
            <a:r>
              <a:rPr lang="uk-UA" sz="2000" b="1" dirty="0" smtClean="0">
                <a:latin typeface="Times New Roman" pitchFamily="18" charset="0"/>
                <a:cs typeface="Times New Roman" pitchFamily="18" charset="0"/>
              </a:rPr>
              <a:t/>
            </a:r>
            <a:br>
              <a:rPr lang="uk-UA" sz="2000" b="1" dirty="0" smtClean="0">
                <a:latin typeface="Times New Roman" pitchFamily="18" charset="0"/>
                <a:cs typeface="Times New Roman" pitchFamily="18" charset="0"/>
              </a:rPr>
            </a:br>
            <a:r>
              <a:rPr lang="uk-UA" sz="2000" b="1" dirty="0" smtClean="0">
                <a:latin typeface="Times New Roman" pitchFamily="18" charset="0"/>
                <a:cs typeface="Times New Roman" pitchFamily="18" charset="0"/>
              </a:rPr>
              <a:t/>
            </a:r>
            <a:br>
              <a:rPr lang="uk-UA" sz="2000" b="1" dirty="0" smtClean="0">
                <a:latin typeface="Times New Roman" pitchFamily="18" charset="0"/>
                <a:cs typeface="Times New Roman" pitchFamily="18" charset="0"/>
              </a:rPr>
            </a:br>
            <a:r>
              <a:rPr lang="uk-UA" sz="2000" b="1" dirty="0" smtClean="0">
                <a:latin typeface="Times New Roman" pitchFamily="18" charset="0"/>
                <a:cs typeface="Times New Roman" pitchFamily="18" charset="0"/>
              </a:rPr>
              <a:t/>
            </a:r>
            <a:br>
              <a:rPr lang="uk-UA" sz="2000" b="1" dirty="0" smtClean="0">
                <a:latin typeface="Times New Roman" pitchFamily="18" charset="0"/>
                <a:cs typeface="Times New Roman" pitchFamily="18" charset="0"/>
              </a:rPr>
            </a:br>
            <a:r>
              <a:rPr lang="uk-UA" sz="2000" b="1" dirty="0" smtClean="0">
                <a:latin typeface="Times New Roman" pitchFamily="18" charset="0"/>
                <a:cs typeface="Times New Roman" pitchFamily="18" charset="0"/>
              </a:rPr>
              <a:t/>
            </a:r>
            <a:br>
              <a:rPr lang="uk-UA" sz="2000" b="1"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підвести курсор миші до одного з виводів,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uk-UA" sz="2000" dirty="0" err="1" smtClean="0">
                <a:latin typeface="Times New Roman" pitchFamily="18" charset="0"/>
                <a:cs typeface="Times New Roman" pitchFamily="18" charset="0"/>
              </a:rPr>
              <a:t>-натиснути</a:t>
            </a:r>
            <a:r>
              <a:rPr lang="uk-UA" sz="2000" dirty="0" smtClean="0">
                <a:latin typeface="Times New Roman" pitchFamily="18" charset="0"/>
                <a:cs typeface="Times New Roman" pitchFamily="18" charset="0"/>
              </a:rPr>
              <a:t> ліву кнопку миші ,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uk-UA" sz="2000" dirty="0" err="1" smtClean="0">
                <a:latin typeface="Times New Roman" pitchFamily="18" charset="0"/>
                <a:cs typeface="Times New Roman" pitchFamily="18" charset="0"/>
              </a:rPr>
              <a:t>-утримуючи</a:t>
            </a:r>
            <a:r>
              <a:rPr lang="uk-UA" sz="2000" dirty="0" smtClean="0">
                <a:latin typeface="Times New Roman" pitchFamily="18" charset="0"/>
                <a:cs typeface="Times New Roman" pitchFamily="18" charset="0"/>
              </a:rPr>
              <a:t> її, підвести до виводу іншого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Для того, </a:t>
            </a:r>
            <a:r>
              <a:rPr lang="ru-RU" sz="2000" dirty="0" err="1" smtClean="0">
                <a:latin typeface="Times New Roman" pitchFamily="18" charset="0"/>
                <a:cs typeface="Times New Roman" pitchFamily="18" charset="0"/>
              </a:rPr>
              <a:t>щоб</a:t>
            </a:r>
            <a:r>
              <a:rPr lang="ru-RU" sz="2000"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знищити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провідник</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потрібно</a:t>
            </a:r>
            <a:r>
              <a:rPr lang="ru-RU" sz="2000" dirty="0" smtClean="0">
                <a:latin typeface="Times New Roman" pitchFamily="18" charset="0"/>
                <a:cs typeface="Times New Roman" pitchFamily="18" charset="0"/>
              </a:rPr>
              <a:t> навести на </a:t>
            </a:r>
            <a:r>
              <a:rPr lang="ru-RU" sz="2000" dirty="0" err="1" smtClean="0">
                <a:latin typeface="Times New Roman" pitchFamily="18" charset="0"/>
                <a:cs typeface="Times New Roman" pitchFamily="18" charset="0"/>
              </a:rPr>
              <a:t>нього</a:t>
            </a:r>
            <a:r>
              <a:rPr lang="ru-RU" sz="2000" dirty="0" smtClean="0">
                <a:latin typeface="Times New Roman" pitchFamily="18" charset="0"/>
                <a:cs typeface="Times New Roman" pitchFamily="18" charset="0"/>
              </a:rPr>
              <a:t> курсор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натиснути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ліву</a:t>
            </a:r>
            <a:r>
              <a:rPr lang="ru-RU" sz="2000" dirty="0" smtClean="0">
                <a:latin typeface="Times New Roman" pitchFamily="18" charset="0"/>
                <a:cs typeface="Times New Roman" pitchFamily="18" charset="0"/>
              </a:rPr>
              <a:t> кнопку </a:t>
            </a:r>
            <a:r>
              <a:rPr lang="ru-RU" sz="2000" dirty="0" err="1" smtClean="0">
                <a:latin typeface="Times New Roman" pitchFamily="18" charset="0"/>
                <a:cs typeface="Times New Roman" pitchFamily="18" charset="0"/>
              </a:rPr>
              <a:t>миші</a:t>
            </a:r>
            <a:r>
              <a:rPr lang="uk-UA"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Щоб</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повернути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елемент</a:t>
            </a:r>
            <a:r>
              <a:rPr lang="ru-RU" sz="2000" dirty="0" smtClean="0">
                <a:latin typeface="Times New Roman" pitchFamily="18" charset="0"/>
                <a:cs typeface="Times New Roman" pitchFamily="18" charset="0"/>
              </a:rPr>
              <a:t> на 90 </a:t>
            </a: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градусів</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проти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годинникової</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стрілки</a:t>
            </a:r>
            <a:r>
              <a:rPr lang="ru-RU" sz="2000" dirty="0" smtClean="0">
                <a:latin typeface="Times New Roman" pitchFamily="18" charset="0"/>
                <a:cs typeface="Times New Roman" pitchFamily="18" charset="0"/>
              </a:rPr>
              <a:t>  -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pic>
        <p:nvPicPr>
          <p:cNvPr id="29698" name="Picture 2"/>
          <p:cNvPicPr>
            <a:picLocks noChangeAspect="1" noChangeArrowheads="1"/>
          </p:cNvPicPr>
          <p:nvPr/>
        </p:nvPicPr>
        <p:blipFill>
          <a:blip r:embed="rId2"/>
          <a:srcRect/>
          <a:stretch>
            <a:fillRect/>
          </a:stretch>
        </p:blipFill>
        <p:spPr bwMode="auto">
          <a:xfrm>
            <a:off x="0" y="642938"/>
            <a:ext cx="2100263" cy="1871662"/>
          </a:xfrm>
          <a:prstGeom prst="rect">
            <a:avLst/>
          </a:prstGeom>
          <a:noFill/>
          <a:ln w="9525">
            <a:noFill/>
            <a:miter lim="800000"/>
            <a:headEnd/>
            <a:tailEnd/>
          </a:ln>
        </p:spPr>
      </p:pic>
      <p:pic>
        <p:nvPicPr>
          <p:cNvPr id="29699" name="Picture 3"/>
          <p:cNvPicPr>
            <a:picLocks noChangeAspect="1" noChangeArrowheads="1"/>
          </p:cNvPicPr>
          <p:nvPr/>
        </p:nvPicPr>
        <p:blipFill>
          <a:blip r:embed="rId3"/>
          <a:srcRect/>
          <a:stretch>
            <a:fillRect/>
          </a:stretch>
        </p:blipFill>
        <p:spPr bwMode="auto">
          <a:xfrm>
            <a:off x="357188" y="2643188"/>
            <a:ext cx="1743075" cy="733425"/>
          </a:xfrm>
          <a:prstGeom prst="rect">
            <a:avLst/>
          </a:prstGeom>
          <a:noFill/>
          <a:ln w="9525">
            <a:noFill/>
            <a:miter lim="800000"/>
            <a:headEnd/>
            <a:tailEnd/>
          </a:ln>
        </p:spPr>
      </p:pic>
      <p:pic>
        <p:nvPicPr>
          <p:cNvPr id="29700" name="Picture 5"/>
          <p:cNvPicPr>
            <a:picLocks noChangeAspect="1" noChangeArrowheads="1"/>
          </p:cNvPicPr>
          <p:nvPr/>
        </p:nvPicPr>
        <p:blipFill>
          <a:blip r:embed="rId4"/>
          <a:srcRect/>
          <a:stretch>
            <a:fillRect/>
          </a:stretch>
        </p:blipFill>
        <p:spPr bwMode="auto">
          <a:xfrm>
            <a:off x="7929563" y="5715000"/>
            <a:ext cx="952500" cy="285750"/>
          </a:xfrm>
          <a:prstGeom prst="rect">
            <a:avLst/>
          </a:prstGeom>
          <a:noFill/>
          <a:ln w="9525">
            <a:noFill/>
            <a:miter lim="800000"/>
            <a:headEnd/>
            <a:tailEnd/>
          </a:ln>
        </p:spPr>
      </p:pic>
      <p:pic>
        <p:nvPicPr>
          <p:cNvPr id="29701" name="Picture 6"/>
          <p:cNvPicPr>
            <a:picLocks noChangeAspect="1" noChangeArrowheads="1"/>
          </p:cNvPicPr>
          <p:nvPr/>
        </p:nvPicPr>
        <p:blipFill>
          <a:blip r:embed="rId5"/>
          <a:srcRect/>
          <a:stretch>
            <a:fillRect/>
          </a:stretch>
        </p:blipFill>
        <p:spPr bwMode="auto">
          <a:xfrm>
            <a:off x="428625" y="3429000"/>
            <a:ext cx="1628775" cy="695325"/>
          </a:xfrm>
          <a:prstGeom prst="rect">
            <a:avLst/>
          </a:prstGeom>
          <a:noFill/>
          <a:ln w="9525">
            <a:noFill/>
            <a:miter lim="800000"/>
            <a:headEnd/>
            <a:tailEnd/>
          </a:ln>
        </p:spPr>
      </p:pic>
      <p:pic>
        <p:nvPicPr>
          <p:cNvPr id="29702" name="Picture 7"/>
          <p:cNvPicPr>
            <a:picLocks noChangeAspect="1" noChangeArrowheads="1"/>
          </p:cNvPicPr>
          <p:nvPr/>
        </p:nvPicPr>
        <p:blipFill>
          <a:blip r:embed="rId6"/>
          <a:srcRect/>
          <a:stretch>
            <a:fillRect/>
          </a:stretch>
        </p:blipFill>
        <p:spPr bwMode="auto">
          <a:xfrm>
            <a:off x="428625" y="4143375"/>
            <a:ext cx="1600200" cy="704850"/>
          </a:xfrm>
          <a:prstGeom prst="rect">
            <a:avLst/>
          </a:prstGeom>
          <a:noFill/>
          <a:ln w="9525">
            <a:noFill/>
            <a:miter lim="800000"/>
            <a:headEnd/>
            <a:tailEnd/>
          </a:ln>
        </p:spPr>
      </p:pic>
      <p:pic>
        <p:nvPicPr>
          <p:cNvPr id="29703" name="Picture 8"/>
          <p:cNvPicPr>
            <a:picLocks noChangeAspect="1" noChangeArrowheads="1"/>
          </p:cNvPicPr>
          <p:nvPr/>
        </p:nvPicPr>
        <p:blipFill>
          <a:blip r:embed="rId7"/>
          <a:srcRect/>
          <a:stretch>
            <a:fillRect/>
          </a:stretch>
        </p:blipFill>
        <p:spPr bwMode="auto">
          <a:xfrm>
            <a:off x="142875" y="4929188"/>
            <a:ext cx="2066925" cy="723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428604"/>
            <a:ext cx="8686800" cy="5043502"/>
          </a:xfrm>
        </p:spPr>
        <p:txBody>
          <a:bodyPr>
            <a:noAutofit/>
          </a:bodyPr>
          <a:lstStyle/>
          <a:p>
            <a:pPr eaLnBrk="1" fontAlgn="auto" hangingPunct="1">
              <a:spcAft>
                <a:spcPts val="0"/>
              </a:spcAft>
              <a:defRPr/>
            </a:pPr>
            <a:r>
              <a:rPr lang="ru-RU" sz="2000" b="1" dirty="0" err="1" smtClean="0">
                <a:latin typeface="Times New Roman" pitchFamily="18" charset="0"/>
                <a:cs typeface="Times New Roman" pitchFamily="18" charset="0"/>
              </a:rPr>
              <a:t>Необхідно</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враховувати</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що</a:t>
            </a:r>
            <a:r>
              <a:rPr lang="ru-RU" sz="2000" b="1" dirty="0" smtClean="0">
                <a:latin typeface="Times New Roman" pitchFamily="18" charset="0"/>
                <a:cs typeface="Times New Roman" pitchFamily="18" charset="0"/>
              </a:rPr>
              <a:t> до кожного </a:t>
            </a:r>
            <a:r>
              <a:rPr lang="ru-RU" sz="2000" b="1" dirty="0" err="1" smtClean="0">
                <a:latin typeface="Times New Roman" pitchFamily="18" charset="0"/>
                <a:cs typeface="Times New Roman" pitchFamily="18" charset="0"/>
              </a:rPr>
              <a:t>вузла</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може</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приєднуватися</a:t>
            </a:r>
            <a:r>
              <a:rPr lang="ru-RU" sz="2000" b="1" dirty="0" smtClean="0">
                <a:latin typeface="Times New Roman" pitchFamily="18" charset="0"/>
                <a:cs typeface="Times New Roman" pitchFamily="18" charset="0"/>
              </a:rPr>
              <a:t> не </a:t>
            </a:r>
            <a:r>
              <a:rPr lang="ru-RU" sz="2000" b="1" dirty="0" err="1" smtClean="0">
                <a:latin typeface="Times New Roman" pitchFamily="18" charset="0"/>
                <a:cs typeface="Times New Roman" pitchFamily="18" charset="0"/>
              </a:rPr>
              <a:t>більш</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чотирьох</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провідників</a:t>
            </a:r>
            <a:r>
              <a:rPr lang="ru-RU" sz="2000" b="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Так само </a:t>
            </a:r>
            <a:r>
              <a:rPr lang="ru-RU" sz="2000" b="1" dirty="0" err="1" smtClean="0">
                <a:latin typeface="Times New Roman" pitchFamily="18" charset="0"/>
                <a:cs typeface="Times New Roman" pitchFamily="18" charset="0"/>
              </a:rPr>
              <a:t>потрібно</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мати</a:t>
            </a:r>
            <a:r>
              <a:rPr lang="ru-RU" sz="2000" b="1" dirty="0" smtClean="0">
                <a:latin typeface="Times New Roman" pitchFamily="18" charset="0"/>
                <a:cs typeface="Times New Roman" pitchFamily="18" charset="0"/>
              </a:rPr>
              <a:t> на </a:t>
            </a:r>
            <a:r>
              <a:rPr lang="ru-RU" sz="2000" b="1" dirty="0" err="1" smtClean="0">
                <a:latin typeface="Times New Roman" pitchFamily="18" charset="0"/>
                <a:cs typeface="Times New Roman" pitchFamily="18" charset="0"/>
              </a:rPr>
              <a:t>увазі</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що</a:t>
            </a:r>
            <a:r>
              <a:rPr lang="ru-RU" sz="2000" b="1" dirty="0" smtClean="0">
                <a:latin typeface="Times New Roman" pitchFamily="18" charset="0"/>
                <a:cs typeface="Times New Roman" pitchFamily="18" charset="0"/>
              </a:rPr>
              <a:t> компонент «</a:t>
            </a:r>
            <a:r>
              <a:rPr lang="ru-RU" sz="2000" b="1" dirty="0" err="1" smtClean="0">
                <a:latin typeface="Times New Roman" pitchFamily="18" charset="0"/>
                <a:cs typeface="Times New Roman" pitchFamily="18" charset="0"/>
              </a:rPr>
              <a:t>Заземлення</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має</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нульову</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напругу</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і</a:t>
            </a:r>
            <a:r>
              <a:rPr lang="ru-RU" sz="2000" b="1" dirty="0" smtClean="0">
                <a:latin typeface="Times New Roman" pitchFamily="18" charset="0"/>
                <a:cs typeface="Times New Roman" pitchFamily="18" charset="0"/>
              </a:rPr>
              <a:t> таким чином </a:t>
            </a:r>
            <a:r>
              <a:rPr lang="ru-RU" sz="2000" b="1" dirty="0" err="1" smtClean="0">
                <a:latin typeface="Times New Roman" pitchFamily="18" charset="0"/>
                <a:cs typeface="Times New Roman" pitchFamily="18" charset="0"/>
              </a:rPr>
              <a:t>забезпечує</a:t>
            </a:r>
            <a:r>
              <a:rPr lang="ru-RU" sz="2000" b="1" dirty="0" smtClean="0">
                <a:latin typeface="Times New Roman" pitchFamily="18" charset="0"/>
                <a:cs typeface="Times New Roman" pitchFamily="18" charset="0"/>
              </a:rPr>
              <a:t> точку для </a:t>
            </a:r>
            <a:r>
              <a:rPr lang="ru-RU" sz="2000" b="1" dirty="0" err="1" smtClean="0">
                <a:latin typeface="Times New Roman" pitchFamily="18" charset="0"/>
                <a:cs typeface="Times New Roman" pitchFamily="18" charset="0"/>
              </a:rPr>
              <a:t>відліку</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потенціалів</a:t>
            </a:r>
            <a:r>
              <a:rPr lang="ru-RU" sz="2000" b="1" dirty="0" smtClean="0">
                <a:latin typeface="Times New Roman" pitchFamily="18" charset="0"/>
                <a:cs typeface="Times New Roman" pitchFamily="18" charset="0"/>
              </a:rPr>
              <a:t>.</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30722" name="Picture 2"/>
          <p:cNvPicPr>
            <a:picLocks noChangeAspect="1" noChangeArrowheads="1"/>
          </p:cNvPicPr>
          <p:nvPr/>
        </p:nvPicPr>
        <p:blipFill>
          <a:blip r:embed="rId2"/>
          <a:srcRect/>
          <a:stretch>
            <a:fillRect/>
          </a:stretch>
        </p:blipFill>
        <p:spPr bwMode="auto">
          <a:xfrm>
            <a:off x="2571750" y="2357438"/>
            <a:ext cx="3762375" cy="1533525"/>
          </a:xfrm>
          <a:prstGeom prst="rect">
            <a:avLst/>
          </a:prstGeom>
          <a:noFill/>
          <a:ln w="9525">
            <a:noFill/>
            <a:miter lim="800000"/>
            <a:headEnd/>
            <a:tailEnd/>
          </a:ln>
        </p:spPr>
      </p:pic>
      <p:sp>
        <p:nvSpPr>
          <p:cNvPr id="30723" name="Прямоугольник 4"/>
          <p:cNvSpPr>
            <a:spLocks noChangeArrowheads="1"/>
          </p:cNvSpPr>
          <p:nvPr/>
        </p:nvSpPr>
        <p:spPr bwMode="auto">
          <a:xfrm>
            <a:off x="2071688" y="4286250"/>
            <a:ext cx="4572000" cy="646113"/>
          </a:xfrm>
          <a:prstGeom prst="rect">
            <a:avLst/>
          </a:prstGeom>
          <a:noFill/>
          <a:ln w="9525">
            <a:noFill/>
            <a:miter lim="800000"/>
            <a:headEnd/>
            <a:tailEnd/>
          </a:ln>
        </p:spPr>
        <p:txBody>
          <a:bodyPr>
            <a:spAutoFit/>
          </a:bodyPr>
          <a:lstStyle/>
          <a:p>
            <a:r>
              <a:rPr lang="ru-RU">
                <a:latin typeface="Franklin Gothic Book" pitchFamily="34" charset="0"/>
              </a:rPr>
              <a:t>Рис</a:t>
            </a:r>
            <a:r>
              <a:rPr lang="uk-UA">
                <a:latin typeface="Franklin Gothic Book" pitchFamily="34" charset="0"/>
              </a:rPr>
              <a:t>унок</a:t>
            </a:r>
            <a:r>
              <a:rPr lang="ru-RU">
                <a:latin typeface="Franklin Gothic Book" pitchFamily="34" charset="0"/>
              </a:rPr>
              <a:t> 8. </a:t>
            </a:r>
            <a:r>
              <a:rPr lang="uk-UA">
                <a:latin typeface="Franklin Gothic Book" pitchFamily="34" charset="0"/>
              </a:rPr>
              <a:t>Приклад схеми для досліджень напівпровідникових діодів</a:t>
            </a:r>
            <a:endParaRPr lang="ru-RU">
              <a:latin typeface="Franklin Gothic Boo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6115072"/>
          </a:xfrm>
        </p:spPr>
        <p:txBody>
          <a:bodyPr>
            <a:noAutofit/>
          </a:bodyPr>
          <a:lstStyle/>
          <a:p>
            <a:pPr eaLnBrk="1" fontAlgn="auto" hangingPunct="1">
              <a:spcAft>
                <a:spcPts val="0"/>
              </a:spcAft>
              <a:defRPr/>
            </a:pPr>
            <a:r>
              <a:rPr lang="uk-UA"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b="1" u="sng" dirty="0" smtClean="0">
                <a:latin typeface="Times New Roman" pitchFamily="18" charset="0"/>
                <a:cs typeface="Times New Roman" pitchFamily="18" charset="0"/>
              </a:rPr>
              <a:t>6.1.4</a:t>
            </a:r>
            <a:r>
              <a:rPr lang="ru-RU" sz="1600" b="1" u="sng" dirty="0" smtClean="0">
                <a:latin typeface="Times New Roman" pitchFamily="18" charset="0"/>
                <a:cs typeface="Times New Roman" pitchFamily="18" charset="0"/>
              </a:rPr>
              <a:t>. </a:t>
            </a:r>
            <a:r>
              <a:rPr lang="ru-RU" sz="1600" b="1" u="sng" dirty="0" err="1" smtClean="0">
                <a:latin typeface="Times New Roman" pitchFamily="18" charset="0"/>
                <a:cs typeface="Times New Roman" pitchFamily="18" charset="0"/>
              </a:rPr>
              <a:t>Завдання</a:t>
            </a:r>
            <a:r>
              <a:rPr lang="ru-RU" sz="1600" b="1" u="sng" dirty="0" smtClean="0">
                <a:latin typeface="Times New Roman" pitchFamily="18" charset="0"/>
                <a:cs typeface="Times New Roman" pitchFamily="18" charset="0"/>
              </a:rPr>
              <a:t> </a:t>
            </a:r>
            <a:r>
              <a:rPr lang="ru-RU" sz="1600" b="1" u="sng" dirty="0" err="1" smtClean="0">
                <a:latin typeface="Times New Roman" pitchFamily="18" charset="0"/>
                <a:cs typeface="Times New Roman" pitchFamily="18" charset="0"/>
              </a:rPr>
              <a:t>параметрів</a:t>
            </a:r>
            <a:r>
              <a:rPr lang="ru-RU" sz="1600" b="1" u="sng" dirty="0" smtClean="0">
                <a:latin typeface="Times New Roman" pitchFamily="18" charset="0"/>
                <a:cs typeface="Times New Roman" pitchFamily="18" charset="0"/>
              </a:rPr>
              <a:t> для </a:t>
            </a:r>
            <a:r>
              <a:rPr lang="ru-RU" sz="1600" b="1" u="sng" dirty="0" err="1" smtClean="0">
                <a:latin typeface="Times New Roman" pitchFamily="18" charset="0"/>
                <a:cs typeface="Times New Roman" pitchFamily="18" charset="0"/>
              </a:rPr>
              <a:t>елементів</a:t>
            </a:r>
            <a:r>
              <a:rPr lang="ru-RU" sz="1600" b="1" u="sng" dirty="0" smtClean="0">
                <a:latin typeface="Times New Roman" pitchFamily="18" charset="0"/>
                <a:cs typeface="Times New Roman" pitchFamily="18" charset="0"/>
              </a:rPr>
              <a:t> </a:t>
            </a:r>
            <a:r>
              <a:rPr lang="ru-RU" sz="1600" b="1" u="sng" dirty="0" err="1" smtClean="0">
                <a:latin typeface="Times New Roman" pitchFamily="18" charset="0"/>
                <a:cs typeface="Times New Roman" pitchFamily="18" charset="0"/>
              </a:rPr>
              <a:t>схеми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При </a:t>
            </a:r>
            <a:r>
              <a:rPr lang="ru-RU" sz="1600" dirty="0" err="1" smtClean="0">
                <a:latin typeface="Times New Roman" pitchFamily="18" charset="0"/>
                <a:cs typeface="Times New Roman" pitchFamily="18" charset="0"/>
              </a:rPr>
              <a:t>вмиканні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схеми</a:t>
            </a:r>
            <a:r>
              <a:rPr lang="ru-RU" sz="1600" dirty="0" smtClean="0">
                <a:latin typeface="Times New Roman" pitchFamily="18" charset="0"/>
                <a:cs typeface="Times New Roman" pitchFamily="18" charset="0"/>
              </a:rPr>
              <a:t>, лампа </a:t>
            </a:r>
            <a:r>
              <a:rPr lang="ru-RU" sz="1600" dirty="0" err="1" smtClean="0">
                <a:latin typeface="Times New Roman" pitchFamily="18" charset="0"/>
                <a:cs typeface="Times New Roman" pitchFamily="18" charset="0"/>
              </a:rPr>
              <a:t>перегоріла</a:t>
            </a:r>
            <a:r>
              <a:rPr lang="ru-RU" sz="1600" dirty="0" smtClean="0">
                <a:latin typeface="Times New Roman" pitchFamily="18" charset="0"/>
                <a:cs typeface="Times New Roman" pitchFamily="18" charset="0"/>
              </a:rPr>
              <a:t>.</a:t>
            </a:r>
            <a:r>
              <a:rPr lang="uk-UA" sz="16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err="1" smtClean="0">
                <a:latin typeface="Times New Roman" pitchFamily="18" charset="0"/>
                <a:cs typeface="Times New Roman" pitchFamily="18" charset="0"/>
              </a:rPr>
              <a:t>необхідно</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змінити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параметри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джерела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або</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лампи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розжарювання</a:t>
            </a:r>
            <a:r>
              <a:rPr lang="uk-UA"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uk-UA" sz="1600" dirty="0" err="1" smtClean="0">
                <a:latin typeface="Times New Roman" pitchFamily="18" charset="0"/>
                <a:cs typeface="Times New Roman" pitchFamily="18" charset="0"/>
              </a:rPr>
              <a:t>-закладкуа</a:t>
            </a:r>
            <a:r>
              <a:rPr lang="uk-UA"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Value</a:t>
            </a:r>
            <a:r>
              <a:rPr lang="uk-UA" sz="1600" dirty="0" smtClean="0">
                <a:latin typeface="Times New Roman" pitchFamily="18" charset="0"/>
                <a:cs typeface="Times New Roman" pitchFamily="18" charset="0"/>
              </a:rPr>
              <a:t>» (величина) і змінити параметри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b="1" dirty="0" smtClean="0">
                <a:latin typeface="Times New Roman" pitchFamily="18" charset="0"/>
                <a:cs typeface="Times New Roman" pitchFamily="18" charset="0"/>
              </a:rPr>
              <a:t>«</a:t>
            </a:r>
            <a:r>
              <a:rPr lang="ru-RU" sz="1600" b="1" dirty="0" err="1" smtClean="0">
                <a:latin typeface="Times New Roman" pitchFamily="18" charset="0"/>
                <a:cs typeface="Times New Roman" pitchFamily="18" charset="0"/>
              </a:rPr>
              <a:t>Voltage</a:t>
            </a:r>
            <a:r>
              <a:rPr lang="uk-UA" sz="1600" b="1" dirty="0" smtClean="0">
                <a:latin typeface="Times New Roman" pitchFamily="18" charset="0"/>
                <a:cs typeface="Times New Roman" pitchFamily="18" charset="0"/>
              </a:rPr>
              <a:t>»</a:t>
            </a:r>
            <a:r>
              <a:rPr lang="uk-UA" sz="1600" dirty="0" smtClean="0">
                <a:latin typeface="Times New Roman" pitchFamily="18" charset="0"/>
                <a:cs typeface="Times New Roman" pitchFamily="18" charset="0"/>
              </a:rPr>
              <a:t> (діюче значення напруги), наприклад, 8В; </a:t>
            </a:r>
            <a:r>
              <a:rPr lang="ru-RU" sz="1600" b="1" dirty="0" err="1" smtClean="0">
                <a:latin typeface="Times New Roman" pitchFamily="18" charset="0"/>
                <a:cs typeface="Times New Roman" pitchFamily="18" charset="0"/>
              </a:rPr>
              <a:t>Frequency</a:t>
            </a:r>
            <a:r>
              <a:rPr lang="uk-UA" sz="1600" dirty="0" smtClean="0">
                <a:latin typeface="Times New Roman" pitchFamily="18" charset="0"/>
                <a:cs typeface="Times New Roman" pitchFamily="18" charset="0"/>
              </a:rPr>
              <a:t> (циклічна частота) - 50Гц;</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Phase</a:t>
            </a:r>
            <a:r>
              <a:rPr lang="uk-UA" sz="1600" dirty="0" smtClean="0">
                <a:latin typeface="Times New Roman" pitchFamily="18" charset="0"/>
                <a:cs typeface="Times New Roman" pitchFamily="18" charset="0"/>
              </a:rPr>
              <a:t> (початкова фаза) - 0</a:t>
            </a:r>
            <a:r>
              <a:rPr lang="ru-RU" sz="1600" dirty="0" smtClean="0">
                <a:latin typeface="Times New Roman" pitchFamily="18" charset="0"/>
                <a:cs typeface="Times New Roman" pitchFamily="18" charset="0"/>
                <a:sym typeface="Symbol"/>
              </a:rPr>
              <a:t></a:t>
            </a:r>
            <a:r>
              <a:rPr lang="uk-UA"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Для  активних елементів: закладка </a:t>
            </a:r>
            <a:r>
              <a:rPr lang="ru-RU" sz="1600" dirty="0" err="1" smtClean="0">
                <a:latin typeface="Times New Roman" pitchFamily="18" charset="0"/>
                <a:cs typeface="Times New Roman" pitchFamily="18" charset="0"/>
              </a:rPr>
              <a:t>Model</a:t>
            </a:r>
            <a:r>
              <a:rPr lang="uk-UA" sz="1600" dirty="0" smtClean="0">
                <a:latin typeface="Times New Roman" pitchFamily="18" charset="0"/>
                <a:cs typeface="Times New Roman" pitchFamily="18" charset="0"/>
              </a:rPr>
              <a:t> для вибору моделі      діода з бібліотек програми, з можливістю редагування параметрів.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1" i="1" dirty="0" smtClean="0"/>
              <a:t> </a:t>
            </a:r>
            <a:r>
              <a:rPr lang="ru-RU" sz="1600" b="1" i="1" dirty="0" err="1" smtClean="0"/>
              <a:t>Примітка</a:t>
            </a:r>
            <a:r>
              <a:rPr lang="ru-RU" sz="1600" i="1" dirty="0" smtClean="0"/>
              <a:t>. </a:t>
            </a:r>
            <a:r>
              <a:rPr lang="ru-RU" sz="1600" dirty="0" err="1" smtClean="0"/>
              <a:t>Після</a:t>
            </a:r>
            <a:r>
              <a:rPr lang="ru-RU" sz="1600" dirty="0" smtClean="0"/>
              <a:t> </a:t>
            </a:r>
            <a:r>
              <a:rPr lang="ru-RU" sz="1600" dirty="0" err="1" smtClean="0"/>
              <a:t>завдання</a:t>
            </a:r>
            <a:r>
              <a:rPr lang="ru-RU" sz="1600" dirty="0" smtClean="0"/>
              <a:t> </a:t>
            </a:r>
            <a:r>
              <a:rPr lang="ru-RU" sz="1600" dirty="0" err="1" smtClean="0"/>
              <a:t>всіх</a:t>
            </a:r>
            <a:r>
              <a:rPr lang="ru-RU" sz="1600" dirty="0" smtClean="0"/>
              <a:t> </a:t>
            </a:r>
            <a:r>
              <a:rPr lang="ru-RU" sz="1600" dirty="0" err="1" smtClean="0"/>
              <a:t>параметрів</a:t>
            </a:r>
            <a:r>
              <a:rPr lang="ru-RU" sz="1600" dirty="0" smtClean="0"/>
              <a:t> </a:t>
            </a:r>
            <a:r>
              <a:rPr lang="ru-RU" sz="1600" dirty="0" err="1" smtClean="0"/>
              <a:t>можна</a:t>
            </a:r>
            <a:r>
              <a:rPr lang="ru-RU" sz="1600" dirty="0" smtClean="0"/>
              <a:t> </a:t>
            </a:r>
            <a:r>
              <a:rPr lang="ru-RU" sz="1600" dirty="0" err="1" smtClean="0"/>
              <a:t>зробити</a:t>
            </a:r>
            <a:r>
              <a:rPr lang="ru-RU" sz="1600" dirty="0" smtClean="0"/>
              <a:t> </a:t>
            </a:r>
            <a:r>
              <a:rPr lang="ru-RU" sz="1600" dirty="0" err="1" smtClean="0"/>
              <a:t>вмикання</a:t>
            </a:r>
            <a:r>
              <a:rPr lang="ru-RU" sz="1600" dirty="0" smtClean="0"/>
              <a:t> </a:t>
            </a:r>
            <a:r>
              <a:rPr lang="ru-RU" sz="1600" dirty="0" err="1" smtClean="0"/>
              <a:t>схеми</a:t>
            </a:r>
            <a:r>
              <a:rPr lang="ru-RU" sz="1600" dirty="0" smtClean="0"/>
              <a:t>, для </a:t>
            </a:r>
            <a:r>
              <a:rPr lang="ru-RU" sz="1600" dirty="0" err="1" smtClean="0"/>
              <a:t>цього</a:t>
            </a:r>
            <a:r>
              <a:rPr lang="ru-RU" sz="1600" dirty="0" smtClean="0"/>
              <a:t> </a:t>
            </a:r>
            <a:r>
              <a:rPr lang="ru-RU" sz="1600" dirty="0" err="1" smtClean="0"/>
              <a:t>необхідно</a:t>
            </a:r>
            <a:r>
              <a:rPr lang="ru-RU" sz="1600" dirty="0" smtClean="0"/>
              <a:t> </a:t>
            </a:r>
            <a:r>
              <a:rPr lang="ru-RU" sz="1600" dirty="0" err="1" smtClean="0"/>
              <a:t>натиснути</a:t>
            </a:r>
            <a:r>
              <a:rPr lang="ru-RU" sz="1600" dirty="0" smtClean="0"/>
              <a:t> на </a:t>
            </a:r>
            <a:r>
              <a:rPr lang="ru-RU" sz="1600" dirty="0" err="1" smtClean="0"/>
              <a:t>вимикач</a:t>
            </a:r>
            <a:r>
              <a:rPr lang="ru-RU" sz="1600" dirty="0" smtClean="0"/>
              <a:t> у </a:t>
            </a:r>
            <a:r>
              <a:rPr lang="ru-RU" sz="1600" dirty="0" err="1" smtClean="0"/>
              <a:t>верхньому</a:t>
            </a:r>
            <a:r>
              <a:rPr lang="ru-RU" sz="1600" dirty="0" smtClean="0"/>
              <a:t> правому кутку. </a:t>
            </a:r>
            <a:r>
              <a:rPr lang="ru-RU" sz="1600" dirty="0" err="1" smtClean="0"/>
              <a:t>Після</a:t>
            </a:r>
            <a:r>
              <a:rPr lang="ru-RU" sz="1600" dirty="0" smtClean="0"/>
              <a:t> </a:t>
            </a:r>
            <a:r>
              <a:rPr lang="ru-RU" sz="1600" dirty="0" err="1" smtClean="0"/>
              <a:t>цього</a:t>
            </a:r>
            <a:r>
              <a:rPr lang="ru-RU" sz="1600" dirty="0" smtClean="0"/>
              <a:t> лампа </a:t>
            </a:r>
            <a:r>
              <a:rPr lang="ru-RU" sz="1600" dirty="0" err="1" smtClean="0"/>
              <a:t>починає</a:t>
            </a:r>
            <a:r>
              <a:rPr lang="ru-RU" sz="1600" dirty="0" smtClean="0"/>
              <a:t> характерно </a:t>
            </a:r>
            <a:r>
              <a:rPr lang="ru-RU" sz="1600" dirty="0" err="1" smtClean="0"/>
              <a:t>блимати</a:t>
            </a:r>
            <a:r>
              <a:rPr lang="ru-RU" sz="1600" dirty="0" smtClean="0"/>
              <a:t>, </a:t>
            </a:r>
            <a:r>
              <a:rPr lang="ru-RU" sz="1600" dirty="0" err="1" smtClean="0"/>
              <a:t>що</a:t>
            </a:r>
            <a:r>
              <a:rPr lang="ru-RU" sz="1600" dirty="0" smtClean="0"/>
              <a:t> говорить про роботу </a:t>
            </a:r>
            <a:r>
              <a:rPr lang="ru-RU" sz="1600" dirty="0" err="1" smtClean="0"/>
              <a:t>схеми</a:t>
            </a:r>
            <a:r>
              <a:rPr lang="ru-RU" sz="1600" dirty="0" smtClean="0"/>
              <a:t>. </a:t>
            </a:r>
            <a:r>
              <a:rPr lang="ru-RU" sz="1600" dirty="0" err="1" smtClean="0"/>
              <a:t>Значення</a:t>
            </a:r>
            <a:r>
              <a:rPr lang="ru-RU" sz="1600" dirty="0" smtClean="0"/>
              <a:t> струму </a:t>
            </a:r>
            <a:r>
              <a:rPr lang="ru-RU" sz="1600" dirty="0" err="1" smtClean="0"/>
              <a:t>і</a:t>
            </a:r>
            <a:r>
              <a:rPr lang="ru-RU" sz="1600" dirty="0" smtClean="0"/>
              <a:t> </a:t>
            </a:r>
            <a:r>
              <a:rPr lang="ru-RU" sz="1600" dirty="0" err="1" smtClean="0"/>
              <a:t>напруги</a:t>
            </a:r>
            <a:r>
              <a:rPr lang="ru-RU" sz="1600" dirty="0" smtClean="0"/>
              <a:t> в </a:t>
            </a:r>
            <a:r>
              <a:rPr lang="ru-RU" sz="1600" dirty="0" err="1" smtClean="0"/>
              <a:t>елементах</a:t>
            </a:r>
            <a:r>
              <a:rPr lang="ru-RU" sz="1600" dirty="0" smtClean="0"/>
              <a:t> </a:t>
            </a:r>
            <a:r>
              <a:rPr lang="ru-RU" sz="1600" dirty="0" err="1" smtClean="0"/>
              <a:t>ланцюга</a:t>
            </a:r>
            <a:r>
              <a:rPr lang="ru-RU" sz="1600" dirty="0" smtClean="0"/>
              <a:t> </a:t>
            </a:r>
            <a:r>
              <a:rPr lang="ru-RU" sz="1600" dirty="0" err="1" smtClean="0"/>
              <a:t>можна</a:t>
            </a:r>
            <a:r>
              <a:rPr lang="ru-RU" sz="1600" dirty="0" smtClean="0"/>
              <a:t> </a:t>
            </a:r>
            <a:r>
              <a:rPr lang="ru-RU" sz="1600" dirty="0" err="1" smtClean="0"/>
              <a:t>визначити</a:t>
            </a:r>
            <a:r>
              <a:rPr lang="ru-RU" sz="1600" dirty="0" smtClean="0"/>
              <a:t> за </a:t>
            </a:r>
            <a:r>
              <a:rPr lang="ru-RU" sz="1600" dirty="0" err="1" smtClean="0"/>
              <a:t>відповідними</a:t>
            </a:r>
            <a:r>
              <a:rPr lang="ru-RU" sz="1600" dirty="0" smtClean="0"/>
              <a:t> </a:t>
            </a:r>
            <a:r>
              <a:rPr lang="ru-RU" sz="1600" dirty="0" err="1" smtClean="0"/>
              <a:t>приладами</a:t>
            </a:r>
            <a:r>
              <a:rPr lang="ru-RU" sz="1600" dirty="0" smtClean="0"/>
              <a:t>.</a:t>
            </a:r>
            <a:br>
              <a:rPr lang="ru-RU" sz="1600" dirty="0" smtClean="0"/>
            </a:br>
            <a:r>
              <a:rPr lang="ru-RU" sz="1600" dirty="0" smtClean="0"/>
              <a:t>Для </a:t>
            </a:r>
            <a:r>
              <a:rPr lang="ru-RU" sz="1600" dirty="0" err="1" smtClean="0"/>
              <a:t>аналізу</a:t>
            </a:r>
            <a:r>
              <a:rPr lang="ru-RU" sz="1600" dirty="0" smtClean="0"/>
              <a:t> схем</a:t>
            </a:r>
            <a:r>
              <a:rPr lang="uk-UA" sz="1600" dirty="0" smtClean="0"/>
              <a:t>и</a:t>
            </a:r>
            <a:r>
              <a:rPr lang="ru-RU" sz="1600" dirty="0" smtClean="0"/>
              <a:t>, </a:t>
            </a:r>
            <a:r>
              <a:rPr lang="ru-RU" sz="1600" dirty="0" err="1" smtClean="0"/>
              <a:t>зручно</a:t>
            </a:r>
            <a:r>
              <a:rPr lang="ru-RU" sz="1600" dirty="0" smtClean="0"/>
              <a:t> </a:t>
            </a:r>
            <a:r>
              <a:rPr lang="ru-RU" sz="1600" dirty="0" err="1" smtClean="0"/>
              <a:t>використати</a:t>
            </a:r>
            <a:r>
              <a:rPr lang="ru-RU" sz="1600" dirty="0" smtClean="0"/>
              <a:t> </a:t>
            </a:r>
            <a:r>
              <a:rPr lang="ru-RU" sz="1600" dirty="0" err="1" smtClean="0"/>
              <a:t>осцилограф</a:t>
            </a:r>
            <a:r>
              <a:rPr lang="ru-RU" sz="1600" dirty="0" smtClean="0"/>
              <a:t>, </a:t>
            </a:r>
            <a:r>
              <a:rPr lang="ru-RU" sz="1600" dirty="0" err="1" smtClean="0"/>
              <a:t>виводи</a:t>
            </a:r>
            <a:r>
              <a:rPr lang="ru-RU" sz="1600" dirty="0" smtClean="0"/>
              <a:t>  </a:t>
            </a:r>
            <a:r>
              <a:rPr lang="ru-RU" sz="1600" dirty="0" err="1" smtClean="0"/>
              <a:t>якого</a:t>
            </a:r>
            <a:r>
              <a:rPr lang="ru-RU" sz="1600" dirty="0" smtClean="0"/>
              <a:t> </a:t>
            </a:r>
            <a:r>
              <a:rPr lang="ru-RU" sz="1600" dirty="0" err="1" smtClean="0"/>
              <a:t>підключаються</a:t>
            </a:r>
            <a:r>
              <a:rPr lang="ru-RU" sz="1600" dirty="0" smtClean="0"/>
              <a:t> до </a:t>
            </a:r>
            <a:r>
              <a:rPr lang="ru-RU" sz="1600" dirty="0" err="1" smtClean="0"/>
              <a:t>відповідних</a:t>
            </a:r>
            <a:r>
              <a:rPr lang="ru-RU" sz="1600" dirty="0" smtClean="0"/>
              <a:t> </a:t>
            </a:r>
            <a:r>
              <a:rPr lang="ru-RU" sz="1600" dirty="0" err="1" smtClean="0"/>
              <a:t>вузлів</a:t>
            </a:r>
            <a:r>
              <a:rPr lang="ru-RU" sz="1600" dirty="0" smtClean="0"/>
              <a:t> </a:t>
            </a:r>
            <a:r>
              <a:rPr lang="ru-RU" sz="1600" dirty="0" err="1" smtClean="0"/>
              <a:t>схеми</a:t>
            </a:r>
            <a:r>
              <a:rPr lang="ru-RU" sz="1600" dirty="0" smtClean="0"/>
              <a:t>.</a:t>
            </a:r>
            <a:br>
              <a:rPr lang="ru-RU" sz="1600" dirty="0" smtClean="0"/>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pic>
        <p:nvPicPr>
          <p:cNvPr id="31746" name="Picture 2"/>
          <p:cNvPicPr>
            <a:picLocks noChangeAspect="1" noChangeArrowheads="1"/>
          </p:cNvPicPr>
          <p:nvPr/>
        </p:nvPicPr>
        <p:blipFill>
          <a:blip r:embed="rId2"/>
          <a:srcRect/>
          <a:stretch>
            <a:fillRect/>
          </a:stretch>
        </p:blipFill>
        <p:spPr bwMode="auto">
          <a:xfrm>
            <a:off x="357188" y="4857750"/>
            <a:ext cx="3886200" cy="1638300"/>
          </a:xfrm>
          <a:prstGeom prst="rect">
            <a:avLst/>
          </a:prstGeom>
          <a:noFill/>
          <a:ln w="9525">
            <a:noFill/>
            <a:miter lim="800000"/>
            <a:headEnd/>
            <a:tailEnd/>
          </a:ln>
        </p:spPr>
      </p:pic>
      <p:pic>
        <p:nvPicPr>
          <p:cNvPr id="31747" name="Picture 3"/>
          <p:cNvPicPr>
            <a:picLocks noChangeAspect="1" noChangeArrowheads="1"/>
          </p:cNvPicPr>
          <p:nvPr/>
        </p:nvPicPr>
        <p:blipFill>
          <a:blip r:embed="rId3"/>
          <a:srcRect/>
          <a:stretch>
            <a:fillRect/>
          </a:stretch>
        </p:blipFill>
        <p:spPr bwMode="auto">
          <a:xfrm>
            <a:off x="5143500" y="4572000"/>
            <a:ext cx="485775" cy="22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3686180"/>
          </a:xfrm>
        </p:spPr>
        <p:txBody>
          <a:bodyPr>
            <a:noAutofit/>
          </a:bodyPr>
          <a:lstStyle/>
          <a:p>
            <a:pPr eaLnBrk="1" fontAlgn="auto" hangingPunct="1">
              <a:spcAft>
                <a:spcPts val="0"/>
              </a:spcAft>
              <a:defRPr/>
            </a:pPr>
            <a:r>
              <a:rPr lang="uk-UA" sz="2000" b="1" u="sng" dirty="0" smtClean="0">
                <a:latin typeface="Times New Roman" pitchFamily="18" charset="0"/>
                <a:cs typeface="Times New Roman" pitchFamily="18" charset="0"/>
              </a:rPr>
              <a:t>6.1.5</a:t>
            </a:r>
            <a:r>
              <a:rPr lang="ru-RU" sz="2000" b="1" u="sng" dirty="0" smtClean="0">
                <a:latin typeface="Times New Roman" pitchFamily="18" charset="0"/>
                <a:cs typeface="Times New Roman" pitchFamily="18" charset="0"/>
              </a:rPr>
              <a:t>. </a:t>
            </a:r>
            <a:r>
              <a:rPr lang="ru-RU" sz="2000" b="1" u="sng" dirty="0" err="1" smtClean="0">
                <a:latin typeface="Times New Roman" pitchFamily="18" charset="0"/>
                <a:cs typeface="Times New Roman" pitchFamily="18" charset="0"/>
              </a:rPr>
              <a:t>Використання</a:t>
            </a:r>
            <a:r>
              <a:rPr lang="ru-RU" sz="2000" b="1" u="sng" dirty="0" smtClean="0">
                <a:latin typeface="Times New Roman" pitchFamily="18" charset="0"/>
                <a:cs typeface="Times New Roman" pitchFamily="18" charset="0"/>
              </a:rPr>
              <a:t> </a:t>
            </a:r>
            <a:r>
              <a:rPr lang="ru-RU" sz="2000" b="1" u="sng" dirty="0" err="1" smtClean="0">
                <a:latin typeface="Times New Roman" pitchFamily="18" charset="0"/>
                <a:cs typeface="Times New Roman" pitchFamily="18" charset="0"/>
              </a:rPr>
              <a:t>електронного</a:t>
            </a:r>
            <a:r>
              <a:rPr lang="ru-RU" sz="2000" b="1" u="sng" dirty="0" smtClean="0">
                <a:latin typeface="Times New Roman" pitchFamily="18" charset="0"/>
                <a:cs typeface="Times New Roman" pitchFamily="18" charset="0"/>
              </a:rPr>
              <a:t> </a:t>
            </a:r>
            <a:r>
              <a:rPr lang="ru-RU" sz="2000" b="1" u="sng" dirty="0" err="1" smtClean="0">
                <a:latin typeface="Times New Roman" pitchFamily="18" charset="0"/>
                <a:cs typeface="Times New Roman" pitchFamily="18" charset="0"/>
              </a:rPr>
              <a:t>осцилографа</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Осцилограф</a:t>
            </a:r>
            <a:r>
              <a:rPr lang="ru-RU"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має </a:t>
            </a:r>
            <a:r>
              <a:rPr lang="ru-RU" sz="2000" b="1" dirty="0" err="1" smtClean="0">
                <a:latin typeface="Times New Roman" pitchFamily="18" charset="0"/>
                <a:cs typeface="Times New Roman" pitchFamily="18" charset="0"/>
              </a:rPr>
              <a:t>іконк</a:t>
            </a:r>
            <a:r>
              <a:rPr lang="uk-UA" sz="2000" b="1" dirty="0" smtClean="0">
                <a:latin typeface="Times New Roman" pitchFamily="18" charset="0"/>
                <a:cs typeface="Times New Roman" pitchFamily="18" charset="0"/>
              </a:rPr>
              <a:t>у</a:t>
            </a:r>
            <a:r>
              <a:rPr lang="uk-UA"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на </a:t>
            </a:r>
            <a:r>
              <a:rPr lang="ru-RU" sz="2000" dirty="0" err="1" smtClean="0">
                <a:latin typeface="Times New Roman" pitchFamily="18" charset="0"/>
                <a:cs typeface="Times New Roman" pitchFamily="18" charset="0"/>
              </a:rPr>
              <a:t>панелі</a:t>
            </a:r>
            <a:r>
              <a:rPr lang="ru-RU" sz="2000" dirty="0" smtClean="0">
                <a:latin typeface="Times New Roman" pitchFamily="18" charset="0"/>
                <a:cs typeface="Times New Roman" pitchFamily="18" charset="0"/>
              </a:rPr>
              <a:t> </a:t>
            </a:r>
            <a:r>
              <a:rPr lang="ru-RU" sz="2000" b="1" u="sng" dirty="0" err="1" smtClean="0">
                <a:latin typeface="Times New Roman" pitchFamily="18" charset="0"/>
                <a:cs typeface="Times New Roman" pitchFamily="18" charset="0"/>
              </a:rPr>
              <a:t>Instruments</a:t>
            </a:r>
            <a:r>
              <a:rPr lang="ru-RU" sz="2000" b="1" u="sng"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можете </a:t>
            </a:r>
            <a:r>
              <a:rPr lang="ru-RU" sz="2000" dirty="0" err="1" smtClean="0">
                <a:latin typeface="Times New Roman" pitchFamily="18" charset="0"/>
                <a:cs typeface="Times New Roman" pitchFamily="18" charset="0"/>
              </a:rPr>
              <a:t>підключити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осцилограф</a:t>
            </a:r>
            <a:r>
              <a:rPr lang="ru-RU" sz="2000" dirty="0" smtClean="0">
                <a:latin typeface="Times New Roman" pitchFamily="18" charset="0"/>
                <a:cs typeface="Times New Roman" pitchFamily="18" charset="0"/>
              </a:rPr>
              <a:t> до </a:t>
            </a:r>
            <a:r>
              <a:rPr lang="ru-RU" sz="2000" dirty="0" err="1" smtClean="0">
                <a:latin typeface="Times New Roman" pitchFamily="18" charset="0"/>
                <a:cs typeface="Times New Roman" pitchFamily="18" charset="0"/>
              </a:rPr>
              <a:t>вже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ввімкненої</a:t>
            </a:r>
            <a:r>
              <a:rPr lang="ru-RU"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схеми</a:t>
            </a:r>
            <a:r>
              <a:rPr lang="ru-RU"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або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під</a:t>
            </a:r>
            <a:r>
              <a:rPr lang="ru-RU" sz="2000" dirty="0" smtClean="0">
                <a:latin typeface="Times New Roman" pitchFamily="18" charset="0"/>
                <a:cs typeface="Times New Roman" pitchFamily="18" charset="0"/>
              </a:rPr>
              <a:t> час </a:t>
            </a:r>
            <a:r>
              <a:rPr lang="ru-RU" sz="2000" dirty="0" err="1" smtClean="0">
                <a:latin typeface="Times New Roman" pitchFamily="18" charset="0"/>
                <a:cs typeface="Times New Roman" pitchFamily="18" charset="0"/>
              </a:rPr>
              <a:t>роботи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схеми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переставити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його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виводи</a:t>
            </a:r>
            <a:r>
              <a:rPr lang="ru-RU" sz="2000" dirty="0" smtClean="0">
                <a:latin typeface="Times New Roman" pitchFamily="18" charset="0"/>
                <a:cs typeface="Times New Roman" pitchFamily="18" charset="0"/>
              </a:rPr>
              <a:t> до </a:t>
            </a:r>
            <a:r>
              <a:rPr lang="ru-RU" sz="2000" dirty="0" err="1" smtClean="0">
                <a:latin typeface="Times New Roman" pitchFamily="18" charset="0"/>
                <a:cs typeface="Times New Roman" pitchFamily="18" charset="0"/>
              </a:rPr>
              <a:t>інших</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вузлів</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зображення</a:t>
            </a:r>
            <a:r>
              <a:rPr lang="ru-RU" sz="2000" dirty="0" smtClean="0">
                <a:latin typeface="Times New Roman" pitchFamily="18" charset="0"/>
                <a:cs typeface="Times New Roman" pitchFamily="18" charset="0"/>
              </a:rPr>
              <a:t> на </a:t>
            </a:r>
            <a:r>
              <a:rPr lang="ru-RU" sz="2000" dirty="0" err="1" smtClean="0">
                <a:latin typeface="Times New Roman" pitchFamily="18" charset="0"/>
                <a:cs typeface="Times New Roman" pitchFamily="18" charset="0"/>
              </a:rPr>
              <a:t>екрані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осцилографа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зміниться</a:t>
            </a:r>
            <a:r>
              <a:rPr lang="ru-RU" sz="2000" dirty="0" smtClean="0">
                <a:latin typeface="Times New Roman" pitchFamily="18" charset="0"/>
                <a:cs typeface="Times New Roman" pitchFamily="18" charset="0"/>
              </a:rPr>
              <a:t> автоматично.</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32770" name="Picture 2"/>
          <p:cNvPicPr>
            <a:picLocks noChangeAspect="1" noChangeArrowheads="1"/>
          </p:cNvPicPr>
          <p:nvPr/>
        </p:nvPicPr>
        <p:blipFill>
          <a:blip r:embed="rId2"/>
          <a:srcRect/>
          <a:stretch>
            <a:fillRect/>
          </a:stretch>
        </p:blipFill>
        <p:spPr bwMode="auto">
          <a:xfrm>
            <a:off x="2500313" y="4286250"/>
            <a:ext cx="3886200"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2686048"/>
          </a:xfrm>
        </p:spPr>
        <p:txBody>
          <a:bodyPr>
            <a:noAutofit/>
          </a:bodyPr>
          <a:lstStyle/>
          <a:p>
            <a:pPr eaLnBrk="1" fontAlgn="auto" hangingPunct="1">
              <a:spcAft>
                <a:spcPts val="0"/>
              </a:spcAft>
              <a:defRPr/>
            </a:pPr>
            <a:r>
              <a:rPr lang="ru-RU" sz="1800" dirty="0" err="1" smtClean="0">
                <a:latin typeface="Times New Roman" pitchFamily="18" charset="0"/>
                <a:cs typeface="Times New Roman" pitchFamily="18" charset="0"/>
              </a:rPr>
              <a:t>Подвійним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натисканням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миші</a:t>
            </a:r>
            <a:r>
              <a:rPr lang="ru-RU" sz="1800" dirty="0" smtClean="0">
                <a:latin typeface="Times New Roman" pitchFamily="18" charset="0"/>
                <a:cs typeface="Times New Roman" pitchFamily="18" charset="0"/>
              </a:rPr>
              <a:t> по </a:t>
            </a:r>
            <a:r>
              <a:rPr lang="ru-RU" sz="1800" dirty="0" err="1" smtClean="0">
                <a:latin typeface="Times New Roman" pitchFamily="18" charset="0"/>
                <a:cs typeface="Times New Roman" pitchFamily="18" charset="0"/>
              </a:rPr>
              <a:t>зменшеному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зображенню</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відкривається</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зображення</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передньої</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панелі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простої</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моделі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осцилографа</a:t>
            </a:r>
            <a:r>
              <a:rPr lang="ru-RU" sz="1800" dirty="0" smtClean="0">
                <a:latin typeface="Times New Roman" pitchFamily="18" charset="0"/>
                <a:cs typeface="Times New Roman" pitchFamily="18" charset="0"/>
              </a:rPr>
              <a:t>.</a:t>
            </a:r>
            <a:br>
              <a:rPr lang="ru-RU" sz="1800" dirty="0" smtClean="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pic>
        <p:nvPicPr>
          <p:cNvPr id="34818" name="Picture 2"/>
          <p:cNvPicPr>
            <a:picLocks noChangeAspect="1" noChangeArrowheads="1"/>
          </p:cNvPicPr>
          <p:nvPr/>
        </p:nvPicPr>
        <p:blipFill>
          <a:blip r:embed="rId2"/>
          <a:srcRect/>
          <a:stretch>
            <a:fillRect/>
          </a:stretch>
        </p:blipFill>
        <p:spPr bwMode="auto">
          <a:xfrm>
            <a:off x="2333625" y="2609850"/>
            <a:ext cx="4476750" cy="1638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829320"/>
          </a:xfrm>
        </p:spPr>
        <p:txBody>
          <a:bodyPr>
            <a:noAutofit/>
          </a:bodyPr>
          <a:lstStyle/>
          <a:p>
            <a:pPr eaLnBrk="1" fontAlgn="auto" hangingPunct="1">
              <a:spcAft>
                <a:spcPts val="0"/>
              </a:spcAft>
              <a:defRPr/>
            </a:pPr>
            <a:r>
              <a:rPr lang="uk-UA" sz="1600" b="1" dirty="0" smtClean="0">
                <a:latin typeface="Times New Roman" pitchFamily="18" charset="0"/>
                <a:cs typeface="Times New Roman" pitchFamily="18" charset="0"/>
              </a:rPr>
              <a:t>6.1.6. </a:t>
            </a:r>
            <a:r>
              <a:rPr lang="ru-RU" sz="1600" b="1" dirty="0" err="1" smtClean="0">
                <a:latin typeface="Times New Roman" pitchFamily="18" charset="0"/>
                <a:cs typeface="Times New Roman" pitchFamily="18" charset="0"/>
              </a:rPr>
              <a:t>Приклади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використання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осцилографу</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Для </a:t>
            </a:r>
            <a:r>
              <a:rPr lang="ru-RU" sz="1600" b="1" dirty="0" err="1" smtClean="0">
                <a:latin typeface="Times New Roman" pitchFamily="18" charset="0"/>
                <a:cs typeface="Times New Roman" pitchFamily="18" charset="0"/>
              </a:rPr>
              <a:t>зручності</a:t>
            </a:r>
            <a:r>
              <a:rPr lang="ru-RU" sz="1600" b="1" dirty="0" smtClean="0">
                <a:latin typeface="Times New Roman" pitchFamily="18" charset="0"/>
                <a:cs typeface="Times New Roman" pitchFamily="18" charset="0"/>
              </a:rPr>
              <a:t> один </a:t>
            </a:r>
            <a:r>
              <a:rPr lang="ru-RU" sz="1600" b="1" dirty="0" err="1" smtClean="0">
                <a:latin typeface="Times New Roman" pitchFamily="18" charset="0"/>
                <a:cs typeface="Times New Roman" pitchFamily="18" charset="0"/>
              </a:rPr>
              <a:t>з</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провідників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виділений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червоним</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кольором</a:t>
            </a:r>
            <a:r>
              <a:rPr lang="ru-RU" sz="1600" b="1" dirty="0" smtClean="0">
                <a:latin typeface="Times New Roman" pitchFamily="18" charset="0"/>
                <a:cs typeface="Times New Roman" pitchFamily="18" charset="0"/>
              </a:rPr>
              <a:t> – </a:t>
            </a:r>
            <a:r>
              <a:rPr lang="ru-RU" sz="1600" b="1" dirty="0" err="1" smtClean="0">
                <a:latin typeface="Times New Roman" pitchFamily="18" charset="0"/>
                <a:cs typeface="Times New Roman" pitchFamily="18" charset="0"/>
              </a:rPr>
              <a:t>змінився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колір</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променя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що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відображає</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відповідний</a:t>
            </a:r>
            <a:r>
              <a:rPr lang="ru-RU" sz="1600" b="1" dirty="0" smtClean="0">
                <a:latin typeface="Times New Roman" pitchFamily="18" charset="0"/>
                <a:cs typeface="Times New Roman" pitchFamily="18" charset="0"/>
              </a:rPr>
              <a:t> сигнал на </a:t>
            </a:r>
            <a:r>
              <a:rPr lang="ru-RU" sz="1600" b="1" dirty="0" err="1" smtClean="0">
                <a:latin typeface="Times New Roman" pitchFamily="18" charset="0"/>
                <a:cs typeface="Times New Roman" pitchFamily="18" charset="0"/>
              </a:rPr>
              <a:t>екрані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осцилографа</a:t>
            </a:r>
            <a:r>
              <a:rPr lang="ru-RU" sz="1600" b="1" dirty="0" smtClean="0">
                <a:latin typeface="Times New Roman" pitchFamily="18" charset="0"/>
                <a:cs typeface="Times New Roman" pitchFamily="18" charset="0"/>
              </a:rPr>
              <a:t>. ЕО </a:t>
            </a:r>
            <a:r>
              <a:rPr lang="ru-RU" sz="1600" b="1" dirty="0" err="1" smtClean="0">
                <a:latin typeface="Times New Roman" pitchFamily="18" charset="0"/>
                <a:cs typeface="Times New Roman" pitchFamily="18" charset="0"/>
              </a:rPr>
              <a:t>має</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загальну</a:t>
            </a:r>
            <a:r>
              <a:rPr lang="ru-RU" sz="1600" b="1" dirty="0" smtClean="0">
                <a:latin typeface="Times New Roman" pitchFamily="18" charset="0"/>
                <a:cs typeface="Times New Roman" pitchFamily="18" charset="0"/>
              </a:rPr>
              <a:t> точку. </a:t>
            </a:r>
            <a:r>
              <a:rPr lang="ru-RU" sz="1600" b="1" dirty="0" err="1" smtClean="0">
                <a:latin typeface="Times New Roman" pitchFamily="18" charset="0"/>
                <a:cs typeface="Times New Roman" pitchFamily="18" charset="0"/>
              </a:rPr>
              <a:t>Це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дозволяє</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контролювати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дві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напруги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відносно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спільної</a:t>
            </a:r>
            <a:r>
              <a:rPr lang="ru-RU" sz="1600" b="1" dirty="0" smtClean="0">
                <a:latin typeface="Times New Roman" pitchFamily="18" charset="0"/>
                <a:cs typeface="Times New Roman" pitchFamily="18" charset="0"/>
              </a:rPr>
              <a:t> точки </a:t>
            </a:r>
            <a:r>
              <a:rPr lang="ru-RU" sz="1600" b="1" dirty="0" err="1" smtClean="0">
                <a:latin typeface="Times New Roman" pitchFamily="18" charset="0"/>
                <a:cs typeface="Times New Roman" pitchFamily="18" charset="0"/>
              </a:rPr>
              <a:t>схеми</a:t>
            </a:r>
            <a:r>
              <a:rPr lang="ru-RU" sz="1600" b="1"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При необхідності виміру напруги на елементах кола, які не мають безпосереднього зв'язку зі спільною точкою схеми (наприклад для виміру напруги на діоді) можна використати допоміжне джерело напруги, вихідне коло якого з'єднується із спільною точкою </a:t>
            </a:r>
            <a:r>
              <a:rPr lang="uk-UA" sz="1600" dirty="0" err="1" smtClean="0">
                <a:latin typeface="Times New Roman" pitchFamily="18" charset="0"/>
                <a:cs typeface="Times New Roman" pitchFamily="18" charset="0"/>
              </a:rPr>
              <a:t>ЕО</a:t>
            </a:r>
            <a:r>
              <a:rPr lang="uk-UA" sz="16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Рис. 9. Схема підключення осцилографа і осцилограми роботи схеми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pic>
        <p:nvPicPr>
          <p:cNvPr id="37890" name="Picture 2"/>
          <p:cNvPicPr>
            <a:picLocks noChangeAspect="1" noChangeArrowheads="1"/>
          </p:cNvPicPr>
          <p:nvPr/>
        </p:nvPicPr>
        <p:blipFill>
          <a:blip r:embed="rId2"/>
          <a:srcRect/>
          <a:stretch>
            <a:fillRect/>
          </a:stretch>
        </p:blipFill>
        <p:spPr bwMode="auto">
          <a:xfrm>
            <a:off x="1500188" y="3286125"/>
            <a:ext cx="5400675"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214290"/>
            <a:ext cx="8686800" cy="6357982"/>
          </a:xfrm>
        </p:spPr>
        <p:txBody>
          <a:bodyPr>
            <a:noAutofit/>
          </a:bodyPr>
          <a:lstStyle/>
          <a:p>
            <a:pPr eaLnBrk="1" fontAlgn="auto" hangingPunct="1">
              <a:spcAft>
                <a:spcPts val="0"/>
              </a:spcAft>
              <a:defRPr/>
            </a:pPr>
            <a:r>
              <a:rPr lang="uk-UA" sz="800" b="1" dirty="0" smtClean="0">
                <a:latin typeface="Times New Roman" pitchFamily="18" charset="0"/>
                <a:cs typeface="Times New Roman" pitchFamily="18" charset="0"/>
              </a:rPr>
              <a:t>7.Самостійна робота студентів. Виконання студентами завдань лабораторної  роботи. </a:t>
            </a:r>
            <a:r>
              <a:rPr lang="uk-UA" sz="800" dirty="0" smtClean="0">
                <a:latin typeface="Times New Roman" pitchFamily="18" charset="0"/>
                <a:cs typeface="Times New Roman" pitchFamily="18" charset="0"/>
              </a:rPr>
              <a:t>(40хв)</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7.1.Запустіть </a:t>
            </a:r>
            <a:r>
              <a:rPr lang="ru-RU" sz="800" b="1" dirty="0" err="1" smtClean="0">
                <a:latin typeface="Times New Roman" pitchFamily="18" charset="0"/>
                <a:cs typeface="Times New Roman" pitchFamily="18" charset="0"/>
              </a:rPr>
              <a:t>Electronics</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Workbench</a:t>
            </a:r>
            <a:r>
              <a:rPr lang="ru-RU" sz="800" dirty="0" smtClean="0">
                <a:latin typeface="Times New Roman" pitchFamily="18" charset="0"/>
                <a:cs typeface="Times New Roman" pitchFamily="18" charset="0"/>
              </a:rPr>
              <a:t> </a:t>
            </a:r>
            <a:r>
              <a:rPr lang="uk-UA" sz="800" dirty="0" smtClean="0">
                <a:latin typeface="Times New Roman" pitchFamily="18" charset="0"/>
                <a:cs typeface="Times New Roman" pitchFamily="18" charset="0"/>
              </a:rPr>
              <a:t> -  Пуск;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7.2. Підготуйте новий файл для роботи</a:t>
            </a:r>
            <a:r>
              <a:rPr lang="uk-UA" sz="800" dirty="0" smtClean="0">
                <a:latin typeface="Times New Roman" pitchFamily="18" charset="0"/>
                <a:cs typeface="Times New Roman" pitchFamily="18" charset="0"/>
              </a:rPr>
              <a:t>. Для цього необхідно виконати такі операції з меню: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en-US" sz="800" dirty="0" smtClean="0">
                <a:latin typeface="Times New Roman" pitchFamily="18" charset="0"/>
                <a:cs typeface="Times New Roman" pitchFamily="18" charset="0"/>
              </a:rPr>
              <a:t>File</a:t>
            </a:r>
            <a:r>
              <a:rPr lang="uk-UA" sz="800" dirty="0" smtClean="0">
                <a:latin typeface="Times New Roman" pitchFamily="18" charset="0"/>
                <a:cs typeface="Times New Roman" pitchFamily="18" charset="0"/>
              </a:rPr>
              <a:t>/</a:t>
            </a:r>
            <a:r>
              <a:rPr lang="en-US" sz="800" dirty="0" smtClean="0">
                <a:latin typeface="Times New Roman" pitchFamily="18" charset="0"/>
                <a:cs typeface="Times New Roman" pitchFamily="18" charset="0"/>
              </a:rPr>
              <a:t>New</a:t>
            </a:r>
            <a:r>
              <a:rPr lang="uk-UA" sz="800" dirty="0" smtClean="0">
                <a:latin typeface="Times New Roman" pitchFamily="18" charset="0"/>
                <a:cs typeface="Times New Roman" pitchFamily="18" charset="0"/>
              </a:rPr>
              <a:t> і </a:t>
            </a:r>
            <a:r>
              <a:rPr lang="en-US" sz="800" dirty="0" smtClean="0">
                <a:latin typeface="Times New Roman" pitchFamily="18" charset="0"/>
                <a:cs typeface="Times New Roman" pitchFamily="18" charset="0"/>
              </a:rPr>
              <a:t>File</a:t>
            </a:r>
            <a:r>
              <a:rPr lang="uk-UA" sz="800" dirty="0" smtClean="0">
                <a:latin typeface="Times New Roman" pitchFamily="18" charset="0"/>
                <a:cs typeface="Times New Roman" pitchFamily="18" charset="0"/>
              </a:rPr>
              <a:t>/</a:t>
            </a:r>
            <a:r>
              <a:rPr lang="en-US" sz="800" dirty="0" smtClean="0">
                <a:latin typeface="Times New Roman" pitchFamily="18" charset="0"/>
                <a:cs typeface="Times New Roman" pitchFamily="18" charset="0"/>
              </a:rPr>
              <a:t>Save as</a:t>
            </a:r>
            <a:r>
              <a:rPr lang="uk-UA" sz="800"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При виконанні операції </a:t>
            </a:r>
            <a:r>
              <a:rPr lang="ru-RU" sz="800" dirty="0" err="1" smtClean="0">
                <a:latin typeface="Times New Roman" pitchFamily="18" charset="0"/>
                <a:cs typeface="Times New Roman" pitchFamily="18" charset="0"/>
              </a:rPr>
              <a:t>Save</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as</a:t>
            </a:r>
            <a:r>
              <a:rPr lang="uk-UA" sz="800" dirty="0" smtClean="0">
                <a:latin typeface="Times New Roman" pitchFamily="18" charset="0"/>
                <a:cs typeface="Times New Roman" pitchFamily="18" charset="0"/>
              </a:rPr>
              <a:t> буде необхідно </a:t>
            </a:r>
            <a:r>
              <a:rPr lang="uk-UA" sz="800" dirty="0" err="1" smtClean="0">
                <a:latin typeface="Times New Roman" pitchFamily="18" charset="0"/>
                <a:cs typeface="Times New Roman" pitchFamily="18" charset="0"/>
              </a:rPr>
              <a:t>вказат</a:t>
            </a:r>
            <a:r>
              <a:rPr lang="ru-RU" sz="800" dirty="0" smtClean="0">
                <a:latin typeface="Times New Roman" pitchFamily="18" charset="0"/>
                <a:cs typeface="Times New Roman" pitchFamily="18" charset="0"/>
              </a:rPr>
              <a:t>и </a:t>
            </a:r>
            <a:r>
              <a:rPr lang="ru-RU" sz="800" dirty="0" err="1" smtClean="0">
                <a:latin typeface="Times New Roman" pitchFamily="18" charset="0"/>
                <a:cs typeface="Times New Roman" pitchFamily="18" charset="0"/>
              </a:rPr>
              <a:t>ім'я</a:t>
            </a:r>
            <a:r>
              <a:rPr lang="ru-RU" sz="800" dirty="0" smtClean="0">
                <a:latin typeface="Times New Roman" pitchFamily="18" charset="0"/>
                <a:cs typeface="Times New Roman" pitchFamily="18" charset="0"/>
              </a:rPr>
              <a:t> файлу </a:t>
            </a:r>
            <a:r>
              <a:rPr lang="ru-RU" sz="800" dirty="0" err="1" smtClean="0">
                <a:latin typeface="Times New Roman" pitchFamily="18" charset="0"/>
                <a:cs typeface="Times New Roman" pitchFamily="18" charset="0"/>
              </a:rPr>
              <a:t>і</a:t>
            </a:r>
            <a:r>
              <a:rPr lang="ru-RU" sz="800" dirty="0" smtClean="0">
                <a:latin typeface="Times New Roman" pitchFamily="18" charset="0"/>
                <a:cs typeface="Times New Roman" pitchFamily="18" charset="0"/>
              </a:rPr>
              <a:t> каталог, у </a:t>
            </a:r>
            <a:r>
              <a:rPr lang="ru-RU" sz="800" dirty="0" err="1" smtClean="0">
                <a:latin typeface="Times New Roman" pitchFamily="18" charset="0"/>
                <a:cs typeface="Times New Roman" pitchFamily="18" charset="0"/>
              </a:rPr>
              <a:t>якому</a:t>
            </a:r>
            <a:r>
              <a:rPr lang="ru-RU" sz="800" dirty="0" smtClean="0">
                <a:latin typeface="Times New Roman" pitchFamily="18" charset="0"/>
                <a:cs typeface="Times New Roman" pitchFamily="18" charset="0"/>
              </a:rPr>
              <a:t> буде </a:t>
            </a:r>
            <a:r>
              <a:rPr lang="ru-RU" sz="800" dirty="0" err="1" smtClean="0">
                <a:latin typeface="Times New Roman" pitchFamily="18" charset="0"/>
                <a:cs typeface="Times New Roman" pitchFamily="18" charset="0"/>
              </a:rPr>
              <a:t>зберігатися</a:t>
            </a:r>
            <a:r>
              <a:rPr lang="ru-RU" sz="800" dirty="0" smtClean="0">
                <a:latin typeface="Times New Roman" pitchFamily="18" charset="0"/>
                <a:cs typeface="Times New Roman" pitchFamily="18" charset="0"/>
              </a:rPr>
              <a:t> схема</a:t>
            </a:r>
            <a:r>
              <a:rPr lang="uk-UA" sz="800" dirty="0" smtClean="0">
                <a:latin typeface="Times New Roman" pitchFamily="18" charset="0"/>
                <a:cs typeface="Times New Roman" pitchFamily="18" charset="0"/>
              </a:rPr>
              <a:t>. (Мої документи; Комп'ютерна електроніка; гр. 2ОК1.)</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r>
            <a:br>
              <a:rPr lang="uk-UA"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Рисунок  10. Схема дослідження напівпровідникових діодів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7.3. Розгляньте схему на рис. 10 і виконайте її  моделювання</a:t>
            </a:r>
            <a:r>
              <a:rPr lang="uk-UA" sz="800" dirty="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7.4.Перенесіть необхідні елементи з заданої схеми на робочу область </a:t>
            </a:r>
            <a:r>
              <a:rPr lang="ru-RU" sz="800" b="1" dirty="0" err="1" smtClean="0">
                <a:latin typeface="Times New Roman" pitchFamily="18" charset="0"/>
                <a:cs typeface="Times New Roman" pitchFamily="18" charset="0"/>
              </a:rPr>
              <a:t>Electronics</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Workbench</a:t>
            </a:r>
            <a:r>
              <a:rPr lang="uk-UA" sz="800"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Для цього необхідно вибрати розділ на панелі інструментів (</a:t>
            </a:r>
            <a:r>
              <a:rPr lang="en-US" sz="800" dirty="0" smtClean="0">
                <a:latin typeface="Times New Roman" pitchFamily="18" charset="0"/>
                <a:cs typeface="Times New Roman" pitchFamily="18" charset="0"/>
              </a:rPr>
              <a:t>Sources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Basic</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Diodes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Transistors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Analog </a:t>
            </a:r>
            <a:r>
              <a:rPr lang="en-US" sz="800" dirty="0" err="1" smtClean="0">
                <a:latin typeface="Times New Roman" pitchFamily="18" charset="0"/>
                <a:cs typeface="Times New Roman" pitchFamily="18" charset="0"/>
              </a:rPr>
              <a:t>Ics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Mixed </a:t>
            </a:r>
            <a:r>
              <a:rPr lang="en-US" sz="800" dirty="0" err="1" smtClean="0">
                <a:latin typeface="Times New Roman" pitchFamily="18" charset="0"/>
                <a:cs typeface="Times New Roman" pitchFamily="18" charset="0"/>
              </a:rPr>
              <a:t>Ics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Digital </a:t>
            </a:r>
            <a:r>
              <a:rPr lang="en-US" sz="800" dirty="0" err="1" smtClean="0">
                <a:latin typeface="Times New Roman" pitchFamily="18" charset="0"/>
                <a:cs typeface="Times New Roman" pitchFamily="18" charset="0"/>
              </a:rPr>
              <a:t>Ics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Logic Gates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Digital</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Indicators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Controls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Miscellaneous</a:t>
            </a:r>
            <a:r>
              <a:rPr lang="uk-UA" sz="800" dirty="0" smtClean="0">
                <a:latin typeface="Times New Roman" pitchFamily="18" charset="0"/>
                <a:cs typeface="Times New Roman" pitchFamily="18" charset="0"/>
              </a:rPr>
              <a:t>, </a:t>
            </a:r>
            <a:r>
              <a:rPr lang="en-US" sz="800" dirty="0" smtClean="0">
                <a:latin typeface="Times New Roman" pitchFamily="18" charset="0"/>
                <a:cs typeface="Times New Roman" pitchFamily="18" charset="0"/>
              </a:rPr>
              <a:t>Instruments</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7.5. </a:t>
            </a:r>
            <a:r>
              <a:rPr lang="ru-RU" sz="800" b="1" dirty="0" err="1" smtClean="0">
                <a:latin typeface="Times New Roman" pitchFamily="18" charset="0"/>
                <a:cs typeface="Times New Roman" pitchFamily="18" charset="0"/>
              </a:rPr>
              <a:t>З'єднайте</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контакти</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елементів</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і</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розташуйте</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елементи</a:t>
            </a:r>
            <a:r>
              <a:rPr lang="ru-RU" sz="800" b="1" dirty="0" smtClean="0">
                <a:latin typeface="Times New Roman" pitchFamily="18" charset="0"/>
                <a:cs typeface="Times New Roman" pitchFamily="18" charset="0"/>
              </a:rPr>
              <a:t> в </a:t>
            </a:r>
            <a:r>
              <a:rPr lang="ru-RU" sz="800" b="1" dirty="0" err="1" smtClean="0">
                <a:latin typeface="Times New Roman" pitchFamily="18" charset="0"/>
                <a:cs typeface="Times New Roman" pitchFamily="18" charset="0"/>
              </a:rPr>
              <a:t>робочій</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області</a:t>
            </a:r>
            <a:r>
              <a:rPr lang="ru-RU" sz="800" dirty="0" smtClean="0">
                <a:latin typeface="Times New Roman" pitchFamily="18" charset="0"/>
                <a:cs typeface="Times New Roman" pitchFamily="18" charset="0"/>
              </a:rPr>
              <a:t> для </a:t>
            </a:r>
            <a:r>
              <a:rPr lang="ru-RU" sz="800" dirty="0" err="1" smtClean="0">
                <a:latin typeface="Times New Roman" pitchFamily="18" charset="0"/>
                <a:cs typeface="Times New Roman" pitchFamily="18" charset="0"/>
              </a:rPr>
              <a:t>одержання</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необхідної</a:t>
            </a:r>
            <a:r>
              <a:rPr lang="ru-RU" sz="800" dirty="0" smtClean="0">
                <a:latin typeface="Times New Roman" pitchFamily="18" charset="0"/>
                <a:cs typeface="Times New Roman" pitchFamily="18" charset="0"/>
              </a:rPr>
              <a:t> вам </a:t>
            </a:r>
            <a:r>
              <a:rPr lang="ru-RU" sz="800" dirty="0" err="1" smtClean="0">
                <a:latin typeface="Times New Roman" pitchFamily="18" charset="0"/>
                <a:cs typeface="Times New Roman" pitchFamily="18" charset="0"/>
              </a:rPr>
              <a:t>схеми</a:t>
            </a:r>
            <a:r>
              <a:rPr lang="ru-RU" sz="800" dirty="0" smtClean="0">
                <a:latin typeface="Times New Roman" pitchFamily="18" charset="0"/>
                <a:cs typeface="Times New Roman" pitchFamily="18" charset="0"/>
              </a:rPr>
              <a:t>.</a:t>
            </a:r>
            <a:br>
              <a:rPr lang="ru-RU"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 Для </a:t>
            </a:r>
            <a:r>
              <a:rPr lang="ru-RU" sz="800" dirty="0" err="1" smtClean="0">
                <a:latin typeface="Times New Roman" pitchFamily="18" charset="0"/>
                <a:cs typeface="Times New Roman" pitchFamily="18" charset="0"/>
              </a:rPr>
              <a:t>з'єднання</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двох</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контактів</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необхідно</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клацнути</a:t>
            </a:r>
            <a:r>
              <a:rPr lang="ru-RU" sz="800" dirty="0" smtClean="0">
                <a:latin typeface="Times New Roman" pitchFamily="18" charset="0"/>
                <a:cs typeface="Times New Roman" pitchFamily="18" charset="0"/>
              </a:rPr>
              <a:t> на один </a:t>
            </a:r>
            <a:r>
              <a:rPr lang="ru-RU" sz="800" dirty="0" err="1" smtClean="0">
                <a:latin typeface="Times New Roman" pitchFamily="18" charset="0"/>
                <a:cs typeface="Times New Roman" pitchFamily="18" charset="0"/>
              </a:rPr>
              <a:t>з</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контактів</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лівою</a:t>
            </a:r>
            <a:r>
              <a:rPr lang="ru-RU" sz="800" dirty="0" smtClean="0">
                <a:latin typeface="Times New Roman" pitchFamily="18" charset="0"/>
                <a:cs typeface="Times New Roman" pitchFamily="18" charset="0"/>
              </a:rPr>
              <a:t> кнопкою </a:t>
            </a:r>
            <a:r>
              <a:rPr lang="ru-RU" sz="800" dirty="0" err="1" smtClean="0">
                <a:latin typeface="Times New Roman" pitchFamily="18" charset="0"/>
                <a:cs typeface="Times New Roman" pitchFamily="18" charset="0"/>
              </a:rPr>
              <a:t>миші</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і</a:t>
            </a:r>
            <a:r>
              <a:rPr lang="ru-RU" sz="800" dirty="0" smtClean="0">
                <a:latin typeface="Times New Roman" pitchFamily="18" charset="0"/>
                <a:cs typeface="Times New Roman" pitchFamily="18" charset="0"/>
              </a:rPr>
              <a:t>, не </a:t>
            </a:r>
            <a:r>
              <a:rPr lang="uk-UA" sz="800" dirty="0" smtClean="0">
                <a:latin typeface="Times New Roman" pitchFamily="18" charset="0"/>
                <a:cs typeface="Times New Roman" pitchFamily="18" charset="0"/>
              </a:rPr>
              <a:t>-</a:t>
            </a:r>
            <a:r>
              <a:rPr lang="ru-RU" sz="800" dirty="0" err="1" smtClean="0">
                <a:latin typeface="Times New Roman" pitchFamily="18" charset="0"/>
                <a:cs typeface="Times New Roman" pitchFamily="18" charset="0"/>
              </a:rPr>
              <a:t>відпускаючи</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клавішу</a:t>
            </a:r>
            <a:r>
              <a:rPr lang="ru-RU" sz="800" dirty="0" smtClean="0">
                <a:latin typeface="Times New Roman" pitchFamily="18" charset="0"/>
                <a:cs typeface="Times New Roman" pitchFamily="18" charset="0"/>
              </a:rPr>
              <a:t>, довести курсор до другого контакту.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7.6.</a:t>
            </a:r>
            <a:r>
              <a:rPr lang="ru-RU" sz="800" b="1" dirty="0" err="1" smtClean="0">
                <a:latin typeface="Times New Roman" pitchFamily="18" charset="0"/>
                <a:cs typeface="Times New Roman" pitchFamily="18" charset="0"/>
              </a:rPr>
              <a:t>Проставте</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необхідні</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номінали</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і</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властивості</a:t>
            </a:r>
            <a:r>
              <a:rPr lang="ru-RU" sz="800" b="1" dirty="0" smtClean="0">
                <a:latin typeface="Times New Roman" pitchFamily="18" charset="0"/>
                <a:cs typeface="Times New Roman" pitchFamily="18" charset="0"/>
              </a:rPr>
              <a:t> кожному </a:t>
            </a:r>
            <a:r>
              <a:rPr lang="ru-RU" sz="800" b="1" dirty="0" err="1" smtClean="0">
                <a:latin typeface="Times New Roman" pitchFamily="18" charset="0"/>
                <a:cs typeface="Times New Roman" pitchFamily="18" charset="0"/>
              </a:rPr>
              <a:t>елементу</a:t>
            </a:r>
            <a:r>
              <a:rPr lang="ru-RU" sz="800" b="1" dirty="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 Для </a:t>
            </a:r>
            <a:r>
              <a:rPr lang="ru-RU" sz="800" dirty="0" err="1" smtClean="0">
                <a:latin typeface="Times New Roman" pitchFamily="18" charset="0"/>
                <a:cs typeface="Times New Roman" pitchFamily="18" charset="0"/>
              </a:rPr>
              <a:t>цього</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потрібно</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двічі</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виконати</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подвійне</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натискування</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лівою</a:t>
            </a:r>
            <a:r>
              <a:rPr lang="ru-RU" sz="800" dirty="0" smtClean="0">
                <a:latin typeface="Times New Roman" pitchFamily="18" charset="0"/>
                <a:cs typeface="Times New Roman" pitchFamily="18" charset="0"/>
              </a:rPr>
              <a:t> кнопкою </a:t>
            </a:r>
            <a:r>
              <a:rPr lang="ru-RU" sz="800" dirty="0" err="1" smtClean="0">
                <a:latin typeface="Times New Roman" pitchFamily="18" charset="0"/>
                <a:cs typeface="Times New Roman" pitchFamily="18" charset="0"/>
              </a:rPr>
              <a:t>миші</a:t>
            </a:r>
            <a:r>
              <a:rPr lang="ru-RU" sz="800" dirty="0" smtClean="0">
                <a:latin typeface="Times New Roman" pitchFamily="18" charset="0"/>
                <a:cs typeface="Times New Roman" pitchFamily="18" charset="0"/>
              </a:rPr>
              <a:t> на </a:t>
            </a:r>
            <a:r>
              <a:rPr lang="ru-RU" sz="800" dirty="0" err="1" smtClean="0">
                <a:latin typeface="Times New Roman" pitchFamily="18" charset="0"/>
                <a:cs typeface="Times New Roman" pitchFamily="18" charset="0"/>
              </a:rPr>
              <a:t>зображенні</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елементу</a:t>
            </a:r>
            <a:r>
              <a:rPr lang="ru-RU" sz="800" dirty="0" smtClean="0">
                <a:latin typeface="Times New Roman" pitchFamily="18" charset="0"/>
                <a:cs typeface="Times New Roman" pitchFamily="18" charset="0"/>
              </a:rPr>
              <a:t>.</a:t>
            </a:r>
            <a:br>
              <a:rPr lang="ru-RU" sz="800" dirty="0" smtClean="0">
                <a:latin typeface="Times New Roman" pitchFamily="18" charset="0"/>
                <a:cs typeface="Times New Roman" pitchFamily="18" charset="0"/>
              </a:rPr>
            </a:br>
            <a:r>
              <a:rPr lang="ru-RU" sz="800" b="1"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 </a:t>
            </a:r>
            <a:r>
              <a:rPr lang="ru-RU" sz="800" b="1" dirty="0" smtClean="0">
                <a:latin typeface="Times New Roman" pitchFamily="18" charset="0"/>
                <a:cs typeface="Times New Roman" pitchFamily="18" charset="0"/>
              </a:rPr>
              <a:t>Канал «А» </a:t>
            </a:r>
            <a:r>
              <a:rPr lang="ru-RU" sz="800" b="1" dirty="0" err="1" smtClean="0">
                <a:latin typeface="Times New Roman" pitchFamily="18" charset="0"/>
                <a:cs typeface="Times New Roman" pitchFamily="18" charset="0"/>
              </a:rPr>
              <a:t>осцилографа</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приєднуємо</a:t>
            </a:r>
            <a:r>
              <a:rPr lang="ru-RU" sz="800" b="1" dirty="0" smtClean="0">
                <a:latin typeface="Times New Roman" pitchFamily="18" charset="0"/>
                <a:cs typeface="Times New Roman" pitchFamily="18" charset="0"/>
              </a:rPr>
              <a:t> до точки «а», </a:t>
            </a:r>
            <a:r>
              <a:rPr lang="ru-RU" sz="800" b="1" dirty="0" err="1" smtClean="0">
                <a:latin typeface="Times New Roman" pitchFamily="18" charset="0"/>
                <a:cs typeface="Times New Roman" pitchFamily="18" charset="0"/>
              </a:rPr>
              <a:t>а</a:t>
            </a:r>
            <a:r>
              <a:rPr lang="ru-RU" sz="800" b="1" dirty="0" smtClean="0">
                <a:latin typeface="Times New Roman" pitchFamily="18" charset="0"/>
                <a:cs typeface="Times New Roman" pitchFamily="18" charset="0"/>
              </a:rPr>
              <a:t> канал «В» до точки «</a:t>
            </a:r>
            <a:r>
              <a:rPr lang="ru-RU" sz="800" b="1" dirty="0" err="1" smtClean="0">
                <a:latin typeface="Times New Roman" pitchFamily="18" charset="0"/>
                <a:cs typeface="Times New Roman" pitchFamily="18" charset="0"/>
              </a:rPr>
              <a:t>b</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схеми</a:t>
            </a:r>
            <a:r>
              <a:rPr lang="ru-RU" sz="800" b="1" dirty="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 Для </a:t>
            </a:r>
            <a:r>
              <a:rPr lang="ru-RU" sz="800" dirty="0" err="1" smtClean="0">
                <a:latin typeface="Times New Roman" pitchFamily="18" charset="0"/>
                <a:cs typeface="Times New Roman" pitchFamily="18" charset="0"/>
              </a:rPr>
              <a:t>зручності</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спостереження</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відповідні</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провідники</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пофарбувати</a:t>
            </a:r>
            <a:r>
              <a:rPr lang="ru-RU" sz="800" dirty="0" smtClean="0">
                <a:latin typeface="Times New Roman" pitchFamily="18" charset="0"/>
                <a:cs typeface="Times New Roman" pitchFamily="18" charset="0"/>
              </a:rPr>
              <a:t> у </a:t>
            </a:r>
            <a:r>
              <a:rPr lang="ru-RU" sz="800" dirty="0" err="1" smtClean="0">
                <a:latin typeface="Times New Roman" pitchFamily="18" charset="0"/>
                <a:cs typeface="Times New Roman" pitchFamily="18" charset="0"/>
              </a:rPr>
              <a:t>різні</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кольори</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7.8. </a:t>
            </a:r>
            <a:r>
              <a:rPr lang="ru-RU" sz="800" b="1" dirty="0" err="1" smtClean="0">
                <a:latin typeface="Times New Roman" pitchFamily="18" charset="0"/>
                <a:cs typeface="Times New Roman" pitchFamily="18" charset="0"/>
              </a:rPr>
              <a:t>Дослідження</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роботи</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діоду</a:t>
            </a:r>
            <a:r>
              <a:rPr lang="ru-RU" sz="800" b="1" dirty="0" smtClean="0">
                <a:latin typeface="Times New Roman" pitchFamily="18" charset="0"/>
                <a:cs typeface="Times New Roman" pitchFamily="18" charset="0"/>
              </a:rPr>
              <a:t> при прямому </a:t>
            </a:r>
            <a:r>
              <a:rPr lang="ru-RU" sz="800" b="1" dirty="0" err="1" smtClean="0">
                <a:latin typeface="Times New Roman" pitchFamily="18" charset="0"/>
                <a:cs typeface="Times New Roman" pitchFamily="18" charset="0"/>
              </a:rPr>
              <a:t>вмиканні</a:t>
            </a:r>
            <a:r>
              <a:rPr lang="ru-RU" sz="800" b="1"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7.9 </a:t>
            </a:r>
            <a:r>
              <a:rPr lang="ru-RU" sz="800" b="1" dirty="0" err="1" smtClean="0">
                <a:latin typeface="Times New Roman" pitchFamily="18" charset="0"/>
                <a:cs typeface="Times New Roman" pitchFamily="18" charset="0"/>
              </a:rPr>
              <a:t>Дослідження</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роботи</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діоду</a:t>
            </a:r>
            <a:r>
              <a:rPr lang="ru-RU" sz="800" b="1" dirty="0" smtClean="0">
                <a:latin typeface="Times New Roman" pitchFamily="18" charset="0"/>
                <a:cs typeface="Times New Roman" pitchFamily="18" charset="0"/>
              </a:rPr>
              <a:t> при </a:t>
            </a:r>
            <a:r>
              <a:rPr lang="ru-RU" sz="800" b="1" dirty="0" err="1" smtClean="0">
                <a:latin typeface="Times New Roman" pitchFamily="18" charset="0"/>
                <a:cs typeface="Times New Roman" pitchFamily="18" charset="0"/>
              </a:rPr>
              <a:t>зворотньому</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вмиканні</a:t>
            </a:r>
            <a:r>
              <a:rPr lang="ru-RU" sz="800" dirty="0" smtClean="0">
                <a:latin typeface="Times New Roman" pitchFamily="18" charset="0"/>
                <a:cs typeface="Times New Roman" pitchFamily="18" charset="0"/>
              </a:rPr>
              <a:t>.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7.10.</a:t>
            </a:r>
            <a:r>
              <a:rPr lang="ru-RU" sz="800" b="1" dirty="0" err="1" smtClean="0">
                <a:latin typeface="Times New Roman" pitchFamily="18" charset="0"/>
                <a:cs typeface="Times New Roman" pitchFamily="18" charset="0"/>
              </a:rPr>
              <a:t>Дослідження</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роботи</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діоду</a:t>
            </a:r>
            <a:r>
              <a:rPr lang="ru-RU" sz="800" b="1" dirty="0" smtClean="0">
                <a:latin typeface="Times New Roman" pitchFamily="18" charset="0"/>
                <a:cs typeface="Times New Roman" pitchFamily="18" charset="0"/>
              </a:rPr>
              <a:t> при </a:t>
            </a:r>
            <a:r>
              <a:rPr lang="ru-RU" sz="800" b="1" dirty="0" err="1" smtClean="0">
                <a:latin typeface="Times New Roman" pitchFamily="18" charset="0"/>
                <a:cs typeface="Times New Roman" pitchFamily="18" charset="0"/>
              </a:rPr>
              <a:t>вмиканні</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його</a:t>
            </a:r>
            <a:r>
              <a:rPr lang="ru-RU" sz="800" b="1" dirty="0" smtClean="0">
                <a:latin typeface="Times New Roman" pitchFamily="18" charset="0"/>
                <a:cs typeface="Times New Roman" pitchFamily="18" charset="0"/>
              </a:rPr>
              <a:t> до </a:t>
            </a:r>
            <a:r>
              <a:rPr lang="ru-RU" sz="800" b="1" dirty="0" err="1" smtClean="0">
                <a:latin typeface="Times New Roman" pitchFamily="18" charset="0"/>
                <a:cs typeface="Times New Roman" pitchFamily="18" charset="0"/>
              </a:rPr>
              <a:t>змінного</a:t>
            </a:r>
            <a:r>
              <a:rPr lang="ru-RU" sz="800" b="1" dirty="0" smtClean="0">
                <a:latin typeface="Times New Roman" pitchFamily="18" charset="0"/>
                <a:cs typeface="Times New Roman" pitchFamily="18" charset="0"/>
              </a:rPr>
              <a:t> струму.</a:t>
            </a:r>
            <a:r>
              <a:rPr lang="ru-RU" sz="800" dirty="0" smtClean="0">
                <a:latin typeface="Times New Roman" pitchFamily="18" charset="0"/>
                <a:cs typeface="Times New Roman" pitchFamily="18" charset="0"/>
              </a:rPr>
              <a:t> </a:t>
            </a:r>
            <a:br>
              <a:rPr lang="ru-RU" sz="800" dirty="0" smtClean="0">
                <a:latin typeface="Times New Roman" pitchFamily="18" charset="0"/>
                <a:cs typeface="Times New Roman" pitchFamily="18" charset="0"/>
              </a:rPr>
            </a:br>
            <a:r>
              <a:rPr lang="uk-UA" sz="800" b="1" dirty="0" smtClean="0">
                <a:latin typeface="Times New Roman" pitchFamily="18" charset="0"/>
                <a:cs typeface="Times New Roman" pitchFamily="18" charset="0"/>
              </a:rPr>
              <a:t>7.11.</a:t>
            </a:r>
            <a:r>
              <a:rPr lang="ru-RU" sz="800" b="1" dirty="0" smtClean="0">
                <a:latin typeface="Times New Roman" pitchFamily="18" charset="0"/>
                <a:cs typeface="Times New Roman" pitchFamily="18" charset="0"/>
              </a:rPr>
              <a:t>На рис.</a:t>
            </a:r>
            <a:r>
              <a:rPr lang="uk-UA" sz="800" b="1" dirty="0" smtClean="0">
                <a:latin typeface="Times New Roman" pitchFamily="18" charset="0"/>
                <a:cs typeface="Times New Roman" pitchFamily="18" charset="0"/>
              </a:rPr>
              <a:t>2 звіту</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зафіксувати</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осцилограми</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напруги</a:t>
            </a:r>
            <a:r>
              <a:rPr lang="ru-RU" sz="800" b="1" dirty="0" smtClean="0">
                <a:latin typeface="Times New Roman" pitchFamily="18" charset="0"/>
                <a:cs typeface="Times New Roman" pitchFamily="18" charset="0"/>
              </a:rPr>
              <a:t> на </a:t>
            </a:r>
            <a:r>
              <a:rPr lang="ru-RU" sz="800" b="1" dirty="0" err="1" smtClean="0">
                <a:latin typeface="Times New Roman" pitchFamily="18" charset="0"/>
                <a:cs typeface="Times New Roman" pitchFamily="18" charset="0"/>
              </a:rPr>
              <a:t>лампі</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u</a:t>
            </a:r>
            <a:r>
              <a:rPr lang="ru-RU" sz="800" b="1" baseline="-25000" dirty="0" err="1" smtClean="0">
                <a:latin typeface="Times New Roman" pitchFamily="18" charset="0"/>
                <a:cs typeface="Times New Roman" pitchFamily="18" charset="0"/>
              </a:rPr>
              <a:t>H</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і</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на</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діоді</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u</a:t>
            </a:r>
            <a:r>
              <a:rPr lang="ru-RU" sz="800" b="1" baseline="-25000" dirty="0" err="1" smtClean="0">
                <a:latin typeface="Times New Roman" pitchFamily="18" charset="0"/>
                <a:cs typeface="Times New Roman" pitchFamily="18" charset="0"/>
              </a:rPr>
              <a:t>VD</a:t>
            </a:r>
            <a:r>
              <a:rPr lang="ru-RU" sz="800" b="1" dirty="0" smtClean="0">
                <a:latin typeface="Times New Roman" pitchFamily="18" charset="0"/>
                <a:cs typeface="Times New Roman" pitchFamily="18" charset="0"/>
              </a:rPr>
              <a:t> (</a:t>
            </a:r>
            <a:r>
              <a:rPr lang="ru-RU" sz="800" b="1" dirty="0" err="1" smtClean="0">
                <a:latin typeface="Times New Roman" pitchFamily="18" charset="0"/>
                <a:cs typeface="Times New Roman" pitchFamily="18" charset="0"/>
              </a:rPr>
              <a:t>відповідно</a:t>
            </a:r>
            <a:r>
              <a:rPr lang="ru-RU" sz="800" b="1" dirty="0" smtClean="0">
                <a:latin typeface="Times New Roman" pitchFamily="18" charset="0"/>
                <a:cs typeface="Times New Roman" pitchFamily="18" charset="0"/>
              </a:rPr>
              <a:t> канал “А” та канал</a:t>
            </a:r>
            <a:r>
              <a:rPr lang="uk-UA" sz="800" b="1" dirty="0" smtClean="0">
                <a:latin typeface="Times New Roman" pitchFamily="18" charset="0"/>
                <a:cs typeface="Times New Roman" pitchFamily="18" charset="0"/>
              </a:rPr>
              <a:t> «В»)</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Рис</a:t>
            </a:r>
            <a:r>
              <a:rPr lang="uk-UA" sz="800" dirty="0" smtClean="0">
                <a:latin typeface="Times New Roman" pitchFamily="18" charset="0"/>
                <a:cs typeface="Times New Roman" pitchFamily="18" charset="0"/>
              </a:rPr>
              <a:t>.11</a:t>
            </a:r>
            <a:r>
              <a:rPr lang="ru-RU" sz="800" dirty="0" smtClean="0">
                <a:latin typeface="Times New Roman" pitchFamily="18" charset="0"/>
                <a:cs typeface="Times New Roman" pitchFamily="18" charset="0"/>
              </a:rPr>
              <a:t>. Схема </a:t>
            </a:r>
            <a:r>
              <a:rPr lang="ru-RU" sz="800" dirty="0" err="1" smtClean="0">
                <a:latin typeface="Times New Roman" pitchFamily="18" charset="0"/>
                <a:cs typeface="Times New Roman" pitchFamily="18" charset="0"/>
              </a:rPr>
              <a:t>підключення</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осцилографа</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і</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осцилограми</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роботи</a:t>
            </a:r>
            <a:r>
              <a:rPr lang="ru-RU" sz="800" dirty="0" smtClean="0">
                <a:latin typeface="Times New Roman" pitchFamily="18" charset="0"/>
                <a:cs typeface="Times New Roman" pitchFamily="18" charset="0"/>
              </a:rPr>
              <a:t> </a:t>
            </a:r>
            <a:r>
              <a:rPr lang="ru-RU" sz="800" dirty="0" err="1" smtClean="0">
                <a:latin typeface="Times New Roman" pitchFamily="18" charset="0"/>
                <a:cs typeface="Times New Roman" pitchFamily="18" charset="0"/>
              </a:rPr>
              <a:t>схеми</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uk-UA" sz="800" dirty="0" smtClean="0">
                <a:latin typeface="Times New Roman" pitchFamily="18" charset="0"/>
                <a:cs typeface="Times New Roman" pitchFamily="18" charset="0"/>
              </a:rPr>
              <a:t> </a:t>
            </a: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endParaRPr lang="ru-RU" sz="800" dirty="0">
              <a:latin typeface="Times New Roman" pitchFamily="18" charset="0"/>
              <a:cs typeface="Times New Roman" pitchFamily="18" charset="0"/>
            </a:endParaRPr>
          </a:p>
        </p:txBody>
      </p:sp>
      <p:pic>
        <p:nvPicPr>
          <p:cNvPr id="38914" name="Picture 2"/>
          <p:cNvPicPr>
            <a:picLocks noChangeAspect="1" noChangeArrowheads="1"/>
          </p:cNvPicPr>
          <p:nvPr/>
        </p:nvPicPr>
        <p:blipFill>
          <a:blip r:embed="rId2"/>
          <a:srcRect/>
          <a:stretch>
            <a:fillRect/>
          </a:stretch>
        </p:blipFill>
        <p:spPr bwMode="auto">
          <a:xfrm>
            <a:off x="3143250" y="357188"/>
            <a:ext cx="1504950" cy="447675"/>
          </a:xfrm>
          <a:prstGeom prst="rect">
            <a:avLst/>
          </a:prstGeom>
          <a:noFill/>
          <a:ln w="9525">
            <a:noFill/>
            <a:miter lim="800000"/>
            <a:headEnd/>
            <a:tailEnd/>
          </a:ln>
        </p:spPr>
      </p:pic>
      <p:pic>
        <p:nvPicPr>
          <p:cNvPr id="38915" name="Picture 3"/>
          <p:cNvPicPr>
            <a:picLocks noChangeAspect="1" noChangeArrowheads="1"/>
          </p:cNvPicPr>
          <p:nvPr/>
        </p:nvPicPr>
        <p:blipFill>
          <a:blip r:embed="rId3"/>
          <a:srcRect/>
          <a:stretch>
            <a:fillRect/>
          </a:stretch>
        </p:blipFill>
        <p:spPr bwMode="auto">
          <a:xfrm>
            <a:off x="1928813" y="1428750"/>
            <a:ext cx="3252787" cy="1643063"/>
          </a:xfrm>
          <a:prstGeom prst="rect">
            <a:avLst/>
          </a:prstGeom>
          <a:noFill/>
          <a:ln w="9525">
            <a:noFill/>
            <a:miter lim="800000"/>
            <a:headEnd/>
            <a:tailEnd/>
          </a:ln>
        </p:spPr>
      </p:pic>
      <p:pic>
        <p:nvPicPr>
          <p:cNvPr id="38916" name="Picture 4"/>
          <p:cNvPicPr>
            <a:picLocks noChangeAspect="1" noChangeArrowheads="1"/>
          </p:cNvPicPr>
          <p:nvPr/>
        </p:nvPicPr>
        <p:blipFill>
          <a:blip r:embed="rId4"/>
          <a:srcRect/>
          <a:stretch>
            <a:fillRect/>
          </a:stretch>
        </p:blipFill>
        <p:spPr bwMode="auto">
          <a:xfrm>
            <a:off x="5286375" y="1428750"/>
            <a:ext cx="3414713" cy="1643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Содержимое 2"/>
          <p:cNvSpPr>
            <a:spLocks noGrp="1"/>
          </p:cNvSpPr>
          <p:nvPr>
            <p:ph idx="1"/>
          </p:nvPr>
        </p:nvSpPr>
        <p:spPr>
          <a:xfrm>
            <a:off x="357188" y="857250"/>
            <a:ext cx="8686800" cy="5429250"/>
          </a:xfrm>
        </p:spPr>
        <p:txBody>
          <a:bodyPr/>
          <a:lstStyle/>
          <a:p>
            <a:pPr eaLnBrk="1" hangingPunct="1">
              <a:buFont typeface="Wingdings 2" pitchFamily="18" charset="2"/>
              <a:buNone/>
            </a:pPr>
            <a:endParaRPr lang="uk-UA" sz="1800" smtClean="0">
              <a:latin typeface="Times New Roman" pitchFamily="18" charset="0"/>
              <a:cs typeface="Times New Roman" pitchFamily="18" charset="0"/>
            </a:endParaRPr>
          </a:p>
          <a:p>
            <a:pPr eaLnBrk="1" hangingPunct="1">
              <a:buFont typeface="Wingdings 2" pitchFamily="18" charset="2"/>
              <a:buNone/>
            </a:pPr>
            <a:endParaRPr lang="uk-UA" sz="1800" smtClean="0">
              <a:latin typeface="Times New Roman" pitchFamily="18" charset="0"/>
              <a:cs typeface="Times New Roman" pitchFamily="18" charset="0"/>
            </a:endParaRPr>
          </a:p>
          <a:p>
            <a:pPr eaLnBrk="1" hangingPunct="1">
              <a:buFont typeface="Wingdings 2" pitchFamily="18" charset="2"/>
              <a:buNone/>
            </a:pPr>
            <a:endParaRPr lang="uk-UA" sz="1800" smtClean="0">
              <a:latin typeface="Times New Roman" pitchFamily="18" charset="0"/>
              <a:cs typeface="Times New Roman" pitchFamily="18" charset="0"/>
            </a:endParaRPr>
          </a:p>
          <a:p>
            <a:pPr eaLnBrk="1" hangingPunct="1">
              <a:buFont typeface="Wingdings 2" pitchFamily="18" charset="2"/>
              <a:buNone/>
            </a:pPr>
            <a:endParaRPr lang="uk-UA" sz="1800" smtClean="0">
              <a:latin typeface="Times New Roman" pitchFamily="18" charset="0"/>
              <a:cs typeface="Times New Roman" pitchFamily="18" charset="0"/>
            </a:endParaRPr>
          </a:p>
          <a:p>
            <a:pPr eaLnBrk="1" hangingPunct="1">
              <a:buFont typeface="Wingdings 2" pitchFamily="18" charset="2"/>
              <a:buNone/>
            </a:pPr>
            <a:endParaRPr lang="uk-UA" sz="1800" smtClean="0">
              <a:latin typeface="Times New Roman" pitchFamily="18" charset="0"/>
              <a:cs typeface="Times New Roman" pitchFamily="18" charset="0"/>
            </a:endParaRPr>
          </a:p>
          <a:p>
            <a:pPr eaLnBrk="1" hangingPunct="1">
              <a:buFont typeface="Wingdings 2" pitchFamily="18" charset="2"/>
              <a:buNone/>
            </a:pPr>
            <a:endParaRPr lang="uk-UA" sz="1800" smtClean="0">
              <a:latin typeface="Times New Roman" pitchFamily="18" charset="0"/>
              <a:cs typeface="Times New Roman" pitchFamily="18" charset="0"/>
            </a:endParaRPr>
          </a:p>
          <a:p>
            <a:pPr eaLnBrk="1" hangingPunct="1">
              <a:buFont typeface="Wingdings 2" pitchFamily="18" charset="2"/>
              <a:buNone/>
            </a:pPr>
            <a:endParaRPr lang="uk-UA" sz="1800" smtClean="0">
              <a:latin typeface="Times New Roman" pitchFamily="18" charset="0"/>
              <a:cs typeface="Times New Roman" pitchFamily="18" charset="0"/>
            </a:endParaRPr>
          </a:p>
          <a:p>
            <a:pPr eaLnBrk="1" hangingPunct="1">
              <a:buFont typeface="Wingdings 2" pitchFamily="18" charset="2"/>
              <a:buNone/>
            </a:pPr>
            <a:endParaRPr lang="uk-UA" sz="1800" smtClean="0">
              <a:latin typeface="Times New Roman" pitchFamily="18" charset="0"/>
              <a:cs typeface="Times New Roman" pitchFamily="18" charset="0"/>
            </a:endParaRPr>
          </a:p>
          <a:p>
            <a:pPr eaLnBrk="1" hangingPunct="1">
              <a:buFont typeface="Wingdings 2" pitchFamily="18" charset="2"/>
              <a:buNone/>
            </a:pPr>
            <a:endParaRPr lang="uk-UA" sz="1800" b="1" i="1" smtClean="0"/>
          </a:p>
          <a:p>
            <a:pPr eaLnBrk="1" hangingPunct="1">
              <a:buFont typeface="Wingdings 2" pitchFamily="18" charset="2"/>
              <a:buNone/>
            </a:pPr>
            <a:endParaRPr lang="en-US" sz="1800" b="1" i="1" smtClean="0"/>
          </a:p>
          <a:p>
            <a:pPr eaLnBrk="1" hangingPunct="1">
              <a:buFont typeface="Wingdings 2" pitchFamily="18" charset="2"/>
              <a:buNone/>
            </a:pPr>
            <a:endParaRPr lang="en-US" sz="1800" b="1" i="1" smtClean="0"/>
          </a:p>
          <a:p>
            <a:pPr eaLnBrk="1" hangingPunct="1">
              <a:buFont typeface="Wingdings 2" pitchFamily="18" charset="2"/>
              <a:buNone/>
            </a:pPr>
            <a:endParaRPr lang="en-US" sz="1800" b="1" i="1" smtClean="0"/>
          </a:p>
          <a:p>
            <a:pPr eaLnBrk="1" hangingPunct="1">
              <a:buFont typeface="Wingdings 2" pitchFamily="18" charset="2"/>
              <a:buNone/>
            </a:pPr>
            <a:endParaRPr lang="uk-UA" sz="1800" b="1" i="1" smtClean="0"/>
          </a:p>
          <a:p>
            <a:pPr eaLnBrk="1" hangingPunct="1">
              <a:buFont typeface="Wingdings 2" pitchFamily="18" charset="2"/>
              <a:buNone/>
            </a:pPr>
            <a:r>
              <a:rPr lang="uk-UA" sz="1800" b="1" i="1" smtClean="0"/>
              <a:t>РОЛЬ ДІОДІВ В РОБОТІ КОМПЮТЕРНИХ ПРИСТРОЇВ</a:t>
            </a:r>
            <a:endParaRPr lang="ru-RU" sz="1800" smtClean="0"/>
          </a:p>
          <a:p>
            <a:pPr eaLnBrk="1" hangingPunct="1">
              <a:buFont typeface="Wingdings 2" pitchFamily="18" charset="2"/>
              <a:buNone/>
            </a:pPr>
            <a:endParaRPr lang="uk-UA" sz="1800" smtClean="0">
              <a:latin typeface="Times New Roman" pitchFamily="18" charset="0"/>
              <a:cs typeface="Times New Roman" pitchFamily="18" charset="0"/>
            </a:endParaRPr>
          </a:p>
        </p:txBody>
      </p:sp>
      <p:pic>
        <p:nvPicPr>
          <p:cNvPr id="14338" name="Picture 2"/>
          <p:cNvPicPr>
            <a:picLocks noChangeAspect="1" noChangeArrowheads="1"/>
          </p:cNvPicPr>
          <p:nvPr/>
        </p:nvPicPr>
        <p:blipFill>
          <a:blip r:embed="rId2"/>
          <a:srcRect/>
          <a:stretch>
            <a:fillRect/>
          </a:stretch>
        </p:blipFill>
        <p:spPr bwMode="auto">
          <a:xfrm>
            <a:off x="1357313" y="1928813"/>
            <a:ext cx="2971800" cy="2876550"/>
          </a:xfrm>
          <a:prstGeom prst="rect">
            <a:avLst/>
          </a:prstGeom>
          <a:noFill/>
          <a:ln w="9525">
            <a:noFill/>
            <a:miter lim="800000"/>
            <a:headEnd/>
            <a:tailEnd/>
          </a:ln>
        </p:spPr>
      </p:pic>
      <p:pic>
        <p:nvPicPr>
          <p:cNvPr id="14339" name="Picture 3"/>
          <p:cNvPicPr>
            <a:picLocks noChangeAspect="1" noChangeArrowheads="1"/>
          </p:cNvPicPr>
          <p:nvPr/>
        </p:nvPicPr>
        <p:blipFill>
          <a:blip r:embed="rId3"/>
          <a:srcRect/>
          <a:stretch>
            <a:fillRect/>
          </a:stretch>
        </p:blipFill>
        <p:spPr bwMode="auto">
          <a:xfrm>
            <a:off x="4714875" y="1928813"/>
            <a:ext cx="2781300" cy="285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900758"/>
          </a:xfrm>
        </p:spPr>
        <p:txBody>
          <a:bodyPr/>
          <a:lstStyle/>
          <a:p>
            <a:pPr algn="ctr" eaLnBrk="1" fontAlgn="auto" hangingPunct="1">
              <a:spcAft>
                <a:spcPts val="0"/>
              </a:spcAft>
              <a:defRPr/>
            </a:pPr>
            <a:r>
              <a:rPr lang="uk-UA" b="1" dirty="0" smtClean="0"/>
              <a:t>Тестування по карткам програмованого контролю</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4"/>
          <p:cNvPicPr>
            <a:picLocks noChangeAspect="1" noChangeArrowheads="1"/>
          </p:cNvPicPr>
          <p:nvPr/>
        </p:nvPicPr>
        <p:blipFill>
          <a:blip r:embed="rId2"/>
          <a:srcRect/>
          <a:stretch>
            <a:fillRect/>
          </a:stretch>
        </p:blipFill>
        <p:spPr bwMode="auto">
          <a:xfrm>
            <a:off x="1476375" y="2205038"/>
            <a:ext cx="6181725" cy="3362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829320"/>
          </a:xfrm>
        </p:spPr>
        <p:txBody>
          <a:bodyPr>
            <a:noAutofit/>
          </a:bodyPr>
          <a:lstStyle/>
          <a:p>
            <a:pPr eaLnBrk="1" fontAlgn="auto" hangingPunct="1">
              <a:spcAft>
                <a:spcPts val="0"/>
              </a:spcAft>
              <a:defRPr/>
            </a:pPr>
            <a:r>
              <a:rPr lang="uk-UA" sz="2000" b="1" dirty="0" smtClean="0">
                <a:latin typeface="Times New Roman" pitchFamily="18" charset="0"/>
                <a:cs typeface="Times New Roman" pitchFamily="18" charset="0"/>
              </a:rPr>
              <a:t>9. Домашнє завдання.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Оформити звіт, та дати відповіді на запитання домашньої роботи.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err="1" smtClean="0">
                <a:latin typeface="Times New Roman" pitchFamily="18" charset="0"/>
                <a:cs typeface="Times New Roman" pitchFamily="18" charset="0"/>
              </a:rPr>
              <a:t>Контрольні</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запитання</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1. Як </a:t>
            </a:r>
            <a:r>
              <a:rPr lang="ru-RU" sz="2000" dirty="0" err="1" smtClean="0">
                <a:latin typeface="Times New Roman" pitchFamily="18" charset="0"/>
                <a:cs typeface="Times New Roman" pitchFamily="18" charset="0"/>
              </a:rPr>
              <a:t>побудований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напівпровідниковий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діод</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2. </a:t>
            </a:r>
            <a:r>
              <a:rPr lang="ru-RU" sz="2000" dirty="0" err="1" smtClean="0">
                <a:latin typeface="Times New Roman" pitchFamily="18" charset="0"/>
                <a:cs typeface="Times New Roman" pitchFamily="18" charset="0"/>
              </a:rPr>
              <a:t>Які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типи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p-n</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переходів</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знаєте</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3. </a:t>
            </a:r>
            <a:r>
              <a:rPr lang="ru-RU" sz="2000" dirty="0" err="1" smtClean="0">
                <a:latin typeface="Times New Roman" pitchFamily="18" charset="0"/>
                <a:cs typeface="Times New Roman" pitchFamily="18" charset="0"/>
              </a:rPr>
              <a:t>Перерахуйте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складові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ємності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p-n</a:t>
            </a:r>
            <a:r>
              <a:rPr lang="ru-RU" sz="2000" dirty="0" smtClean="0">
                <a:latin typeface="Times New Roman" pitchFamily="18" charset="0"/>
                <a:cs typeface="Times New Roman" pitchFamily="18" charset="0"/>
              </a:rPr>
              <a:t> переходу?</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4. </a:t>
            </a:r>
            <a:r>
              <a:rPr lang="ru-RU" sz="2000" dirty="0" err="1" smtClean="0">
                <a:latin typeface="Times New Roman" pitchFamily="18" charset="0"/>
                <a:cs typeface="Times New Roman" pitchFamily="18" charset="0"/>
              </a:rPr>
              <a:t>Назвіть</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і</a:t>
            </a:r>
            <a:r>
              <a:rPr lang="ru-RU" sz="2000" dirty="0" smtClean="0">
                <a:latin typeface="Times New Roman" pitchFamily="18" charset="0"/>
                <a:cs typeface="Times New Roman" pitchFamily="18" charset="0"/>
              </a:rPr>
              <a:t> коротко охарактеризуйте </a:t>
            </a:r>
            <a:r>
              <a:rPr lang="ru-RU" sz="2000" dirty="0" err="1" smtClean="0">
                <a:latin typeface="Times New Roman" pitchFamily="18" charset="0"/>
                <a:cs typeface="Times New Roman" pitchFamily="18" charset="0"/>
              </a:rPr>
              <a:t>типи</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5. </a:t>
            </a:r>
            <a:r>
              <a:rPr lang="ru-RU" sz="2000" dirty="0" err="1" smtClean="0">
                <a:latin typeface="Times New Roman" pitchFamily="18" charset="0"/>
                <a:cs typeface="Times New Roman" pitchFamily="18" charset="0"/>
              </a:rPr>
              <a:t>напівпровідникових</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діодів</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972196"/>
          </a:xfrm>
        </p:spPr>
        <p:txBody>
          <a:bodyPr>
            <a:noAutofit/>
          </a:bodyPr>
          <a:lstStyle/>
          <a:p>
            <a:pPr eaLnBrk="1" fontAlgn="auto" hangingPunct="1">
              <a:spcAft>
                <a:spcPts val="0"/>
              </a:spcAft>
              <a:defRPr/>
            </a:pPr>
            <a:r>
              <a:rPr lang="uk-UA" sz="1600" b="1" dirty="0" smtClean="0">
                <a:latin typeface="Times New Roman" pitchFamily="18" charset="0"/>
                <a:cs typeface="Times New Roman" pitchFamily="18" charset="0"/>
              </a:rPr>
              <a:t>Звіт про роботу повинен включати: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b="1" dirty="0" smtClean="0">
                <a:latin typeface="Times New Roman" pitchFamily="18" charset="0"/>
                <a:cs typeface="Times New Roman" pitchFamily="18" charset="0"/>
              </a:rPr>
              <a:t>1</a:t>
            </a:r>
            <a:r>
              <a:rPr lang="uk-UA" sz="1600" dirty="0" smtClean="0">
                <a:latin typeface="Times New Roman" pitchFamily="18" charset="0"/>
                <a:cs typeface="Times New Roman" pitchFamily="18" charset="0"/>
              </a:rPr>
              <a:t>.Тема роботи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2.Мета роботи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3. Зміст і послідовність виконання завдань</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2.Електричну схему досліджень</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3.Таблицю результатів досліджень</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4.Осцилограму змінного сигналу</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5 Відповіді на запитання. </a:t>
            </a:r>
            <a:r>
              <a:rPr lang="ru-RU" sz="1600" smtClean="0">
                <a:latin typeface="Times New Roman" pitchFamily="18" charset="0"/>
                <a:cs typeface="Times New Roman" pitchFamily="18" charset="0"/>
              </a:rPr>
              <a:t/>
            </a:r>
            <a:br>
              <a:rPr lang="ru-RU" sz="1600" smtClean="0">
                <a:latin typeface="Times New Roman" pitchFamily="18" charset="0"/>
                <a:cs typeface="Times New Roman" pitchFamily="18" charset="0"/>
              </a:rPr>
            </a:br>
            <a:r>
              <a:rPr lang="ru-RU" sz="1600" smtClean="0">
                <a:latin typeface="Times New Roman" pitchFamily="18" charset="0"/>
                <a:cs typeface="Times New Roman" pitchFamily="18" charset="0"/>
              </a:rPr>
              <a:t/>
            </a:r>
            <a:br>
              <a:rPr lang="ru-RU" sz="1600" smtClean="0">
                <a:latin typeface="Times New Roman" pitchFamily="18" charset="0"/>
                <a:cs typeface="Times New Roman" pitchFamily="18" charset="0"/>
              </a:rPr>
            </a:br>
            <a:r>
              <a:rPr lang="ru-RU" sz="1600" smtClean="0">
                <a:latin typeface="Times New Roman" pitchFamily="18" charset="0"/>
                <a:cs typeface="Times New Roman" pitchFamily="18" charset="0"/>
              </a:rPr>
              <a:t/>
            </a:r>
            <a:br>
              <a:rPr lang="ru-RU" sz="1600" smtClean="0">
                <a:latin typeface="Times New Roman" pitchFamily="18" charset="0"/>
                <a:cs typeface="Times New Roman" pitchFamily="18" charset="0"/>
              </a:rPr>
            </a:br>
            <a:r>
              <a:rPr lang="ru-RU" sz="1600" smtClean="0">
                <a:latin typeface="Times New Roman" pitchFamily="18" charset="0"/>
                <a:cs typeface="Times New Roman" pitchFamily="18" charset="0"/>
              </a:rPr>
              <a:t/>
            </a:r>
            <a:br>
              <a:rPr lang="ru-RU" sz="1600" smtClean="0">
                <a:latin typeface="Times New Roman" pitchFamily="18" charset="0"/>
                <a:cs typeface="Times New Roman" pitchFamily="18" charset="0"/>
              </a:rPr>
            </a:br>
            <a:r>
              <a:rPr lang="uk-UA" sz="1600" b="1" dirty="0" err="1" smtClean="0">
                <a:latin typeface="Times New Roman" pitchFamily="18" charset="0"/>
                <a:cs typeface="Times New Roman" pitchFamily="18" charset="0"/>
              </a:rPr>
              <a:t>Кон</a:t>
            </a:r>
            <a:r>
              <a:rPr lang="ru-RU" sz="1600" b="1" dirty="0" err="1" smtClean="0">
                <a:latin typeface="Times New Roman" pitchFamily="18" charset="0"/>
                <a:cs typeface="Times New Roman" pitchFamily="18" charset="0"/>
              </a:rPr>
              <a:t>трольні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запитання</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1.Як </a:t>
            </a:r>
            <a:r>
              <a:rPr lang="ru-RU" sz="1600" dirty="0" err="1" smtClean="0">
                <a:latin typeface="Times New Roman" pitchFamily="18" charset="0"/>
                <a:cs typeface="Times New Roman" pitchFamily="18" charset="0"/>
              </a:rPr>
              <a:t>побудований</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напівпровідниковий</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діод</a:t>
            </a:r>
            <a:r>
              <a:rPr lang="ru-RU" sz="1600" dirty="0" smtClean="0">
                <a:latin typeface="Times New Roman" pitchFamily="18" charset="0"/>
                <a:cs typeface="Times New Roman" pitchFamily="18" charset="0"/>
              </a:rPr>
              <a:t>?</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2.Які </a:t>
            </a:r>
            <a:r>
              <a:rPr lang="ru-RU" sz="1600" dirty="0" err="1" smtClean="0">
                <a:latin typeface="Times New Roman" pitchFamily="18" charset="0"/>
                <a:cs typeface="Times New Roman" pitchFamily="18" charset="0"/>
              </a:rPr>
              <a:t>типи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p-n</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переходів</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Ви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знаєте</a:t>
            </a:r>
            <a:r>
              <a:rPr lang="ru-RU" sz="1600" dirty="0" smtClean="0">
                <a:latin typeface="Times New Roman" pitchFamily="18" charset="0"/>
                <a:cs typeface="Times New Roman" pitchFamily="18" charset="0"/>
              </a:rPr>
              <a:t>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3.Перерахуйте </a:t>
            </a:r>
            <a:r>
              <a:rPr lang="ru-RU" sz="1600" dirty="0" err="1" smtClean="0">
                <a:latin typeface="Times New Roman" pitchFamily="18" charset="0"/>
                <a:cs typeface="Times New Roman" pitchFamily="18" charset="0"/>
              </a:rPr>
              <a:t>складові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ємності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p-n</a:t>
            </a:r>
            <a:r>
              <a:rPr lang="ru-RU" sz="1600" dirty="0" smtClean="0">
                <a:latin typeface="Times New Roman" pitchFamily="18" charset="0"/>
                <a:cs typeface="Times New Roman" pitchFamily="18" charset="0"/>
              </a:rPr>
              <a:t> переходу?</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4.Назвіть </a:t>
            </a:r>
            <a:r>
              <a:rPr lang="ru-RU" sz="1600" dirty="0" err="1" smtClean="0">
                <a:latin typeface="Times New Roman" pitchFamily="18" charset="0"/>
                <a:cs typeface="Times New Roman" pitchFamily="18" charset="0"/>
              </a:rPr>
              <a:t>і</a:t>
            </a:r>
            <a:r>
              <a:rPr lang="ru-RU" sz="1600" dirty="0" smtClean="0">
                <a:latin typeface="Times New Roman" pitchFamily="18" charset="0"/>
                <a:cs typeface="Times New Roman" pitchFamily="18" charset="0"/>
              </a:rPr>
              <a:t> коротко охарактеризуйте </a:t>
            </a:r>
            <a:r>
              <a:rPr lang="ru-RU" sz="1600" dirty="0" err="1" smtClean="0">
                <a:latin typeface="Times New Roman" pitchFamily="18" charset="0"/>
                <a:cs typeface="Times New Roman" pitchFamily="18" charset="0"/>
              </a:rPr>
              <a:t>типи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напівпровідникових</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діодів</a:t>
            </a:r>
            <a:r>
              <a:rPr lang="ru-RU" sz="1600" dirty="0" smtClean="0">
                <a:latin typeface="Times New Roman" pitchFamily="18" charset="0"/>
                <a:cs typeface="Times New Roman" pitchFamily="18" charset="0"/>
              </a:rPr>
              <a:t>?</a:t>
            </a:r>
            <a:br>
              <a:rPr lang="ru-RU" sz="1600" dirty="0" smtClean="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Содержимое 2"/>
          <p:cNvSpPr>
            <a:spLocks noGrp="1"/>
          </p:cNvSpPr>
          <p:nvPr>
            <p:ph idx="1"/>
          </p:nvPr>
        </p:nvSpPr>
        <p:spPr>
          <a:xfrm>
            <a:off x="304800" y="642938"/>
            <a:ext cx="8686800" cy="5437187"/>
          </a:xfrm>
        </p:spPr>
        <p:txBody>
          <a:bodyPr/>
          <a:lstStyle/>
          <a:p>
            <a:pPr eaLnBrk="1" hangingPunct="1">
              <a:buFont typeface="Wingdings 2" pitchFamily="18" charset="2"/>
              <a:buNone/>
            </a:pPr>
            <a:r>
              <a:rPr lang="uk-UA" smtClean="0"/>
              <a:t>	</a:t>
            </a:r>
          </a:p>
          <a:p>
            <a:pPr eaLnBrk="1" hangingPunct="1">
              <a:buFont typeface="Wingdings 2" pitchFamily="18" charset="2"/>
              <a:buNone/>
            </a:pPr>
            <a:endParaRPr lang="uk-UA" sz="2000" smtClean="0">
              <a:latin typeface="Times New Roman" pitchFamily="18" charset="0"/>
              <a:cs typeface="Times New Roman" pitchFamily="18" charset="0"/>
            </a:endParaRPr>
          </a:p>
          <a:p>
            <a:pPr eaLnBrk="1" hangingPunct="1">
              <a:buFont typeface="Wingdings 2" pitchFamily="18" charset="2"/>
              <a:buNone/>
            </a:pPr>
            <a:endParaRPr lang="uk-UA" sz="2000" smtClean="0">
              <a:latin typeface="Times New Roman" pitchFamily="18" charset="0"/>
              <a:cs typeface="Times New Roman" pitchFamily="18" charset="0"/>
            </a:endParaRPr>
          </a:p>
          <a:p>
            <a:pPr eaLnBrk="1" hangingPunct="1">
              <a:buFont typeface="Wingdings 2" pitchFamily="18" charset="2"/>
              <a:buNone/>
            </a:pPr>
            <a:endParaRPr lang="uk-UA" sz="2000" smtClean="0">
              <a:latin typeface="Times New Roman" pitchFamily="18" charset="0"/>
              <a:cs typeface="Times New Roman" pitchFamily="18" charset="0"/>
            </a:endParaRPr>
          </a:p>
          <a:p>
            <a:pPr eaLnBrk="1" hangingPunct="1">
              <a:buFont typeface="Wingdings 2" pitchFamily="18" charset="2"/>
              <a:buNone/>
            </a:pPr>
            <a:r>
              <a:rPr lang="uk-UA" sz="2000" smtClean="0">
                <a:latin typeface="Times New Roman" pitchFamily="18" charset="0"/>
                <a:cs typeface="Times New Roman" pitchFamily="18" charset="0"/>
              </a:rPr>
              <a:t>		5.1 Загальні відомості про напівпровідникові прилади.</a:t>
            </a:r>
            <a:endParaRPr lang="ru-RU" sz="2000" smtClean="0">
              <a:latin typeface="Times New Roman" pitchFamily="18" charset="0"/>
              <a:cs typeface="Times New Roman" pitchFamily="18" charset="0"/>
            </a:endParaRPr>
          </a:p>
          <a:p>
            <a:pPr eaLnBrk="1" hangingPunct="1">
              <a:buFont typeface="Wingdings 2" pitchFamily="18" charset="2"/>
              <a:buNone/>
            </a:pPr>
            <a:r>
              <a:rPr lang="uk-UA" sz="2000" b="1" i="1" smtClean="0">
                <a:latin typeface="Times New Roman" pitchFamily="18" charset="0"/>
                <a:cs typeface="Times New Roman" pitchFamily="18" charset="0"/>
              </a:rPr>
              <a:t>	Напівпровідникові діоди - це НП прилади, виготовлені на основі дво­шарових НП структур і які використовують властивості р-п переходу.</a:t>
            </a:r>
            <a:endParaRPr lang="ru-RU" sz="2000" smtClean="0">
              <a:latin typeface="Times New Roman" pitchFamily="18" charset="0"/>
              <a:cs typeface="Times New Roman" pitchFamily="18" charset="0"/>
            </a:endParaRPr>
          </a:p>
          <a:p>
            <a:pPr eaLnBrk="1" hangingPunct="1">
              <a:buFont typeface="Wingdings 2" pitchFamily="18" charset="2"/>
              <a:buNone/>
            </a:pPr>
            <a:r>
              <a:rPr lang="uk-UA" sz="2000" b="1" i="1" smtClean="0">
                <a:latin typeface="Times New Roman" pitchFamily="18" charset="0"/>
                <a:cs typeface="Times New Roman" pitchFamily="18" charset="0"/>
              </a:rPr>
              <a:t>	Широко розповсюджені випрямні діоди, дія яких базується на викорис­танні вентильних властивостей р-п переходу.</a:t>
            </a:r>
            <a:endParaRPr lang="ru-RU" sz="20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Содержимое 2"/>
          <p:cNvSpPr>
            <a:spLocks noGrp="1"/>
          </p:cNvSpPr>
          <p:nvPr>
            <p:ph idx="1"/>
          </p:nvPr>
        </p:nvSpPr>
        <p:spPr>
          <a:xfrm>
            <a:off x="304800" y="785813"/>
            <a:ext cx="8686800" cy="5294312"/>
          </a:xfrm>
        </p:spPr>
        <p:txBody>
          <a:bodyPr/>
          <a:lstStyle/>
          <a:p>
            <a:pPr eaLnBrk="1" hangingPunct="1">
              <a:buFont typeface="Wingdings 2" pitchFamily="18" charset="2"/>
              <a:buNone/>
            </a:pPr>
            <a:r>
              <a:rPr lang="uk-UA" sz="2000" i="1" smtClean="0">
                <a:latin typeface="Times New Roman" pitchFamily="18" charset="0"/>
                <a:cs typeface="Times New Roman" pitchFamily="18" charset="0"/>
              </a:rPr>
              <a:t>Структура та умовне позначення діода, а також ΒΑΧ потужного випрямного діода наведені на рис. 1.</a:t>
            </a: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r>
              <a:rPr lang="uk-UA" sz="2000" i="1" smtClean="0"/>
              <a:t>Рисунок 1</a:t>
            </a:r>
            <a:r>
              <a:rPr lang="ru-RU" sz="2000" i="1" smtClean="0"/>
              <a:t>- </a:t>
            </a:r>
            <a:r>
              <a:rPr lang="uk-UA" sz="2000" i="1" smtClean="0"/>
              <a:t>Структура та умовне позначення (а) і </a:t>
            </a:r>
            <a:r>
              <a:rPr lang="el-GR" sz="2000" i="1" smtClean="0"/>
              <a:t>ΒΑΧ </a:t>
            </a:r>
            <a:r>
              <a:rPr lang="uk-UA" sz="2000" i="1" smtClean="0"/>
              <a:t>(б) випрямного діода</a:t>
            </a:r>
            <a:endParaRPr lang="ru-RU" sz="2000" smtClean="0"/>
          </a:p>
          <a:p>
            <a:pPr eaLnBrk="1" hangingPunct="1">
              <a:buFont typeface="Wingdings 2" pitchFamily="18" charset="2"/>
              <a:buNone/>
            </a:pPr>
            <a:r>
              <a:rPr lang="uk-UA" sz="2000" i="1" smtClean="0"/>
              <a:t>Діоди призначені для випрямлення змінного струму низької частоти.</a:t>
            </a:r>
            <a:r>
              <a:rPr lang="uk-UA" sz="2000" smtClean="0"/>
              <a:t> </a:t>
            </a:r>
            <a:endParaRPr lang="ru-RU" sz="2000" smtClean="0"/>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a:p>
            <a:pPr eaLnBrk="1" hangingPunct="1">
              <a:buFont typeface="Wingdings 2" pitchFamily="18" charset="2"/>
              <a:buNone/>
            </a:pPr>
            <a:endParaRPr lang="uk-UA" sz="2000" i="1" smtClean="0">
              <a:latin typeface="Times New Roman" pitchFamily="18" charset="0"/>
              <a:cs typeface="Times New Roman" pitchFamily="18" charset="0"/>
            </a:endParaRPr>
          </a:p>
        </p:txBody>
      </p:sp>
      <p:pic>
        <p:nvPicPr>
          <p:cNvPr id="16386" name="Picture 4"/>
          <p:cNvPicPr>
            <a:picLocks noChangeAspect="1" noChangeArrowheads="1"/>
          </p:cNvPicPr>
          <p:nvPr/>
        </p:nvPicPr>
        <p:blipFill>
          <a:blip r:embed="rId2"/>
          <a:srcRect/>
          <a:stretch>
            <a:fillRect/>
          </a:stretch>
        </p:blipFill>
        <p:spPr bwMode="auto">
          <a:xfrm>
            <a:off x="1428750" y="1571625"/>
            <a:ext cx="6172200" cy="3143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000108"/>
            <a:ext cx="8686800" cy="2114544"/>
          </a:xfrm>
        </p:spPr>
        <p:txBody>
          <a:bodyPr>
            <a:noAutofit/>
          </a:bodyPr>
          <a:lstStyle/>
          <a:p>
            <a:pPr algn="ctr" eaLnBrk="1" fontAlgn="auto" hangingPunct="1">
              <a:lnSpc>
                <a:spcPct val="150000"/>
              </a:lnSpc>
              <a:spcAft>
                <a:spcPts val="0"/>
              </a:spcAft>
              <a:defRPr/>
            </a:pPr>
            <a:r>
              <a:rPr lang="uk-UA" sz="1800" i="1" dirty="0" smtClean="0">
                <a:latin typeface="Times New Roman" pitchFamily="18" charset="0"/>
                <a:cs typeface="Times New Roman" pitchFamily="18" charset="0"/>
              </a:rPr>
              <a:t>        Виготовляються випрямні діоди переважно із кремнію   </a:t>
            </a:r>
            <a:br>
              <a:rPr lang="uk-UA" sz="1800" i="1" dirty="0" smtClean="0">
                <a:latin typeface="Times New Roman" pitchFamily="18" charset="0"/>
                <a:cs typeface="Times New Roman" pitchFamily="18" charset="0"/>
              </a:rPr>
            </a:br>
            <a:r>
              <a:rPr lang="uk-UA" sz="1800" i="1" dirty="0" smtClean="0">
                <a:latin typeface="Times New Roman" pitchFamily="18" charset="0"/>
                <a:cs typeface="Times New Roman" pitchFamily="18" charset="0"/>
              </a:rPr>
              <a:t>(у перспек­тиві із арсеніду галію, як більш термостійкого).</a:t>
            </a:r>
            <a:r>
              <a:rPr lang="ru-RU" sz="1800" i="1" dirty="0" smtClean="0">
                <a:latin typeface="Times New Roman" pitchFamily="18" charset="0"/>
                <a:cs typeface="Times New Roman" pitchFamily="18" charset="0"/>
              </a:rPr>
              <a:t/>
            </a:r>
            <a:br>
              <a:rPr lang="ru-RU" sz="1800" i="1" dirty="0" smtClean="0">
                <a:latin typeface="Times New Roman" pitchFamily="18" charset="0"/>
                <a:cs typeface="Times New Roman" pitchFamily="18" charset="0"/>
              </a:rPr>
            </a:br>
            <a:r>
              <a:rPr lang="ru-RU" sz="1800" i="1" dirty="0" smtClean="0">
                <a:latin typeface="Times New Roman" pitchFamily="18" charset="0"/>
                <a:cs typeface="Times New Roman" pitchFamily="18" charset="0"/>
              </a:rPr>
              <a:t>     </a:t>
            </a:r>
            <a:r>
              <a:rPr lang="uk-UA" sz="1800" i="1" dirty="0" smtClean="0">
                <a:latin typeface="Times New Roman" pitchFamily="18" charset="0"/>
                <a:cs typeface="Times New Roman" pitchFamily="18" charset="0"/>
              </a:rPr>
              <a:t>Найпростіша схема ви­прямлення напруги змінно­го струму із застосуванням випрямного діода наведена на рис. 2.</a:t>
            </a:r>
            <a:r>
              <a:rPr lang="ru-RU" sz="1800" i="1" dirty="0" smtClean="0">
                <a:latin typeface="Times New Roman" pitchFamily="18" charset="0"/>
                <a:cs typeface="Times New Roman" pitchFamily="18" charset="0"/>
              </a:rPr>
              <a:t/>
            </a:r>
            <a:br>
              <a:rPr lang="ru-RU" sz="1800" i="1" dirty="0" smtClean="0">
                <a:latin typeface="Times New Roman" pitchFamily="18" charset="0"/>
                <a:cs typeface="Times New Roman" pitchFamily="18" charset="0"/>
              </a:rPr>
            </a:br>
            <a:endParaRPr lang="ru-RU" sz="1800" i="1" dirty="0">
              <a:latin typeface="Times New Roman" pitchFamily="18" charset="0"/>
              <a:cs typeface="Times New Roman" pitchFamily="18" charset="0"/>
            </a:endParaRPr>
          </a:p>
        </p:txBody>
      </p:sp>
      <p:pic>
        <p:nvPicPr>
          <p:cNvPr id="18434" name="Picture 2"/>
          <p:cNvPicPr>
            <a:picLocks noGrp="1" noChangeAspect="1" noChangeArrowheads="1"/>
          </p:cNvPicPr>
          <p:nvPr>
            <p:ph idx="1"/>
          </p:nvPr>
        </p:nvPicPr>
        <p:blipFill>
          <a:blip r:embed="rId2"/>
          <a:srcRect/>
          <a:stretch>
            <a:fillRect/>
          </a:stretch>
        </p:blipFill>
        <p:spPr>
          <a:xfrm>
            <a:off x="2643188" y="3143250"/>
            <a:ext cx="3581400" cy="1628775"/>
          </a:xfrm>
        </p:spPr>
      </p:pic>
      <p:graphicFrame>
        <p:nvGraphicFramePr>
          <p:cNvPr id="5" name="Таблица 4"/>
          <p:cNvGraphicFramePr>
            <a:graphicFrameLocks noGrp="1"/>
          </p:cNvGraphicFramePr>
          <p:nvPr/>
        </p:nvGraphicFramePr>
        <p:xfrm>
          <a:off x="1143000" y="5143500"/>
          <a:ext cx="6096000" cy="515938"/>
        </p:xfrm>
        <a:graphic>
          <a:graphicData uri="http://schemas.openxmlformats.org/drawingml/2006/table">
            <a:tbl>
              <a:tblPr/>
              <a:tblGrid>
                <a:gridCol w="6096000"/>
              </a:tblGrid>
              <a:tr h="515938">
                <a:tc>
                  <a:txBody>
                    <a:bodyPr/>
                    <a:lstStyle/>
                    <a:p>
                      <a:pPr marL="0" marR="0" lvl="0" indent="449263" algn="ctr" defTabSz="914400" rtl="0" eaLnBrk="1" fontAlgn="base" latinLnBrk="0" hangingPunct="1">
                        <a:lnSpc>
                          <a:spcPct val="100000"/>
                        </a:lnSpc>
                        <a:spcBef>
                          <a:spcPct val="0"/>
                        </a:spcBef>
                        <a:spcAft>
                          <a:spcPct val="0"/>
                        </a:spcAft>
                        <a:buClrTx/>
                        <a:buSzTx/>
                        <a:buFontTx/>
                        <a:buNone/>
                        <a:tabLst>
                          <a:tab pos="6300788" algn="l"/>
                        </a:tabLst>
                      </a:pPr>
                      <a:r>
                        <a:rPr kumimoji="0" lang="uk-UA" sz="1400" b="0" i="1" u="none" strike="noStrike" cap="none" normalizeH="0" baseline="0" smtClean="0">
                          <a:ln>
                            <a:noFill/>
                          </a:ln>
                          <a:solidFill>
                            <a:srgbClr val="000000"/>
                          </a:solidFill>
                          <a:effectLst/>
                          <a:latin typeface="Times New Roman" pitchFamily="18" charset="0"/>
                          <a:cs typeface="Times New Roman" pitchFamily="18" charset="0"/>
                        </a:rPr>
                        <a:t>Рисунок 2. - Найпростіша схема випрямлення напруги</a:t>
                      </a: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23759" marR="23759" marT="36263" marB="36263"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400692"/>
          </a:xfrm>
        </p:spPr>
        <p:txBody>
          <a:bodyPr>
            <a:noAutofit/>
          </a:bodyPr>
          <a:lstStyle/>
          <a:p>
            <a:pPr eaLnBrk="1" fontAlgn="auto" hangingPunct="1">
              <a:spcAft>
                <a:spcPts val="0"/>
              </a:spcAft>
              <a:defRPr/>
            </a:pPr>
            <a:r>
              <a:rPr lang="uk-UA" sz="2000" b="1" u="sng" dirty="0" smtClean="0">
                <a:latin typeface="Times New Roman" pitchFamily="18" charset="0"/>
                <a:cs typeface="Times New Roman" pitchFamily="18" charset="0"/>
              </a:rPr>
              <a:t>5.2 Правила техніки безпеки при виконанні лабораторної роботи: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1.При роботі з ЕОМ Будьте уважні, дисципліновані і обережні.</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2.Не розташовуйте на столі  сторонні предмети.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3. Не вмикайте і не вимикайте  комп</a:t>
            </a:r>
            <a:r>
              <a:rPr lang="uk-UA" sz="2000" b="1" dirty="0" smtClean="0">
                <a:latin typeface="Times New Roman" pitchFamily="18" charset="0"/>
                <a:cs typeface="Times New Roman" pitchFamily="18" charset="0"/>
              </a:rPr>
              <a:t>'</a:t>
            </a:r>
            <a:r>
              <a:rPr lang="uk-UA" sz="2000" dirty="0" smtClean="0">
                <a:latin typeface="Times New Roman" pitchFamily="18" charset="0"/>
                <a:cs typeface="Times New Roman" pitchFamily="18" charset="0"/>
              </a:rPr>
              <a:t>ютер  без дозволу викладача.</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4. Не чіпати дроти і </a:t>
            </a:r>
            <a:r>
              <a:rPr lang="uk-UA" sz="2000" dirty="0" err="1" smtClean="0">
                <a:latin typeface="Times New Roman" pitchFamily="18" charset="0"/>
                <a:cs typeface="Times New Roman" pitchFamily="18" charset="0"/>
              </a:rPr>
              <a:t>роз'єми</a:t>
            </a:r>
            <a:r>
              <a:rPr lang="uk-UA" sz="2000" dirty="0" smtClean="0">
                <a:latin typeface="Times New Roman" pitchFamily="18" charset="0"/>
                <a:cs typeface="Times New Roman" pitchFamily="18" charset="0"/>
              </a:rPr>
              <a:t> з’єднувальних кабелів.</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5. Не торкатись до екрану монітора.</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6. Працювати на клавіатурі і з маніпулятором  «миша»  чистими і сухими руками.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7. При будь-яких неполадках  повідомте  викладача.</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8762" y="693738"/>
            <a:ext cx="8686801" cy="6115071"/>
          </a:xfrm>
        </p:spPr>
        <p:txBody>
          <a:bodyPr/>
          <a:lstStyle/>
          <a:p>
            <a:pPr eaLnBrk="1" fontAlgn="auto" hangingPunct="1">
              <a:spcAft>
                <a:spcPts val="0"/>
              </a:spcAft>
              <a:defRPr/>
            </a:pPr>
            <a:r>
              <a:rPr lang="uk-UA" sz="1600" b="1" i="1" u="sng" dirty="0" smtClean="0">
                <a:latin typeface="Times New Roman" pitchFamily="18" charset="0"/>
                <a:cs typeface="Times New Roman" pitchFamily="18" charset="0"/>
              </a:rPr>
              <a:t>6.</a:t>
            </a:r>
            <a:r>
              <a:rPr lang="ru-RU" sz="1600" b="1" i="1" u="sng" dirty="0" smtClean="0">
                <a:latin typeface="Times New Roman" pitchFamily="18" charset="0"/>
                <a:cs typeface="Times New Roman" pitchFamily="18" charset="0"/>
              </a:rPr>
              <a:t>1</a:t>
            </a:r>
            <a:r>
              <a:rPr lang="uk-UA" sz="1600" b="1" i="1" u="sng" dirty="0" smtClean="0">
                <a:latin typeface="Times New Roman" pitchFamily="18" charset="0"/>
                <a:cs typeface="Times New Roman" pitchFamily="18" charset="0"/>
              </a:rPr>
              <a:t>1.</a:t>
            </a:r>
            <a:r>
              <a:rPr lang="ru-RU" sz="1600" b="1" i="1" u="sng" dirty="0" smtClean="0">
                <a:latin typeface="Times New Roman" pitchFamily="18" charset="0"/>
                <a:cs typeface="Times New Roman" pitchFamily="18" charset="0"/>
              </a:rPr>
              <a:t>. </a:t>
            </a:r>
            <a:r>
              <a:rPr lang="ru-RU" sz="1600" b="1" i="1" u="sng" dirty="0" err="1" smtClean="0">
                <a:latin typeface="Times New Roman" pitchFamily="18" charset="0"/>
                <a:cs typeface="Times New Roman" pitchFamily="18" charset="0"/>
              </a:rPr>
              <a:t>Основне</a:t>
            </a:r>
            <a:r>
              <a:rPr lang="ru-RU" sz="1600" b="1" i="1" u="sng" dirty="0" smtClean="0">
                <a:latin typeface="Times New Roman" pitchFamily="18" charset="0"/>
                <a:cs typeface="Times New Roman" pitchFamily="18" charset="0"/>
              </a:rPr>
              <a:t> меню </a:t>
            </a:r>
            <a:r>
              <a:rPr lang="ru-RU" sz="1600" b="1" i="1" u="sng" dirty="0" err="1" smtClean="0">
                <a:latin typeface="Times New Roman" pitchFamily="18" charset="0"/>
                <a:cs typeface="Times New Roman" pitchFamily="18" charset="0"/>
              </a:rPr>
              <a:t>програми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1" dirty="0" err="1" smtClean="0">
                <a:latin typeface="Times New Roman" pitchFamily="18" charset="0"/>
                <a:cs typeface="Times New Roman" pitchFamily="18" charset="0"/>
              </a:rPr>
              <a:t>File</a:t>
            </a:r>
            <a:r>
              <a:rPr lang="ru-RU" sz="1600" b="1" dirty="0" smtClean="0">
                <a:latin typeface="Times New Roman" pitchFamily="18" charset="0"/>
                <a:cs typeface="Times New Roman" pitchFamily="18" charset="0"/>
              </a:rPr>
              <a:t> - робота </a:t>
            </a:r>
            <a:r>
              <a:rPr lang="ru-RU" sz="1600" b="1" dirty="0" err="1" smtClean="0">
                <a:latin typeface="Times New Roman" pitchFamily="18" charset="0"/>
                <a:cs typeface="Times New Roman" pitchFamily="18" charset="0"/>
              </a:rPr>
              <a:t>з</a:t>
            </a:r>
            <a:r>
              <a:rPr lang="ru-RU" sz="1600" b="1" dirty="0" smtClean="0">
                <a:latin typeface="Times New Roman" pitchFamily="18" charset="0"/>
                <a:cs typeface="Times New Roman" pitchFamily="18" charset="0"/>
              </a:rPr>
              <a:t> файлами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містить</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підпункти</a:t>
            </a:r>
            <a:r>
              <a:rPr lang="ru-RU" sz="1600" dirty="0" smtClean="0">
                <a:latin typeface="Times New Roman" pitchFamily="18" charset="0"/>
                <a:cs typeface="Times New Roman" pitchFamily="18" charset="0"/>
              </a:rPr>
              <a:t>:</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i="1" dirty="0" err="1" smtClean="0">
                <a:latin typeface="Times New Roman" pitchFamily="18" charset="0"/>
                <a:cs typeface="Times New Roman" pitchFamily="18" charset="0"/>
              </a:rPr>
              <a:t>New</a:t>
            </a:r>
            <a:r>
              <a:rPr lang="ru-RU" sz="1600"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створити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новий</a:t>
            </a:r>
            <a:r>
              <a:rPr lang="ru-RU" sz="1600" dirty="0" smtClean="0">
                <a:latin typeface="Times New Roman" pitchFamily="18" charset="0"/>
                <a:cs typeface="Times New Roman" pitchFamily="18" charset="0"/>
              </a:rPr>
              <a:t> файл (документ);</a:t>
            </a:r>
            <a:br>
              <a:rPr lang="ru-RU" sz="1600" dirty="0" smtClean="0">
                <a:latin typeface="Times New Roman" pitchFamily="18" charset="0"/>
                <a:cs typeface="Times New Roman" pitchFamily="18" charset="0"/>
              </a:rPr>
            </a:br>
            <a:r>
              <a:rPr lang="ru-RU" sz="1600" i="1" dirty="0" err="1" smtClean="0">
                <a:latin typeface="Times New Roman" pitchFamily="18" charset="0"/>
                <a:cs typeface="Times New Roman" pitchFamily="18" charset="0"/>
              </a:rPr>
              <a:t>Open</a:t>
            </a:r>
            <a:r>
              <a:rPr lang="ru-RU" sz="1600"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відкрити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існуючий</a:t>
            </a:r>
            <a:r>
              <a:rPr lang="ru-RU" sz="1600" dirty="0" smtClean="0">
                <a:latin typeface="Times New Roman" pitchFamily="18" charset="0"/>
                <a:cs typeface="Times New Roman" pitchFamily="18" charset="0"/>
              </a:rPr>
              <a:t> файл;</a:t>
            </a:r>
            <a:br>
              <a:rPr lang="ru-RU" sz="1600" dirty="0" smtClean="0">
                <a:latin typeface="Times New Roman" pitchFamily="18" charset="0"/>
                <a:cs typeface="Times New Roman" pitchFamily="18" charset="0"/>
              </a:rPr>
            </a:br>
            <a:r>
              <a:rPr lang="ru-RU" sz="1600" i="1" dirty="0" err="1" smtClean="0">
                <a:latin typeface="Times New Roman" pitchFamily="18" charset="0"/>
                <a:cs typeface="Times New Roman" pitchFamily="18" charset="0"/>
              </a:rPr>
              <a:t>Save</a:t>
            </a:r>
            <a:r>
              <a:rPr lang="ru-RU" sz="1600"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зберегти</a:t>
            </a:r>
            <a:r>
              <a:rPr lang="ru-RU" sz="1600" dirty="0" smtClean="0">
                <a:latin typeface="Times New Roman" pitchFamily="18" charset="0"/>
                <a:cs typeface="Times New Roman" pitchFamily="18" charset="0"/>
              </a:rPr>
              <a:t> файл;</a:t>
            </a:r>
            <a:br>
              <a:rPr lang="ru-RU" sz="1600" dirty="0" smtClean="0">
                <a:latin typeface="Times New Roman" pitchFamily="18" charset="0"/>
                <a:cs typeface="Times New Roman" pitchFamily="18" charset="0"/>
              </a:rPr>
            </a:br>
            <a:r>
              <a:rPr lang="ru-RU" sz="1600" i="1" dirty="0" err="1" smtClean="0">
                <a:latin typeface="Times New Roman" pitchFamily="18" charset="0"/>
                <a:cs typeface="Times New Roman" pitchFamily="18" charset="0"/>
              </a:rPr>
              <a:t>Save</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As</a:t>
            </a:r>
            <a:r>
              <a:rPr lang="ru-RU" sz="1600"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зберегти</a:t>
            </a:r>
            <a:r>
              <a:rPr lang="ru-RU" sz="1600" dirty="0" smtClean="0">
                <a:latin typeface="Times New Roman" pitchFamily="18" charset="0"/>
                <a:cs typeface="Times New Roman" pitchFamily="18" charset="0"/>
              </a:rPr>
              <a:t> файл </a:t>
            </a:r>
            <a:r>
              <a:rPr lang="ru-RU" sz="1600" dirty="0" err="1" smtClean="0">
                <a:latin typeface="Times New Roman" pitchFamily="18" charset="0"/>
                <a:cs typeface="Times New Roman" pitchFamily="18" charset="0"/>
              </a:rPr>
              <a:t>під</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іншим</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ім'ям</a:t>
            </a:r>
            <a:r>
              <a:rPr lang="ru-RU" sz="1600" dirty="0" smtClean="0">
                <a:latin typeface="Times New Roman" pitchFamily="18" charset="0"/>
                <a:cs typeface="Times New Roman" pitchFamily="18" charset="0"/>
              </a:rPr>
              <a:t>;</a:t>
            </a:r>
            <a:br>
              <a:rPr lang="ru-RU" sz="1600" dirty="0" smtClean="0">
                <a:latin typeface="Times New Roman" pitchFamily="18" charset="0"/>
                <a:cs typeface="Times New Roman" pitchFamily="18" charset="0"/>
              </a:rPr>
            </a:br>
            <a:r>
              <a:rPr lang="ru-RU" sz="1600" i="1" dirty="0" err="1" smtClean="0">
                <a:latin typeface="Times New Roman" pitchFamily="18" charset="0"/>
                <a:cs typeface="Times New Roman" pitchFamily="18" charset="0"/>
              </a:rPr>
              <a:t>Program</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Options</a:t>
            </a:r>
            <a:r>
              <a:rPr lang="ru-RU" sz="1600"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настройки </a:t>
            </a:r>
            <a:r>
              <a:rPr lang="ru-RU" sz="1600" dirty="0" err="1" smtClean="0">
                <a:latin typeface="Times New Roman" pitchFamily="18" charset="0"/>
                <a:cs typeface="Times New Roman" pitchFamily="18" charset="0"/>
              </a:rPr>
              <a:t>програми</a:t>
            </a:r>
            <a:r>
              <a:rPr lang="ru-RU" sz="1600" dirty="0" smtClean="0">
                <a:latin typeface="Times New Roman" pitchFamily="18" charset="0"/>
                <a:cs typeface="Times New Roman" pitchFamily="18" charset="0"/>
              </a:rPr>
              <a:t>;</a:t>
            </a:r>
            <a:br>
              <a:rPr lang="ru-RU" sz="1600" dirty="0" smtClean="0">
                <a:latin typeface="Times New Roman" pitchFamily="18" charset="0"/>
                <a:cs typeface="Times New Roman" pitchFamily="18" charset="0"/>
              </a:rPr>
            </a:br>
            <a:r>
              <a:rPr lang="uk-UA"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Exit</a:t>
            </a:r>
            <a:r>
              <a:rPr lang="ru-RU" sz="1600"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вихід</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програми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uk-UA" sz="1600" b="1" dirty="0" err="1" smtClean="0">
                <a:latin typeface="Times New Roman" pitchFamily="18" charset="0"/>
                <a:cs typeface="Times New Roman" pitchFamily="18" charset="0"/>
              </a:rPr>
              <a:t>Edit</a:t>
            </a:r>
            <a:r>
              <a:rPr lang="uk-UA" sz="1600" b="1" dirty="0" smtClean="0">
                <a:latin typeface="Times New Roman" pitchFamily="18" charset="0"/>
                <a:cs typeface="Times New Roman" pitchFamily="18" charset="0"/>
              </a:rPr>
              <a:t> - редагування схеми</a:t>
            </a:r>
            <a:r>
              <a:rPr lang="uk-UA" sz="1600" dirty="0" smtClean="0">
                <a:latin typeface="Times New Roman" pitchFamily="18" charset="0"/>
                <a:cs typeface="Times New Roman" pitchFamily="18" charset="0"/>
              </a:rPr>
              <a:t>, що містить у собі підпункти:</a:t>
            </a:r>
            <a:br>
              <a:rPr lang="uk-UA" sz="1600" dirty="0" smtClean="0">
                <a:latin typeface="Times New Roman" pitchFamily="18" charset="0"/>
                <a:cs typeface="Times New Roman" pitchFamily="18" charset="0"/>
              </a:rPr>
            </a:br>
            <a:r>
              <a:rPr lang="uk-UA" sz="1600" i="1" dirty="0" smtClean="0">
                <a:latin typeface="Times New Roman" pitchFamily="18" charset="0"/>
                <a:cs typeface="Times New Roman" pitchFamily="18" charset="0"/>
              </a:rPr>
              <a:t> </a:t>
            </a:r>
            <a:r>
              <a:rPr lang="uk-UA" sz="1600" i="1" dirty="0" err="1" smtClean="0">
                <a:latin typeface="Times New Roman" pitchFamily="18" charset="0"/>
                <a:cs typeface="Times New Roman" pitchFamily="18" charset="0"/>
              </a:rPr>
              <a:t>Copy</a:t>
            </a:r>
            <a:r>
              <a:rPr lang="uk-UA" sz="1600" i="1" dirty="0" smtClean="0">
                <a:latin typeface="Times New Roman" pitchFamily="18" charset="0"/>
                <a:cs typeface="Times New Roman" pitchFamily="18" charset="0"/>
              </a:rPr>
              <a:t> </a:t>
            </a:r>
            <a:r>
              <a:rPr lang="uk-UA" sz="1600" dirty="0" smtClean="0">
                <a:latin typeface="Times New Roman" pitchFamily="18" charset="0"/>
                <a:cs typeface="Times New Roman" pitchFamily="18" charset="0"/>
              </a:rPr>
              <a:t>- копіювання елемента схеми або виділеної її частини в буфер обміну;</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i="1" dirty="0" err="1" smtClean="0">
                <a:latin typeface="Times New Roman" pitchFamily="18" charset="0"/>
                <a:cs typeface="Times New Roman" pitchFamily="18" charset="0"/>
              </a:rPr>
              <a:t>Cut</a:t>
            </a:r>
            <a:r>
              <a:rPr lang="uk-UA" sz="1600" i="1" dirty="0" smtClean="0">
                <a:latin typeface="Times New Roman" pitchFamily="18" charset="0"/>
                <a:cs typeface="Times New Roman" pitchFamily="18" charset="0"/>
              </a:rPr>
              <a:t> </a:t>
            </a:r>
            <a:r>
              <a:rPr lang="uk-UA" sz="1600" dirty="0" smtClean="0">
                <a:latin typeface="Times New Roman" pitchFamily="18" charset="0"/>
                <a:cs typeface="Times New Roman" pitchFamily="18" charset="0"/>
              </a:rPr>
              <a:t>- копіювання елемента схеми або виділеної її частини в буфер обміну з знищенням її з схеми;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i="1" dirty="0" err="1" smtClean="0">
                <a:latin typeface="Times New Roman" pitchFamily="18" charset="0"/>
                <a:cs typeface="Times New Roman" pitchFamily="18" charset="0"/>
              </a:rPr>
              <a:t>Paste</a:t>
            </a:r>
            <a:r>
              <a:rPr lang="uk-UA" sz="1600" i="1" dirty="0" smtClean="0">
                <a:latin typeface="Times New Roman" pitchFamily="18" charset="0"/>
                <a:cs typeface="Times New Roman" pitchFamily="18" charset="0"/>
              </a:rPr>
              <a:t> </a:t>
            </a:r>
            <a:r>
              <a:rPr lang="uk-UA" sz="1600" dirty="0" smtClean="0">
                <a:latin typeface="Times New Roman" pitchFamily="18" charset="0"/>
                <a:cs typeface="Times New Roman" pitchFamily="18" charset="0"/>
              </a:rPr>
              <a:t>- вставка частини схеми з буфера обміну;</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i="1" dirty="0" err="1" smtClean="0">
                <a:latin typeface="Times New Roman" pitchFamily="18" charset="0"/>
                <a:cs typeface="Times New Roman" pitchFamily="18" charset="0"/>
              </a:rPr>
              <a:t>Select</a:t>
            </a:r>
            <a:r>
              <a:rPr lang="uk-UA" sz="1600" i="1" dirty="0" smtClean="0">
                <a:latin typeface="Times New Roman" pitchFamily="18" charset="0"/>
                <a:cs typeface="Times New Roman" pitchFamily="18" charset="0"/>
              </a:rPr>
              <a:t> </a:t>
            </a:r>
            <a:r>
              <a:rPr lang="uk-UA" sz="1600" i="1" dirty="0" err="1" smtClean="0">
                <a:latin typeface="Times New Roman" pitchFamily="18" charset="0"/>
                <a:cs typeface="Times New Roman" pitchFamily="18" charset="0"/>
              </a:rPr>
              <a:t>All</a:t>
            </a:r>
            <a:r>
              <a:rPr lang="uk-UA" sz="1600" i="1" dirty="0" smtClean="0">
                <a:latin typeface="Times New Roman" pitchFamily="18" charset="0"/>
                <a:cs typeface="Times New Roman" pitchFamily="18" charset="0"/>
              </a:rPr>
              <a:t> </a:t>
            </a:r>
            <a:r>
              <a:rPr lang="uk-UA" sz="1600" dirty="0" smtClean="0">
                <a:latin typeface="Times New Roman" pitchFamily="18" charset="0"/>
                <a:cs typeface="Times New Roman" pitchFamily="18" charset="0"/>
              </a:rPr>
              <a:t>- виділення всієї схеми;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i="1" dirty="0" err="1" smtClean="0">
                <a:latin typeface="Times New Roman" pitchFamily="18" charset="0"/>
                <a:cs typeface="Times New Roman" pitchFamily="18" charset="0"/>
              </a:rPr>
              <a:t>Copy</a:t>
            </a:r>
            <a:r>
              <a:rPr lang="uk-UA" sz="1600" i="1" dirty="0" smtClean="0">
                <a:latin typeface="Times New Roman" pitchFamily="18" charset="0"/>
                <a:cs typeface="Times New Roman" pitchFamily="18" charset="0"/>
              </a:rPr>
              <a:t> </a:t>
            </a:r>
            <a:r>
              <a:rPr lang="uk-UA" sz="1600" i="1" dirty="0" err="1" smtClean="0">
                <a:latin typeface="Times New Roman" pitchFamily="18" charset="0"/>
                <a:cs typeface="Times New Roman" pitchFamily="18" charset="0"/>
              </a:rPr>
              <a:t>As</a:t>
            </a:r>
            <a:r>
              <a:rPr lang="uk-UA" sz="1600" i="1" dirty="0" smtClean="0">
                <a:latin typeface="Times New Roman" pitchFamily="18" charset="0"/>
                <a:cs typeface="Times New Roman" pitchFamily="18" charset="0"/>
              </a:rPr>
              <a:t> </a:t>
            </a:r>
            <a:r>
              <a:rPr lang="uk-UA" sz="1600" i="1" dirty="0" err="1" smtClean="0">
                <a:latin typeface="Times New Roman" pitchFamily="18" charset="0"/>
                <a:cs typeface="Times New Roman" pitchFamily="18" charset="0"/>
              </a:rPr>
              <a:t>Bitmap</a:t>
            </a:r>
            <a:r>
              <a:rPr lang="uk-UA" sz="1600" i="1" dirty="0" smtClean="0">
                <a:latin typeface="Times New Roman" pitchFamily="18" charset="0"/>
                <a:cs typeface="Times New Roman" pitchFamily="18" charset="0"/>
              </a:rPr>
              <a:t> </a:t>
            </a:r>
            <a:r>
              <a:rPr lang="uk-UA" sz="1600" dirty="0" smtClean="0">
                <a:latin typeface="Times New Roman" pitchFamily="18" charset="0"/>
                <a:cs typeface="Times New Roman" pitchFamily="18" charset="0"/>
              </a:rPr>
              <a:t>- копіювати виділену частину схеми в буфер обміну як крапковий малюнок;</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i="1" dirty="0" err="1" smtClean="0">
                <a:latin typeface="Times New Roman" pitchFamily="18" charset="0"/>
                <a:cs typeface="Times New Roman" pitchFamily="18" charset="0"/>
              </a:rPr>
              <a:t>Show</a:t>
            </a:r>
            <a:r>
              <a:rPr lang="uk-UA" sz="1600" i="1" dirty="0" smtClean="0">
                <a:latin typeface="Times New Roman" pitchFamily="18" charset="0"/>
                <a:cs typeface="Times New Roman" pitchFamily="18" charset="0"/>
              </a:rPr>
              <a:t> </a:t>
            </a:r>
            <a:r>
              <a:rPr lang="uk-UA" sz="1600" i="1" dirty="0" err="1" smtClean="0">
                <a:latin typeface="Times New Roman" pitchFamily="18" charset="0"/>
                <a:cs typeface="Times New Roman" pitchFamily="18" charset="0"/>
              </a:rPr>
              <a:t>Clipboard</a:t>
            </a:r>
            <a:r>
              <a:rPr lang="uk-UA" sz="1600" i="1" dirty="0" smtClean="0">
                <a:latin typeface="Times New Roman" pitchFamily="18" charset="0"/>
                <a:cs typeface="Times New Roman" pitchFamily="18" charset="0"/>
              </a:rPr>
              <a:t> </a:t>
            </a:r>
            <a:r>
              <a:rPr lang="uk-UA" sz="1600" dirty="0" smtClean="0">
                <a:latin typeface="Times New Roman" pitchFamily="18" charset="0"/>
                <a:cs typeface="Times New Roman" pitchFamily="18" charset="0"/>
              </a:rPr>
              <a:t>- показати зміст буфера обміну.</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k-UA"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pic>
        <p:nvPicPr>
          <p:cNvPr id="21506" name="Picture 2"/>
          <p:cNvPicPr>
            <a:picLocks noChangeAspect="1" noChangeArrowheads="1"/>
          </p:cNvPicPr>
          <p:nvPr/>
        </p:nvPicPr>
        <p:blipFill>
          <a:blip r:embed="rId2"/>
          <a:srcRect/>
          <a:stretch>
            <a:fillRect/>
          </a:stretch>
        </p:blipFill>
        <p:spPr bwMode="auto">
          <a:xfrm>
            <a:off x="6215063" y="142875"/>
            <a:ext cx="1985962" cy="2643188"/>
          </a:xfrm>
          <a:prstGeom prst="rect">
            <a:avLst/>
          </a:prstGeom>
          <a:noFill/>
          <a:ln w="9525">
            <a:noFill/>
            <a:miter lim="800000"/>
            <a:headEnd/>
            <a:tailEnd/>
          </a:ln>
        </p:spPr>
      </p:pic>
      <p:pic>
        <p:nvPicPr>
          <p:cNvPr id="21507" name="Picture 3"/>
          <p:cNvPicPr>
            <a:picLocks noChangeAspect="1" noChangeArrowheads="1"/>
          </p:cNvPicPr>
          <p:nvPr/>
        </p:nvPicPr>
        <p:blipFill>
          <a:blip r:embed="rId3"/>
          <a:srcRect/>
          <a:stretch>
            <a:fillRect/>
          </a:stretch>
        </p:blipFill>
        <p:spPr bwMode="auto">
          <a:xfrm>
            <a:off x="6286500" y="4929188"/>
            <a:ext cx="2343150" cy="1685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4400560"/>
          </a:xfrm>
        </p:spPr>
        <p:txBody>
          <a:bodyPr>
            <a:noAutofit/>
          </a:bodyPr>
          <a:lstStyle/>
          <a:p>
            <a:pPr eaLnBrk="1" fontAlgn="auto" hangingPunct="1">
              <a:spcAft>
                <a:spcPts val="0"/>
              </a:spcAft>
              <a:defRPr/>
            </a:pPr>
            <a:r>
              <a:rPr lang="uk-UA" sz="2000" b="1" dirty="0" err="1" smtClean="0">
                <a:latin typeface="Times New Roman" pitchFamily="18" charset="0"/>
                <a:cs typeface="Times New Roman" pitchFamily="18" charset="0"/>
              </a:rPr>
              <a:t>Circuit</a:t>
            </a:r>
            <a:r>
              <a:rPr lang="uk-UA" sz="2000" b="1" dirty="0" smtClean="0">
                <a:latin typeface="Times New Roman" pitchFamily="18" charset="0"/>
                <a:cs typeface="Times New Roman" pitchFamily="18" charset="0"/>
              </a:rPr>
              <a:t>  – робота зі схемою</a:t>
            </a:r>
            <a:r>
              <a:rPr lang="uk-UA" sz="2000" dirty="0" smtClean="0">
                <a:latin typeface="Times New Roman" pitchFamily="18" charset="0"/>
                <a:cs typeface="Times New Roman" pitchFamily="18" charset="0"/>
              </a:rPr>
              <a:t> містить підпункти: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i="1" dirty="0" err="1" smtClean="0">
                <a:latin typeface="Times New Roman" pitchFamily="18" charset="0"/>
                <a:cs typeface="Times New Roman" pitchFamily="18" charset="0"/>
              </a:rPr>
              <a:t>Rotate</a:t>
            </a:r>
            <a:r>
              <a:rPr lang="uk-UA" sz="2000" i="1"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повернути елемент на 90</a:t>
            </a:r>
            <a:r>
              <a:rPr lang="uk-UA" sz="2000" dirty="0" smtClean="0">
                <a:latin typeface="Times New Roman" pitchFamily="18" charset="0"/>
                <a:cs typeface="Times New Roman" pitchFamily="18" charset="0"/>
                <a:sym typeface="Symbol"/>
              </a:rPr>
              <a:t></a:t>
            </a:r>
            <a:r>
              <a:rPr lang="uk-UA" sz="2000" dirty="0" smtClean="0">
                <a:latin typeface="Times New Roman" pitchFamily="18" charset="0"/>
                <a:cs typeface="Times New Roman" pitchFamily="18" charset="0"/>
              </a:rPr>
              <a:t> за годинниковою стрілкою;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i="1" dirty="0" err="1" smtClean="0">
                <a:latin typeface="Times New Roman" pitchFamily="18" charset="0"/>
                <a:cs typeface="Times New Roman" pitchFamily="18" charset="0"/>
              </a:rPr>
              <a:t>Flip</a:t>
            </a:r>
            <a:r>
              <a:rPr lang="uk-UA" sz="2000" i="1" dirty="0" smtClean="0">
                <a:latin typeface="Times New Roman" pitchFamily="18" charset="0"/>
                <a:cs typeface="Times New Roman" pitchFamily="18" charset="0"/>
              </a:rPr>
              <a:t> </a:t>
            </a:r>
            <a:r>
              <a:rPr lang="uk-UA" sz="2000" i="1" dirty="0" err="1" smtClean="0">
                <a:latin typeface="Times New Roman" pitchFamily="18" charset="0"/>
                <a:cs typeface="Times New Roman" pitchFamily="18" charset="0"/>
              </a:rPr>
              <a:t>Vertical</a:t>
            </a:r>
            <a:r>
              <a:rPr lang="uk-UA" sz="2000" i="1" dirty="0" smtClean="0">
                <a:latin typeface="Times New Roman" pitchFamily="18" charset="0"/>
                <a:cs typeface="Times New Roman" pitchFamily="18" charset="0"/>
              </a:rPr>
              <a:t>,</a:t>
            </a:r>
            <a:r>
              <a:rPr lang="uk-UA" sz="2000" dirty="0" smtClean="0">
                <a:latin typeface="Times New Roman" pitchFamily="18" charset="0"/>
                <a:cs typeface="Times New Roman" pitchFamily="18" charset="0"/>
              </a:rPr>
              <a:t>  </a:t>
            </a:r>
            <a:r>
              <a:rPr lang="uk-UA" sz="2000" i="1" dirty="0" err="1" smtClean="0">
                <a:latin typeface="Times New Roman" pitchFamily="18" charset="0"/>
                <a:cs typeface="Times New Roman" pitchFamily="18" charset="0"/>
              </a:rPr>
              <a:t>Flip</a:t>
            </a:r>
            <a:r>
              <a:rPr lang="uk-UA" sz="2000" i="1" dirty="0" smtClean="0">
                <a:latin typeface="Times New Roman" pitchFamily="18" charset="0"/>
                <a:cs typeface="Times New Roman" pitchFamily="18" charset="0"/>
              </a:rPr>
              <a:t> </a:t>
            </a:r>
            <a:r>
              <a:rPr lang="uk-UA" sz="2000" i="1" dirty="0" err="1" smtClean="0">
                <a:latin typeface="Times New Roman" pitchFamily="18" charset="0"/>
                <a:cs typeface="Times New Roman" pitchFamily="18" charset="0"/>
              </a:rPr>
              <a:t>Horizontal</a:t>
            </a:r>
            <a:r>
              <a:rPr lang="uk-UA" sz="2000" i="1"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відобразити зображення елементу відносно вертикальної або горизонтальної вісі;</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i="1" dirty="0" err="1" smtClean="0">
                <a:latin typeface="Times New Roman" pitchFamily="18" charset="0"/>
                <a:cs typeface="Times New Roman" pitchFamily="18" charset="0"/>
              </a:rPr>
              <a:t>Zoom</a:t>
            </a:r>
            <a:r>
              <a:rPr lang="uk-UA" sz="2000" i="1" dirty="0" smtClean="0">
                <a:latin typeface="Times New Roman" pitchFamily="18" charset="0"/>
                <a:cs typeface="Times New Roman" pitchFamily="18" charset="0"/>
              </a:rPr>
              <a:t> </a:t>
            </a:r>
            <a:r>
              <a:rPr lang="uk-UA" sz="2000" i="1" dirty="0" err="1" smtClean="0">
                <a:latin typeface="Times New Roman" pitchFamily="18" charset="0"/>
                <a:cs typeface="Times New Roman" pitchFamily="18" charset="0"/>
              </a:rPr>
              <a:t>In</a:t>
            </a:r>
            <a:r>
              <a:rPr lang="uk-UA" sz="2000" i="1" dirty="0" smtClean="0">
                <a:latin typeface="Times New Roman" pitchFamily="18" charset="0"/>
                <a:cs typeface="Times New Roman" pitchFamily="18" charset="0"/>
              </a:rPr>
              <a:t>,  </a:t>
            </a:r>
            <a:r>
              <a:rPr lang="uk-UA" sz="2000" i="1" dirty="0" err="1" smtClean="0">
                <a:latin typeface="Times New Roman" pitchFamily="18" charset="0"/>
                <a:cs typeface="Times New Roman" pitchFamily="18" charset="0"/>
              </a:rPr>
              <a:t>Zoom</a:t>
            </a:r>
            <a:r>
              <a:rPr lang="uk-UA" sz="2000" i="1" dirty="0" smtClean="0">
                <a:latin typeface="Times New Roman" pitchFamily="18" charset="0"/>
                <a:cs typeface="Times New Roman" pitchFamily="18" charset="0"/>
              </a:rPr>
              <a:t> </a:t>
            </a:r>
            <a:r>
              <a:rPr lang="uk-UA" sz="2000" i="1" dirty="0" err="1" smtClean="0">
                <a:latin typeface="Times New Roman" pitchFamily="18" charset="0"/>
                <a:cs typeface="Times New Roman" pitchFamily="18" charset="0"/>
              </a:rPr>
              <a:t>Out</a:t>
            </a:r>
            <a:r>
              <a:rPr lang="uk-UA" sz="2000" i="1"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наблизити/відсунути схему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i="1" dirty="0" err="1" smtClean="0">
                <a:latin typeface="Times New Roman" pitchFamily="18" charset="0"/>
                <a:cs typeface="Times New Roman" pitchFamily="18" charset="0"/>
              </a:rPr>
              <a:t>Component</a:t>
            </a:r>
            <a:r>
              <a:rPr lang="uk-UA" sz="2000" i="1" dirty="0" smtClean="0">
                <a:latin typeface="Times New Roman" pitchFamily="18" charset="0"/>
                <a:cs typeface="Times New Roman" pitchFamily="18" charset="0"/>
              </a:rPr>
              <a:t> </a:t>
            </a:r>
            <a:r>
              <a:rPr lang="uk-UA" sz="2000" i="1" dirty="0" err="1" smtClean="0">
                <a:latin typeface="Times New Roman" pitchFamily="18" charset="0"/>
                <a:cs typeface="Times New Roman" pitchFamily="18" charset="0"/>
              </a:rPr>
              <a:t>Properties</a:t>
            </a:r>
            <a:r>
              <a:rPr lang="uk-UA" sz="2000" i="1"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властивості (параметри) елемента схеми;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i="1" dirty="0" err="1" smtClean="0">
                <a:latin typeface="Times New Roman" pitchFamily="18" charset="0"/>
                <a:cs typeface="Times New Roman" pitchFamily="18" charset="0"/>
              </a:rPr>
              <a:t>Create</a:t>
            </a:r>
            <a:r>
              <a:rPr lang="uk-UA" sz="2000" i="1" dirty="0" smtClean="0">
                <a:latin typeface="Times New Roman" pitchFamily="18" charset="0"/>
                <a:cs typeface="Times New Roman" pitchFamily="18" charset="0"/>
              </a:rPr>
              <a:t> </a:t>
            </a:r>
            <a:r>
              <a:rPr lang="uk-UA" sz="2000" i="1" dirty="0" err="1" smtClean="0">
                <a:latin typeface="Times New Roman" pitchFamily="18" charset="0"/>
                <a:cs typeface="Times New Roman" pitchFamily="18" charset="0"/>
              </a:rPr>
              <a:t>subcircuit</a:t>
            </a:r>
            <a:r>
              <a:rPr lang="uk-UA" sz="2000" i="1"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виділити фрагмент схеми (утворення блока - підсхеми);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i="1" dirty="0" err="1" smtClean="0">
                <a:latin typeface="Times New Roman" pitchFamily="18" charset="0"/>
                <a:cs typeface="Times New Roman" pitchFamily="18" charset="0"/>
              </a:rPr>
              <a:t>Schematic</a:t>
            </a:r>
            <a:r>
              <a:rPr lang="uk-UA" sz="2000" i="1" dirty="0" smtClean="0">
                <a:latin typeface="Times New Roman" pitchFamily="18" charset="0"/>
                <a:cs typeface="Times New Roman" pitchFamily="18" charset="0"/>
              </a:rPr>
              <a:t> </a:t>
            </a:r>
            <a:r>
              <a:rPr lang="uk-UA" sz="2000" i="1" dirty="0" err="1" smtClean="0">
                <a:latin typeface="Times New Roman" pitchFamily="18" charset="0"/>
                <a:cs typeface="Times New Roman" pitchFamily="18" charset="0"/>
              </a:rPr>
              <a:t>Options</a:t>
            </a:r>
            <a:r>
              <a:rPr lang="uk-UA" sz="2000" i="1"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властивості схеми.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22530" name="Picture 2"/>
          <p:cNvPicPr>
            <a:picLocks noChangeAspect="1" noChangeArrowheads="1"/>
          </p:cNvPicPr>
          <p:nvPr/>
        </p:nvPicPr>
        <p:blipFill>
          <a:blip r:embed="rId2"/>
          <a:srcRect/>
          <a:stretch>
            <a:fillRect/>
          </a:stretch>
        </p:blipFill>
        <p:spPr bwMode="auto">
          <a:xfrm>
            <a:off x="3214688" y="4286250"/>
            <a:ext cx="2447925" cy="204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4757750"/>
          </a:xfrm>
        </p:spPr>
        <p:txBody>
          <a:bodyPr>
            <a:noAutofit/>
          </a:bodyPr>
          <a:lstStyle/>
          <a:p>
            <a:pPr eaLnBrk="1" fontAlgn="auto" hangingPunct="1">
              <a:spcAft>
                <a:spcPts val="0"/>
              </a:spcAft>
              <a:defRPr/>
            </a:pPr>
            <a:r>
              <a:rPr lang="uk-UA" sz="2000" b="1" i="1" u="sng" dirty="0" smtClean="0">
                <a:latin typeface="Times New Roman" pitchFamily="18" charset="0"/>
                <a:cs typeface="Times New Roman" pitchFamily="18" charset="0"/>
              </a:rPr>
              <a:t>6.1.2. Збирання схем і ознайомлення з панелями  інструментів і компонентів</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Для прикладу розглянемо схему, що зображена на рис. 3. </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a:r>
            <a:br>
              <a:rPr lang="uk-UA"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23554" name="Picture 2"/>
          <p:cNvPicPr>
            <a:picLocks noChangeAspect="1" noChangeArrowheads="1"/>
          </p:cNvPicPr>
          <p:nvPr/>
        </p:nvPicPr>
        <p:blipFill>
          <a:blip r:embed="rId2"/>
          <a:srcRect/>
          <a:stretch>
            <a:fillRect/>
          </a:stretch>
        </p:blipFill>
        <p:spPr bwMode="auto">
          <a:xfrm>
            <a:off x="2357438" y="2786063"/>
            <a:ext cx="3762375" cy="1533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732</TotalTime>
  <Words>141</Words>
  <PresentationFormat>Экран (4:3)</PresentationFormat>
  <Paragraphs>45</Paragraphs>
  <Slides>23</Slides>
  <Notes>0</Notes>
  <HiddenSlides>0</HiddenSlides>
  <MMClips>0</MMClips>
  <ScaleCrop>false</ScaleCrop>
  <HeadingPairs>
    <vt:vector size="6" baseType="variant">
      <vt:variant>
        <vt:lpstr>Использованные шрифты</vt:lpstr>
      </vt:variant>
      <vt:variant>
        <vt:i4>6</vt:i4>
      </vt:variant>
      <vt:variant>
        <vt:lpstr>Шаблон оформления</vt:lpstr>
      </vt:variant>
      <vt:variant>
        <vt:i4>9</vt:i4>
      </vt:variant>
      <vt:variant>
        <vt:lpstr>Заголовки слайдов</vt:lpstr>
      </vt:variant>
      <vt:variant>
        <vt:i4>23</vt:i4>
      </vt:variant>
    </vt:vector>
  </HeadingPairs>
  <TitlesOfParts>
    <vt:vector size="38" baseType="lpstr">
      <vt:lpstr>Arial</vt:lpstr>
      <vt:lpstr>Franklin Gothic Medium</vt:lpstr>
      <vt:lpstr>Franklin Gothic Book</vt:lpstr>
      <vt:lpstr>Wingdings 2</vt:lpstr>
      <vt:lpstr>Calibri</vt:lpstr>
      <vt:lpstr>Times New Roman</vt:lpstr>
      <vt:lpstr>Трек</vt:lpstr>
      <vt:lpstr>Трек</vt:lpstr>
      <vt:lpstr>Трек</vt:lpstr>
      <vt:lpstr>Трек</vt:lpstr>
      <vt:lpstr>Трек</vt:lpstr>
      <vt:lpstr>Трек</vt:lpstr>
      <vt:lpstr>Трек</vt:lpstr>
      <vt:lpstr>Трек</vt:lpstr>
      <vt:lpstr>Трек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17</cp:revision>
  <dcterms:modified xsi:type="dcterms:W3CDTF">2010-12-16T15:18:12Z</dcterms:modified>
</cp:coreProperties>
</file>