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9" r:id="rId3"/>
    <p:sldId id="260" r:id="rId4"/>
    <p:sldId id="261" r:id="rId5"/>
    <p:sldId id="274" r:id="rId6"/>
    <p:sldId id="262" r:id="rId7"/>
    <p:sldId id="263" r:id="rId8"/>
    <p:sldId id="264" r:id="rId9"/>
    <p:sldId id="265" r:id="rId10"/>
    <p:sldId id="275" r:id="rId11"/>
    <p:sldId id="266" r:id="rId12"/>
    <p:sldId id="273" r:id="rId13"/>
    <p:sldId id="278" r:id="rId14"/>
    <p:sldId id="279" r:id="rId15"/>
    <p:sldId id="267" r:id="rId16"/>
    <p:sldId id="268" r:id="rId17"/>
    <p:sldId id="269" r:id="rId18"/>
    <p:sldId id="270" r:id="rId19"/>
    <p:sldId id="271" r:id="rId20"/>
    <p:sldId id="276" r:id="rId21"/>
    <p:sldId id="277" r:id="rId22"/>
    <p:sldId id="272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0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9F2607F-EAB8-462D-9596-B11A1C51125F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75D426-A9DD-4244-A2CE-1FB6623742C7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248445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0EC31D-9C0F-4EDB-9AC9-93AE84D7514D}" type="datetime1">
              <a:rPr lang="ru-RU" smtClean="0"/>
              <a:pPr rtl="0"/>
              <a:t>05.10.2020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B41D33-19C8-4450-B3C5-BE83E9C8F0B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145525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pPr rtl="0"/>
            <a:fld id="{1948E6C3-8E12-426B-A56F-861F8B162AC6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93152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688414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64375236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92312240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73475986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50124837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9839826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AD323C2A-FDF4-456A-A556-14045268B55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85839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pPr rtl="0"/>
            <a:fld id="{BBD5CFD7-CC7C-49C5-B221-A9E29F5846A0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50691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682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pPr rtl="0"/>
            <a:fld id="{4540FCE8-CB6C-4798-845F-C8260D76B307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3882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4402349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31CA3B4-5CE4-4976-BBFE-4E91C7258FC5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347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5316041-DA7D-4734-AA8C-761AB09393E2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153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692EF8B-D3DF-4216-96A1-1B1DE794B37A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9552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9563768-3096-48CB-A41A-8D454362CCA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72958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30088EE-0E82-4198-BDFF-3B9755AA8919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4043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C6B9E6FA-8E94-487D-81C3-7EE9BB2FD23D}" type="datetime1">
              <a:rPr lang="ru-RU" smtClean="0"/>
              <a:pPr rtl="0"/>
              <a:t>05.10.2020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80397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  <p:sldLayoutId id="2147483852" r:id="rId17"/>
  </p:sldLayoutIdLst>
  <p:hf sldNum="0" hdr="0" ft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21E816-31F5-48BB-BD02-D15F2F18B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1191" y="317500"/>
            <a:ext cx="10993549" cy="3784599"/>
          </a:xfrm>
        </p:spPr>
        <p:txBody>
          <a:bodyPr rtlCol="0">
            <a:normAutofit/>
          </a:bodyPr>
          <a:lstStyle/>
          <a:p>
            <a:pPr algn="ctr"/>
            <a:r>
              <a:rPr lang="uk-UA" sz="54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rotWithShape="0">
                    <a:srgbClr val="3307EF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Асинхронні та синхронні</a:t>
            </a:r>
            <a:br>
              <a:rPr lang="uk-UA" sz="54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rotWithShape="0">
                    <a:srgbClr val="3307EF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rotWithShape="0">
                    <a:srgbClr val="3307EF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RS-</a:t>
            </a:r>
            <a:r>
              <a:rPr lang="uk-UA" sz="5400" b="1" i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35921" dir="2700000" sy="50000" rotWithShape="0">
                    <a:srgbClr val="3307EF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тригери</a:t>
            </a:r>
            <a:endParaRPr lang="ru-RU" sz="5400" b="1" i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35921" dir="2700000" sy="50000" rotWithShape="0">
                  <a:srgbClr val="3307EF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80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Питання на закріплення: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Які тригери Ви знаєте?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Як називається тригер з лічильним входом?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Який тригер називається універсальним?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Як називається тригер з роздільною установкою станів?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616899-438D-4358-B41B-D3C85FFE9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113" y="609599"/>
            <a:ext cx="9905998" cy="7493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тригери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/>
            </a:r>
            <a:b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0D944A0-78A5-41EB-9EDA-18AA35722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6306" y="954087"/>
            <a:ext cx="10339388" cy="1789113"/>
          </a:xfrm>
        </p:spPr>
        <p:txBody>
          <a:bodyPr/>
          <a:lstStyle/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тригером називають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запам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ятовуючий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елемент з роздільними інформаційними входами для установлення його в стан «0» (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R-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вхід) і в стан «1» (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-вхід).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DEBB303-E956-4F91-95B0-12BDB13C0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8FBEA8E-5111-49E9-A44B-1E18F19AD991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715016"/>
            <a:ext cx="6751658" cy="876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B480BDA-AC03-4851-8329-874C879A8AB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9900" y="1803400"/>
            <a:ext cx="6654800" cy="32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57E6F85-6CA2-40B3-8FF4-22F58059BC43}"/>
              </a:ext>
            </a:extLst>
          </p:cNvPr>
          <p:cNvSpPr txBox="1"/>
          <p:nvPr/>
        </p:nvSpPr>
        <p:spPr>
          <a:xfrm>
            <a:off x="2219771" y="5160325"/>
            <a:ext cx="559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Рис</a:t>
            </a:r>
            <a:r>
              <a:rPr lang="uk-UA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унок</a:t>
            </a:r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uk-UA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Карта Карно для RS-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тригерів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7311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5BDCD2-CEFB-450B-AA07-DA3994110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577" y="610779"/>
            <a:ext cx="8610600" cy="937427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Асинхронний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RS-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тригер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елементах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НЕ І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FFE2DCC-7523-4814-8570-33C4B12E2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8E678100-EB38-4494-B8E9-CACC03DFDD3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3577" y="2193925"/>
            <a:ext cx="8884846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7391E3DF-38F4-48B1-8993-5F7FB3395B5D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4750" y="1423987"/>
            <a:ext cx="2895600" cy="52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32537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Демонстрац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ія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роботи макета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RS-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тригера на к155ла3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88274" y="2168434"/>
            <a:ext cx="1011065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3383" y="0"/>
            <a:ext cx="72237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76E18B-B243-441A-BD7B-FB2B20835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618518"/>
            <a:ext cx="10275887" cy="962025"/>
          </a:xfrm>
        </p:spPr>
        <p:txBody>
          <a:bodyPr>
            <a:normAutofit fontScale="90000"/>
          </a:bodyPr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Асинхронний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на елементах НЕ ЧИ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941192F-F97D-4A5D-9C31-AF830871037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35299" y="1642024"/>
            <a:ext cx="5915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54DEFFA-BC57-4FF3-99F8-77D0333E2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BB0B560-07FD-4EB8-93DA-2B2124E3C02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9899" y="2604049"/>
            <a:ext cx="5940425" cy="405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95746670"/>
      </p:ext>
    </p:extLst>
  </p:cSld>
  <p:clrMapOvr>
    <a:masterClrMapping/>
  </p:clrMapOvr>
  <p:transition spd="slow">
    <p:comb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82BC41-7B45-4FF3-AD30-C3A16C770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47648"/>
            <a:ext cx="10655299" cy="823131"/>
          </a:xfrm>
        </p:spPr>
        <p:txBody>
          <a:bodyPr/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Синхронний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на елементах НЕ І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15F9FFE8-3367-4F00-811B-3109E8789E9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04096" y="1009649"/>
            <a:ext cx="3144404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9113317-B097-42FC-B84B-05C2E9622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281837D-42A3-4D02-9D4B-A598B7534B0E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813" y="2082800"/>
            <a:ext cx="7672387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7DB4186-626F-495E-B928-FB82F4FB20CD}"/>
              </a:ext>
            </a:extLst>
          </p:cNvPr>
          <p:cNvSpPr txBox="1"/>
          <p:nvPr/>
        </p:nvSpPr>
        <p:spPr>
          <a:xfrm>
            <a:off x="7856539" y="2281783"/>
            <a:ext cx="433546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	При значенні сигналів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=1 на виході елемента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D1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встановлюється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лог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0.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	І тригер перемикається в стан «1». При значенні сигналів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CR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=1 на виході. 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	Елемента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D2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встановлюється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лог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0 і тригер перемикається в стан «0». 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	Комбінація вхідних сигналів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CSR=1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заборонена.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837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1595AB-BDC8-49BF-A830-6B68E3685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400" y="516918"/>
            <a:ext cx="11201399" cy="702282"/>
          </a:xfrm>
        </p:spPr>
        <p:txBody>
          <a:bodyPr/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Синхронний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на елементах НЕ ЧИ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FB66DA-D623-4407-8386-1B467F507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F7B28FA-75AF-41F5-B29B-E0B92EFAA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EBE8384-3BC6-4806-83AE-10AF1A354BA8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4098" y="1219200"/>
            <a:ext cx="5488002" cy="70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CE07E46-3DAF-4CA2-A45F-04F6B646A3E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87" y="1994439"/>
            <a:ext cx="7000896" cy="429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C149060-382D-42B8-AD7A-1656BF606909}"/>
              </a:ext>
            </a:extLst>
          </p:cNvPr>
          <p:cNvSpPr txBox="1"/>
          <p:nvPr/>
        </p:nvSpPr>
        <p:spPr>
          <a:xfrm>
            <a:off x="7092382" y="1994439"/>
            <a:ext cx="509961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	   _   _          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При С=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=0 на виході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елемента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D2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встановлюється лог.1 (тобто 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S=1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триге</a:t>
            </a:r>
            <a:r>
              <a:rPr lang="uk-UA" sz="2400" u="sng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u="sng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ереключається в стан «1». При С=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R=0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 виході елемента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1 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Встановлюється 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лог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 1 (тобто С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R=1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 тригер переключається в ст</a:t>
            </a:r>
            <a:r>
              <a:rPr lang="uk-UA" sz="2400" u="sng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400" u="sng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u="sng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Комбінація сигналів С=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S=R=0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заборонена – невизначений  стан тригера.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CE07E46-3DAF-4CA2-A45F-04F6B646A3E4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3147"/>
            <a:ext cx="7000896" cy="4293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9142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6D5E54A-577F-4569-899F-BE978F287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18183"/>
          </a:xfrm>
        </p:spPr>
        <p:txBody>
          <a:bodyPr/>
          <a:lstStyle/>
          <a:p>
            <a:pPr algn="l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Двоступеневі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-тригери</a:t>
            </a: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3A0782D-BB3D-419C-82B6-7F396B76088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765300"/>
            <a:ext cx="9575799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FDDDF8D-CE0F-46EE-9A8B-C60D42110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86915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AACA62-92CE-4946-90B5-681C939AA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186718"/>
            <a:ext cx="9905998" cy="562582"/>
          </a:xfrm>
        </p:spPr>
        <p:txBody>
          <a:bodyPr>
            <a:normAutofit fontScale="90000"/>
          </a:bodyPr>
          <a:lstStyle/>
          <a:p>
            <a:r>
              <a:rPr lang="uk-UA" b="1" i="1" dirty="0"/>
              <a:t>Питання на закріплення: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7F38AAC-9B81-4DCD-9BE0-B2F0AA778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876300"/>
            <a:ext cx="9905999" cy="5638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Що потрібно зробити щоб асинхронний тригер перетворити на синхронний?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Що таке двоступеневий тригер?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- Як організовується </a:t>
            </a:r>
            <a:r>
              <a:rPr lang="uk-UA" sz="3600" dirty="0" err="1">
                <a:latin typeface="Times New Roman" pitchFamily="18" charset="0"/>
                <a:cs typeface="Times New Roman" pitchFamily="18" charset="0"/>
              </a:rPr>
              <a:t>зв’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язок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ступенями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тригера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87FC05C-5330-48A9-BD78-C3C07A0A9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884377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8085E08-14E1-4A8C-B17F-901B3D167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5551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План лекції</a:t>
            </a: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1E2940-5A31-48D8-BD1F-8F5E90864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257300"/>
            <a:ext cx="11029615" cy="5283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1 Визначення та призначення тригерів.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2 Класифікація тригерів.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тригери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А) Асинхронний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на елементах НЕ І;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Б) Асинхронний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на елементах НЕ ЧИ;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В) Синхронний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на елементах НЕ І;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Г) Синхронний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тригер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на елементах НЕ ЧИ;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Д) Двоступеневі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-тригери.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209064D-AFCF-491A-BEF1-28773BEDE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4060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764372"/>
            <a:ext cx="10866120" cy="3781501"/>
          </a:xfrm>
        </p:spPr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тестового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8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Правильні  відповіді: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Варіант № 1                      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№ 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2                                Варіант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№ 3       			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1 - б; 				1 - г;				1 - а;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2 - б;				2 - г;				2 -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;			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3 - г;				3 - а;				3 - б;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4 - б;				4 - в;				4 - б;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5 - а.				5 - а.				5 - 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C498FF-8232-4CCD-90A8-9BB70840E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sz="4400" b="1" i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</a:t>
            </a:r>
            <a:r>
              <a:rPr lang="ru-RU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/>
            </a:r>
            <a:br>
              <a:rPr lang="ru-RU" sz="36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E2327D2-F6F9-49C9-A70C-75F7D8B63B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12" y="1658143"/>
            <a:ext cx="9905999" cy="3541714"/>
          </a:xfrm>
        </p:spPr>
        <p:txBody>
          <a:bodyPr/>
          <a:lstStyle/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Вивчити тему «Асинхронні та синхронні RS-тригери» Л1, Ст.96-99.</a:t>
            </a:r>
          </a:p>
          <a:p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Тема на самостійне вивчення «Таблиця переходів і логічні рівняння 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RS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-тригера»  Л1 Ст. 99-103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C1AE04-2B67-4926-A6D6-13CFCBA4E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408095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B94860-4BA8-4C33-B874-67AA1AD9B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892" y="601903"/>
            <a:ext cx="11029616" cy="529744"/>
          </a:xfrm>
        </p:spPr>
        <p:txBody>
          <a:bodyPr>
            <a:normAutofit fontScale="90000"/>
          </a:bodyPr>
          <a:lstStyle/>
          <a:p>
            <a:pPr algn="l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	1 Визначення та призначення тригерів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AAB4F08-C4BA-4F08-8FBA-65A75412F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231900"/>
            <a:ext cx="11029615" cy="519201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Тригер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– це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запам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ятовуючий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елемент з двома стійкими станами, зміна яких відбувається під дією вхідних сигналів.  </a:t>
            </a:r>
          </a:p>
          <a:p>
            <a:pPr algn="just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		Тригер призначений для зберігання одного біта інформації, тобто лог.0 або лог.1.  Схема тригера забезпечує записування, зчитування, стирання та індикацію двійкової інформації, яка зберігається. На основі тригерів будують типові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функціоналні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вузли комп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ютерів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– регістри, лічильники, накопичувальні суматори, а також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мікропрограмні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автомати.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E57815F-4023-4FF7-BAA9-66D100C4F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939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6007A8-44F4-4CC4-98EB-CD4D589C5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909DA41-29CC-4CB4-B1F8-F5D5A1EA423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4800" y="863600"/>
            <a:ext cx="8661400" cy="556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B563D80-B7AB-4FAE-B751-BF98C464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4670517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/>
              <a:t>Питання </a:t>
            </a:r>
            <a:r>
              <a:rPr lang="uk-UA" b="1" i="1" dirty="0"/>
              <a:t>на закріплення: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Що таке тригер?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Скільки біт інформації зберігає тригер?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Які функціональні вузли </a:t>
            </a:r>
            <a:r>
              <a:rPr lang="uk-UA" sz="3200" dirty="0" err="1">
                <a:latin typeface="Times New Roman" pitchFamily="18" charset="0"/>
                <a:cs typeface="Times New Roman" pitchFamily="18" charset="0"/>
              </a:rPr>
              <a:t>комп’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ютера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будують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тригерах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- Чи завжди тригер має схему керування?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A2948A-AEC1-4B79-B0E3-52E334F87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69444"/>
          </a:xfrm>
        </p:spPr>
        <p:txBody>
          <a:bodyPr/>
          <a:lstStyle/>
          <a:p>
            <a:pPr algn="l"/>
            <a:r>
              <a:rPr lang="uk-UA" dirty="0">
                <a:latin typeface="Times New Roman" pitchFamily="18" charset="0"/>
                <a:cs typeface="Times New Roman" pitchFamily="18" charset="0"/>
              </a:rPr>
              <a:t>2 Класифікація тригерів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8F08A4-E34F-4C3A-9B5E-E059EAC16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498600"/>
            <a:ext cx="11029615" cy="5156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Тригери класифікують за такими ознаками: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Логікою функціонування (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RS, JK, D, T 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 ін.);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Способом записування інформації (асинхронні й синхронні);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Моментом реакції на тактовий сигнал (статичні й динамічні);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Кількістю тактів синхронізації (одно-, </a:t>
            </a:r>
            <a:r>
              <a:rPr lang="uk-UA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дво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і </a:t>
            </a:r>
            <a:r>
              <a:rPr lang="uk-UA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тритактові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Кількістю ступенів (одно- або двоступеневі тригери);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Складом логічних елементів (тригери на елементах  НЕ І, НЕ ЧИ, НЕ І ЧИ та ін.)</a:t>
            </a: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1C6EC0C-123A-4BC5-9FA5-D4CD7B36F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551216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684CC5-C5AD-41A0-8BDB-C989A7452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530284"/>
            <a:ext cx="8610600" cy="1293028"/>
          </a:xfrm>
        </p:spPr>
        <p:txBody>
          <a:bodyPr/>
          <a:lstStyle/>
          <a:p>
            <a:pPr algn="l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Відповідно до логіки функціонування розрізняють такі тригери: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10DD7CF-2C52-44C2-87B9-127868E18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0875"/>
            <a:ext cx="11029615" cy="4898163"/>
          </a:xfrm>
        </p:spPr>
        <p:txBody>
          <a:bodyPr>
            <a:normAutofit/>
          </a:bodyPr>
          <a:lstStyle/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 роздільною установкою станів «0» і «1» (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RS-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тригери);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 одним інформаційним входом (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D-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тригери);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 лічильним входом (Т-тригери);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Універсальні з роздільною установкою станів «0» і «1» (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JK-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тригери);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Комбіновані (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RST-, RSJK-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тригери);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Із складною вхідною логікою.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A8E2323-C41B-4087-9C53-3A8D277D8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74411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185288-5C16-4C39-BCD3-4DD74024B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3812" y="382587"/>
            <a:ext cx="9905999" cy="1331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За способом записування інформації розрізняють асинхронні й синхронні тригери</a:t>
            </a:r>
            <a:endParaRPr lang="ru-RU" sz="32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21CC38A-14B7-4F9C-8F5A-74D5F0D22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57772FF-D3F4-4A2C-89A7-512925011E18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3"/>
            <a:ext cx="9796486" cy="43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3399978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0A38698-ECCB-4EBC-B686-89D6C8C84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6212" y="192087"/>
            <a:ext cx="9905999" cy="1941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способом керування записуванням виділяють синхронні тригери зі статичним (за рівнем), динамічним (за фронтами) та двоступеневим керуванням.</a:t>
            </a:r>
            <a:endParaRPr lang="ru-RU" sz="2800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F9750C2-9FD0-4060-964D-257EE3553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E13CF11-4D7C-4367-8D00-578223D03103}" type="datetime1">
              <a:rPr lang="ru-RU" smtClean="0"/>
              <a:pPr rtl="0"/>
              <a:t>05.10.2020</a:t>
            </a:fld>
            <a:endParaRPr lang="en-US" dirty="0"/>
          </a:p>
        </p:txBody>
      </p:sp>
      <p:pic>
        <p:nvPicPr>
          <p:cNvPr id="5" name="Содержимое 3">
            <a:extLst>
              <a:ext uri="{FF2B5EF4-FFF2-40B4-BE49-F238E27FC236}">
                <a16:creationId xmlns:a16="http://schemas.microsoft.com/office/drawing/2014/main" xmlns="" id="{8C028AE0-3357-4E92-A467-9E288E419835}"/>
              </a:ext>
            </a:extLst>
          </p:cNvPr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0" y="1930400"/>
            <a:ext cx="1046321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73966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282</TotalTime>
  <Words>453</Words>
  <Application>Microsoft Office PowerPoint</Application>
  <PresentationFormat>Произвольный</PresentationFormat>
  <Paragraphs>95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След самолета</vt:lpstr>
      <vt:lpstr>Асинхронні та синхронні RS-тригери</vt:lpstr>
      <vt:lpstr>План лекції</vt:lpstr>
      <vt:lpstr> 1 Визначення та призначення тригерів</vt:lpstr>
      <vt:lpstr>Слайд 4</vt:lpstr>
      <vt:lpstr>Питання на закріплення: </vt:lpstr>
      <vt:lpstr>2 Класифікація тригерів</vt:lpstr>
      <vt:lpstr>Відповідно до логіки функціонування розрізняють такі тригери:</vt:lpstr>
      <vt:lpstr>Слайд 8</vt:lpstr>
      <vt:lpstr>Слайд 9</vt:lpstr>
      <vt:lpstr>Питання на закріплення:</vt:lpstr>
      <vt:lpstr>      3 RS -тригери  </vt:lpstr>
      <vt:lpstr>Асинхронний RS-тригер на елементах НЕ І </vt:lpstr>
      <vt:lpstr>Демонстрація роботи макета RS-тригера на к155ла3</vt:lpstr>
      <vt:lpstr>Слайд 14</vt:lpstr>
      <vt:lpstr>Асинхронний RS-тригер на елементах НЕ ЧИ</vt:lpstr>
      <vt:lpstr>Синхронний RS-тригер на елементах НЕ І</vt:lpstr>
      <vt:lpstr>Синхронний RS-тригер на елементах НЕ ЧИ</vt:lpstr>
      <vt:lpstr>Двоступеневі RS-тригери</vt:lpstr>
      <vt:lpstr>Питання на закріплення:</vt:lpstr>
      <vt:lpstr>Виконання тестового завдання</vt:lpstr>
      <vt:lpstr>Правильні  відповіді: </vt:lpstr>
      <vt:lpstr>Домашнє завдання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Асинхронні та синхронні RS-тригери</dc:title>
  <dc:creator>Татьяна Анатолиевна Шокота</dc:creator>
  <cp:lastModifiedBy>EVE_ROMNY</cp:lastModifiedBy>
  <cp:revision>28</cp:revision>
  <dcterms:created xsi:type="dcterms:W3CDTF">2020-09-21T10:17:03Z</dcterms:created>
  <dcterms:modified xsi:type="dcterms:W3CDTF">2020-10-05T17:01:57Z</dcterms:modified>
</cp:coreProperties>
</file>