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0" r:id="rId2"/>
    <p:sldId id="256" r:id="rId3"/>
    <p:sldId id="257" r:id="rId4"/>
    <p:sldId id="261" r:id="rId5"/>
    <p:sldId id="258" r:id="rId6"/>
    <p:sldId id="266" r:id="rId7"/>
    <p:sldId id="264" r:id="rId8"/>
    <p:sldId id="265" r:id="rId9"/>
    <p:sldId id="267" r:id="rId10"/>
    <p:sldId id="259" r:id="rId11"/>
    <p:sldId id="262" r:id="rId12"/>
    <p:sldId id="268" r:id="rId13"/>
    <p:sldId id="269" r:id="rId14"/>
    <p:sldId id="270" r:id="rId15"/>
    <p:sldId id="272" r:id="rId16"/>
    <p:sldId id="273" r:id="rId17"/>
    <p:sldId id="274" r:id="rId18"/>
    <p:sldId id="275" r:id="rId19"/>
    <p:sldId id="278" r:id="rId20"/>
    <p:sldId id="280" r:id="rId21"/>
    <p:sldId id="281" r:id="rId22"/>
    <p:sldId id="282" r:id="rId23"/>
    <p:sldId id="283" r:id="rId24"/>
    <p:sldId id="284" r:id="rId25"/>
  </p:sldIdLst>
  <p:sldSz cx="12192000" cy="6858000"/>
  <p:notesSz cx="6858000" cy="9144000"/>
  <p:defaultTextStyle>
    <a:defPPr>
      <a:defRPr lang="ru-RU"/>
    </a:defPPr>
    <a:lvl1pPr algn="ctr" rtl="0" fontAlgn="base">
      <a:spcBef>
        <a:spcPts val="1000"/>
      </a:spcBef>
      <a:spcAft>
        <a:spcPct val="0"/>
      </a:spcAft>
      <a:buClr>
        <a:schemeClr val="accent1"/>
      </a:buClr>
      <a:buSzPct val="80000"/>
      <a:buFont typeface="Wingdings 3" pitchFamily="18" charset="2"/>
      <a:buChar char=""/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1pPr>
    <a:lvl2pPr marL="457200" algn="ctr" rtl="0" fontAlgn="base">
      <a:spcBef>
        <a:spcPts val="1000"/>
      </a:spcBef>
      <a:spcAft>
        <a:spcPct val="0"/>
      </a:spcAft>
      <a:buClr>
        <a:schemeClr val="accent1"/>
      </a:buClr>
      <a:buSzPct val="80000"/>
      <a:buFont typeface="Wingdings 3" pitchFamily="18" charset="2"/>
      <a:buChar char=""/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2pPr>
    <a:lvl3pPr marL="914400" algn="ctr" rtl="0" fontAlgn="base">
      <a:spcBef>
        <a:spcPts val="1000"/>
      </a:spcBef>
      <a:spcAft>
        <a:spcPct val="0"/>
      </a:spcAft>
      <a:buClr>
        <a:schemeClr val="accent1"/>
      </a:buClr>
      <a:buSzPct val="80000"/>
      <a:buFont typeface="Wingdings 3" pitchFamily="18" charset="2"/>
      <a:buChar char=""/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3pPr>
    <a:lvl4pPr marL="1371600" algn="ctr" rtl="0" fontAlgn="base">
      <a:spcBef>
        <a:spcPts val="1000"/>
      </a:spcBef>
      <a:spcAft>
        <a:spcPct val="0"/>
      </a:spcAft>
      <a:buClr>
        <a:schemeClr val="accent1"/>
      </a:buClr>
      <a:buSzPct val="80000"/>
      <a:buFont typeface="Wingdings 3" pitchFamily="18" charset="2"/>
      <a:buChar char=""/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4pPr>
    <a:lvl5pPr marL="1828800" algn="ctr" rtl="0" fontAlgn="base">
      <a:spcBef>
        <a:spcPts val="1000"/>
      </a:spcBef>
      <a:spcAft>
        <a:spcPct val="0"/>
      </a:spcAft>
      <a:buClr>
        <a:schemeClr val="accent1"/>
      </a:buClr>
      <a:buSzPct val="80000"/>
      <a:buFont typeface="Wingdings 3" pitchFamily="18" charset="2"/>
      <a:buChar char=""/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b="1" kern="1200">
        <a:solidFill>
          <a:srgbClr val="404040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08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-1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5" name="Straight Connector 31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Isosceles Triangle 26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30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8"/>
            <p:cNvSpPr/>
            <p:nvPr/>
          </p:nvSpPr>
          <p:spPr>
            <a:xfrm rot="10800000">
              <a:off x="0" y="-528"/>
              <a:ext cx="842963" cy="5666225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D4071E-ACFB-49B5-8409-93BE8807A5D5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806969-2CE0-4CB7-9FF6-2CD18FC66E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DC1606-D3AA-453B-BF49-925BE2F3E372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2ED09A-45FD-4BAE-9260-869DDA6424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CBE806-7520-4134-95DE-51AE310096CD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771D7B-9047-49F0-864C-122F7FB597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EC1AC-37AD-4AA6-8A28-C571D03BD708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762CF-4EE5-4D42-B7A4-3AE435A25C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351FE-6192-48CD-B5E8-5E911D5644F6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D6B12-5CC2-43B0-A3A4-191260B005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4E782-5A9F-4BEB-9AED-1E005C05774F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77BF03-190E-4FD3-82DE-4863D21778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CA5669-0DBD-4D3E-8FD9-B0397DC5A400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9A20A-BA09-48DA-B5C2-A8561966157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80036-B97B-4851-AADE-C1059ABAF086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3E435-B9AE-4054-BEB0-E9DC30FDD8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9D7F64-C799-4AB3-BA44-B00AC5831464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3EFCD-4209-4900-96E1-CC054095ED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74594-7CCE-48CE-BE22-3A86A5F432BF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77442A-732D-4248-8820-F39B5817C2D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9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8000" b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1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8000" b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  <a:cs typeface="+mn-cs"/>
              </a:rPr>
              <a:t>”</a:t>
            </a:r>
            <a:endParaRPr lang="en-US" sz="1800" b="0" dirty="0">
              <a:solidFill>
                <a:schemeClr val="accent1">
                  <a:lumMod val="60000"/>
                  <a:lumOff val="40000"/>
                </a:schemeClr>
              </a:solidFill>
              <a:effectLst/>
              <a:latin typeface="Arial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FB34D-4DCE-49DE-A123-B7F05BE82137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932E2-25E7-4B69-9820-1F2F93207E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1AEE59-B4C5-4406-96A7-50B5BABCB041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2E30F6-70C8-45BF-8253-F11E868FDFD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23"/>
          <p:cNvSpPr txBox="1"/>
          <p:nvPr/>
        </p:nvSpPr>
        <p:spPr>
          <a:xfrm>
            <a:off x="541338" y="790575"/>
            <a:ext cx="609600" cy="584200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8000" b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  <a:cs typeface="+mn-cs"/>
              </a:rPr>
              <a:t>“</a:t>
            </a:r>
          </a:p>
        </p:txBody>
      </p:sp>
      <p:sp>
        <p:nvSpPr>
          <p:cNvPr id="6" name="TextBox 24"/>
          <p:cNvSpPr txBox="1"/>
          <p:nvPr/>
        </p:nvSpPr>
        <p:spPr>
          <a:xfrm>
            <a:off x="8893175" y="2886075"/>
            <a:ext cx="609600" cy="585788"/>
          </a:xfrm>
          <a:prstGeom prst="rect">
            <a:avLst/>
          </a:prstGeom>
        </p:spPr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sz="8000" b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  <a:cs typeface="+mn-cs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745E5-7531-4FEE-8566-97568ECB06F3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3FDFE-D486-4CBF-999E-B0DAD66E2A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E7841-3236-48F5-9D19-590CEDB7CC95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A21BF9-23BA-4966-A4B0-5B6060BD678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69BECE-ABA4-4A49-9EFA-1CEBB43E7E8F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EE1445-4D78-4737-9072-BF4986FF31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2F06B-B99C-407D-8120-ED2CBD0A9A4B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CFEDCA-F51E-448B-8260-D3D968409D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677863" y="609600"/>
            <a:ext cx="8596312" cy="5432425"/>
          </a:xfrm>
        </p:spPr>
        <p:txBody>
          <a:bodyPr/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7205663" y="6042025"/>
            <a:ext cx="911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2506B7-C0DD-433F-86B6-F3F606B537E5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677863" y="6042025"/>
            <a:ext cx="62976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589963" y="6042025"/>
            <a:ext cx="684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B39CC5-423D-4951-947E-D853E0C40ED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13208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77863" y="2160588"/>
            <a:ext cx="8596312" cy="3881437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7205663" y="6042025"/>
            <a:ext cx="9112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06E735-8082-4954-9086-2C9F9A8A321A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677863" y="6042025"/>
            <a:ext cx="62976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589963" y="6042025"/>
            <a:ext cx="684212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CE5B5-D135-487A-8F5A-D32B2ED443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6"/>
          <p:cNvGrpSpPr>
            <a:grpSpLocks/>
          </p:cNvGrpSpPr>
          <p:nvPr/>
        </p:nvGrpSpPr>
        <p:grpSpPr bwMode="auto">
          <a:xfrm>
            <a:off x="0" y="-7938"/>
            <a:ext cx="12192000" cy="6865938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3" y="-528"/>
              <a:ext cx="1219200" cy="6858528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4738" y="3681168"/>
              <a:ext cx="4764087" cy="3176832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2100" y="-8467"/>
              <a:ext cx="3006725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2788" y="-8467"/>
              <a:ext cx="2589212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863" y="3047706"/>
              <a:ext cx="3259137" cy="3810294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5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188" y="-8467"/>
              <a:ext cx="1290637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9463" y="-8467"/>
              <a:ext cx="1249362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138" y="3589086"/>
              <a:ext cx="1817687" cy="326891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2981"/>
              <a:ext cx="449263" cy="2845019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77863" y="609600"/>
            <a:ext cx="8596312" cy="132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77863" y="2160588"/>
            <a:ext cx="8596312" cy="388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663" y="6042025"/>
            <a:ext cx="9112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00" b="0" smtClean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FE613016-68FC-41CE-884D-2E172B587217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863" y="6042025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00" b="0">
                <a:solidFill>
                  <a:schemeClr val="tx1">
                    <a:tint val="75000"/>
                  </a:schemeClr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89963" y="6042025"/>
            <a:ext cx="6842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sz="900" b="0" smtClean="0">
                <a:solidFill>
                  <a:schemeClr val="accent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2E81A82E-B590-4884-BBAB-B712AB306F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704" r:id="rId11"/>
    <p:sldLayoutId id="2147483697" r:id="rId12"/>
    <p:sldLayoutId id="2147483705" r:id="rId13"/>
    <p:sldLayoutId id="2147483698" r:id="rId14"/>
    <p:sldLayoutId id="2147483699" r:id="rId15"/>
    <p:sldLayoutId id="2147483700" r:id="rId16"/>
    <p:sldLayoutId id="2147483701" r:id="rId17"/>
    <p:sldLayoutId id="2147483702" r:id="rId18"/>
  </p:sldLayoutIdLst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accent1"/>
          </a:solidFill>
          <a:latin typeface="Trebuchet MS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ts val="1000"/>
        </a:spcBef>
        <a:spcAft>
          <a:spcPct val="0"/>
        </a:spcAft>
        <a:buClr>
          <a:schemeClr val="accent1"/>
        </a:buClr>
        <a:buSzPct val="80000"/>
        <a:buFont typeface="Wingdings 3" pitchFamily="18" charset="2"/>
        <a:buChar char="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http://www.train-photo.ru/data/media/208/P8065244_0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4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/>
            <a:r>
              <a:rPr lang="uk-UA" sz="2400" dirty="0" smtClean="0">
                <a:solidFill>
                  <a:schemeClr val="tx1"/>
                </a:solidFill>
                <a:latin typeface="Arial" charset="0"/>
              </a:rPr>
              <a:t>МІНІСТЕРСТВО ОСВІТИ І НАУКИ УКРАЇНИ</a:t>
            </a:r>
            <a:br>
              <a:rPr lang="uk-UA" sz="2400" dirty="0" smtClean="0">
                <a:solidFill>
                  <a:schemeClr val="tx1"/>
                </a:solidFill>
                <a:latin typeface="Arial" charset="0"/>
              </a:rPr>
            </a:br>
            <a:r>
              <a:rPr lang="uk-UA" sz="2400" dirty="0" smtClean="0">
                <a:solidFill>
                  <a:schemeClr val="tx1"/>
                </a:solidFill>
                <a:latin typeface="Arial" charset="0"/>
              </a:rPr>
              <a:t>ОДЕСЬКИЙ ФАХОВИЙ КОЛЕДЖ ТРАНСПОРТНИХ ТЕХНОЛОГІЙ</a:t>
            </a:r>
            <a:endParaRPr lang="ru-RU" sz="2400" dirty="0" smtClean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25603" name="Rectangle 3"/>
          <p:cNvSpPr>
            <a:spLocks noGrp="1"/>
          </p:cNvSpPr>
          <p:nvPr>
            <p:ph type="body" idx="4294967295"/>
          </p:nvPr>
        </p:nvSpPr>
        <p:spPr>
          <a:xfrm>
            <a:off x="5422900" y="2527300"/>
            <a:ext cx="6432550" cy="3697288"/>
          </a:xfrm>
        </p:spPr>
        <p:txBody>
          <a:bodyPr/>
          <a:lstStyle/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uk-UA" sz="1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                                  </a:t>
            </a:r>
            <a:r>
              <a:rPr lang="uk-UA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Використання 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r>
              <a:rPr lang="uk-UA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сучасних технологій та інформаційних систем на підприємствах залізниці</a:t>
            </a: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endParaRPr lang="uk-UA" sz="24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endParaRPr lang="uk-UA" sz="24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endParaRPr lang="uk-UA" sz="800" dirty="0" smtClean="0">
              <a:latin typeface="Arial" charset="0"/>
            </a:endParaRPr>
          </a:p>
          <a:p>
            <a:pPr>
              <a:lnSpc>
                <a:spcPct val="80000"/>
              </a:lnSpc>
              <a:buFont typeface="Wingdings 3" pitchFamily="18" charset="2"/>
              <a:buNone/>
            </a:pPr>
            <a:endParaRPr lang="uk-UA" sz="800" dirty="0" smtClean="0">
              <a:latin typeface="Arial" charset="0"/>
            </a:endParaRPr>
          </a:p>
          <a:p>
            <a:pPr algn="r">
              <a:lnSpc>
                <a:spcPct val="80000"/>
              </a:lnSpc>
              <a:buFont typeface="Wingdings 3" pitchFamily="18" charset="2"/>
              <a:buNone/>
            </a:pPr>
            <a:endParaRPr lang="uk-UA" sz="1000" dirty="0" smtClean="0">
              <a:latin typeface="Arial" charset="0"/>
            </a:endParaRPr>
          </a:p>
          <a:p>
            <a:pPr algn="r">
              <a:lnSpc>
                <a:spcPct val="80000"/>
              </a:lnSpc>
              <a:buFont typeface="Wingdings 3" pitchFamily="18" charset="2"/>
              <a:buNone/>
            </a:pPr>
            <a:endParaRPr lang="uk-UA" sz="1000" dirty="0" smtClean="0">
              <a:latin typeface="Arial" charset="0"/>
            </a:endParaRPr>
          </a:p>
          <a:p>
            <a:pPr algn="r">
              <a:lnSpc>
                <a:spcPct val="80000"/>
              </a:lnSpc>
              <a:buFont typeface="Wingdings 3" pitchFamily="18" charset="2"/>
              <a:buNone/>
            </a:pPr>
            <a:r>
              <a:rPr lang="uk-UA" sz="1400" dirty="0" smtClean="0">
                <a:latin typeface="Arial" charset="0"/>
              </a:rPr>
              <a:t>Підготувала </a:t>
            </a:r>
          </a:p>
          <a:p>
            <a:pPr algn="r">
              <a:lnSpc>
                <a:spcPct val="80000"/>
              </a:lnSpc>
              <a:buFont typeface="Wingdings 3" pitchFamily="18" charset="2"/>
              <a:buNone/>
            </a:pPr>
            <a:r>
              <a:rPr lang="uk-UA" sz="1400" dirty="0" err="1" smtClean="0">
                <a:latin typeface="Arial" charset="0"/>
              </a:rPr>
              <a:t>Лиховидова</a:t>
            </a:r>
            <a:r>
              <a:rPr lang="uk-UA" sz="1400" dirty="0" smtClean="0">
                <a:latin typeface="Arial" charset="0"/>
              </a:rPr>
              <a:t> С.І</a:t>
            </a:r>
            <a:r>
              <a:rPr lang="uk-UA" sz="800" dirty="0" smtClean="0">
                <a:latin typeface="Arial" charset="0"/>
              </a:rPr>
              <a:t>.</a:t>
            </a:r>
            <a:endParaRPr lang="ru-RU" sz="800" dirty="0" smtClean="0">
              <a:latin typeface="Arial" charset="0"/>
            </a:endParaRPr>
          </a:p>
        </p:txBody>
      </p:sp>
      <p:pic>
        <p:nvPicPr>
          <p:cNvPr id="25604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 r:link="rId3"/>
          <a:srcRect/>
          <a:stretch>
            <a:fillRect/>
          </a:stretch>
        </p:blipFill>
        <p:spPr bwMode="auto">
          <a:xfrm>
            <a:off x="771525" y="2057039"/>
            <a:ext cx="4756150" cy="336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/>
          </a:blip>
          <a:stretch>
            <a:fillRect/>
          </a:stretch>
        </p:blipFill>
        <p:spPr>
          <a:xfrm>
            <a:off x="9296326" y="6077"/>
            <a:ext cx="2887317" cy="28873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3768249" y="1700515"/>
            <a:ext cx="6279605" cy="337836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8435" name="Прямоугольник 4"/>
          <p:cNvSpPr>
            <a:spLocks noChangeArrowheads="1"/>
          </p:cNvSpPr>
          <p:nvPr/>
        </p:nvSpPr>
        <p:spPr bwMode="auto">
          <a:xfrm>
            <a:off x="593725" y="1712913"/>
            <a:ext cx="2941638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uk-UA" b="0" i="1" dirty="0" smtClean="0"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Залізничний транспорт України – є основною ланкою транспортної системи та галуззю на якій базується економіка країни</a:t>
            </a:r>
            <a:r>
              <a:rPr lang="uk-UA" sz="1800" b="0" dirty="0" smtClean="0"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.</a:t>
            </a:r>
            <a:r>
              <a:rPr lang="uk-UA" sz="1800" b="0" dirty="0" smtClean="0"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lang="uk-UA" sz="1800" b="0" dirty="0">
              <a:solidFill>
                <a:schemeClr val="tx1"/>
              </a:solidFill>
              <a:effectLst/>
              <a:latin typeface="Trebuchet MS" pitchFamily="34" charset="0"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069283" y="305489"/>
            <a:ext cx="6488100" cy="432048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effectLst>
            <a:reflection blurRad="12700" stA="38000" endPos="28000" dist="5000" dir="5400000" sy="-100000" algn="bl" rotWithShape="0"/>
          </a:effectLst>
        </p:spPr>
      </p:pic>
      <p:sp>
        <p:nvSpPr>
          <p:cNvPr id="19458" name="Прямоугольник 4"/>
          <p:cNvSpPr>
            <a:spLocks noChangeArrowheads="1"/>
          </p:cNvSpPr>
          <p:nvPr/>
        </p:nvSpPr>
        <p:spPr bwMode="auto">
          <a:xfrm>
            <a:off x="1865313" y="4914900"/>
            <a:ext cx="7373937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uk-UA" sz="2000" b="0" i="1" dirty="0" smtClean="0"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Розвиток залізничного транспорту направлений на забезпечення потреб, що постійно зростають у перевезеннях вантажів і пасажирів в умовах зростаючої економіки України за умови дотримання високих стандартів якості в обслуговуванні споживачів. </a:t>
            </a:r>
            <a:endParaRPr lang="uk-UA" sz="2000" b="0" i="1" dirty="0"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725488"/>
          </a:xfrm>
        </p:spPr>
        <p:txBody>
          <a:bodyPr/>
          <a:lstStyle/>
          <a:p>
            <a:r>
              <a:rPr lang="uk-UA" sz="2000" i="1" dirty="0" smtClean="0">
                <a:solidFill>
                  <a:schemeClr val="tx1"/>
                </a:solidFill>
                <a:latin typeface="Arial" charset="0"/>
              </a:rPr>
              <a:t>Перше місце за вантажообігом і </a:t>
            </a:r>
            <a:r>
              <a:rPr lang="uk-UA" sz="2000" i="1" dirty="0" err="1" smtClean="0">
                <a:solidFill>
                  <a:schemeClr val="tx1"/>
                </a:solidFill>
                <a:latin typeface="Arial" charset="0"/>
              </a:rPr>
              <a:t>пасажирообігом</a:t>
            </a:r>
            <a:r>
              <a:rPr lang="uk-UA" sz="2000" i="1" dirty="0" smtClean="0">
                <a:solidFill>
                  <a:schemeClr val="tx1"/>
                </a:solidFill>
                <a:latin typeface="Arial" charset="0"/>
              </a:rPr>
              <a:t> серед усіх видів транспорту України займає залізничний.</a:t>
            </a:r>
            <a:endParaRPr lang="ru-RU" sz="2000" i="1" dirty="0" smtClean="0">
              <a:solidFill>
                <a:schemeClr val="tx1"/>
              </a:solidFill>
              <a:latin typeface="Arial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quarter" idx="4294967295"/>
          </p:nvPr>
        </p:nvPicPr>
        <p:blipFill>
          <a:blip r:embed="rId2"/>
          <a:stretch>
            <a:fillRect/>
          </a:stretch>
        </p:blipFill>
        <p:spPr>
          <a:xfrm>
            <a:off x="1328738" y="1347788"/>
            <a:ext cx="7523162" cy="5434012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</p:pic>
      <p:pic>
        <p:nvPicPr>
          <p:cNvPr id="26629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68950"/>
            <a:ext cx="1714500" cy="128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Равнобедренный треугольник 1"/>
          <p:cNvSpPr/>
          <p:nvPr/>
        </p:nvSpPr>
        <p:spPr>
          <a:xfrm>
            <a:off x="3138488" y="720725"/>
            <a:ext cx="4271962" cy="3700463"/>
          </a:xfrm>
          <a:prstGeom prst="triangl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l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1800" b="0">
              <a:effectLst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275263" y="809625"/>
            <a:ext cx="2735262" cy="87153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lang="uk-UA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Напрямки розвитку транспортного сектору України </a:t>
            </a:r>
            <a:endParaRPr lang="ru-RU" sz="14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322888" y="1800225"/>
            <a:ext cx="2687637" cy="692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lang="uk-UA" sz="16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Інноваційна концепція</a:t>
            </a:r>
            <a:endParaRPr lang="ru-RU" sz="16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322888" y="2709863"/>
            <a:ext cx="2687637" cy="7477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lang="uk-UA" sz="14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Стратегічні напрямки управління інноваційною діяльністю </a:t>
            </a:r>
            <a:endParaRPr lang="ru-RU" sz="14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443538" y="3635375"/>
            <a:ext cx="2736850" cy="7270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Tx/>
              <a:buSzTx/>
              <a:buFontTx/>
              <a:buNone/>
              <a:defRPr/>
            </a:pPr>
            <a:r>
              <a:rPr lang="uk-UA" sz="1600" b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Інноваційні проекти </a:t>
            </a:r>
            <a:endParaRPr lang="ru-RU" sz="1600" b="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486" name="Прямоугольник 7"/>
          <p:cNvSpPr>
            <a:spLocks noChangeArrowheads="1"/>
          </p:cNvSpPr>
          <p:nvPr/>
        </p:nvSpPr>
        <p:spPr bwMode="auto">
          <a:xfrm>
            <a:off x="2287588" y="5270500"/>
            <a:ext cx="8188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>
              <a:spcBef>
                <a:spcPct val="0"/>
              </a:spcBef>
              <a:buClrTx/>
              <a:buSzTx/>
              <a:buFontTx/>
              <a:buNone/>
            </a:pPr>
            <a:r>
              <a:rPr lang="uk-UA" b="0" i="1" dirty="0">
                <a:solidFill>
                  <a:schemeClr val="tx1"/>
                </a:solidFill>
                <a:effectLst/>
                <a:ea typeface="Calibri" pitchFamily="34" charset="0"/>
                <a:cs typeface="Times New Roman" pitchFamily="18" charset="0"/>
              </a:rPr>
              <a:t>Піраміда інноваційного розвитку залізничного транспорту</a:t>
            </a:r>
            <a:endParaRPr lang="ru-RU" b="0" i="1" dirty="0">
              <a:solidFill>
                <a:schemeClr val="tx1"/>
              </a:solidFill>
              <a:effectLst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0488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514975"/>
            <a:ext cx="178752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1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1663" y="274638"/>
            <a:ext cx="7097712" cy="5499100"/>
          </a:xfrm>
          <a:prstGeom prst="rect">
            <a:avLst/>
          </a:prstGeom>
          <a:noFill/>
        </p:spPr>
      </p:pic>
      <p:pic>
        <p:nvPicPr>
          <p:cNvPr id="39942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61000"/>
            <a:ext cx="185896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43" name="Picture 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61000"/>
            <a:ext cx="185896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6"/>
          <p:cNvGrpSpPr>
            <a:grpSpLocks/>
          </p:cNvGrpSpPr>
          <p:nvPr/>
        </p:nvGrpSpPr>
        <p:grpSpPr bwMode="auto">
          <a:xfrm>
            <a:off x="1506538" y="-11113"/>
            <a:ext cx="7134225" cy="6869113"/>
            <a:chOff x="1509" y="425"/>
            <a:chExt cx="3424" cy="3296"/>
          </a:xfrm>
        </p:grpSpPr>
        <p:sp>
          <p:nvSpPr>
            <p:cNvPr id="3" name="_s35863"/>
            <p:cNvSpPr>
              <a:spLocks noChangeShapeType="1"/>
            </p:cNvSpPr>
            <p:nvPr/>
          </p:nvSpPr>
          <p:spPr bwMode="auto">
            <a:xfrm flipH="1" flipV="1">
              <a:off x="2645" y="1497"/>
              <a:ext cx="288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4" name="_s35862"/>
            <p:cNvSpPr>
              <a:spLocks noChangeArrowheads="1"/>
            </p:cNvSpPr>
            <p:nvPr/>
          </p:nvSpPr>
          <p:spPr bwMode="auto">
            <a:xfrm>
              <a:off x="1952" y="804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Принцип творчого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контакту АРМ і їх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потенційних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користувачів</a:t>
              </a:r>
              <a:r>
                <a:rPr kumimoji="0" lang="ru-RU" altLang="ru-RU" sz="15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Trebuchet MS" pitchFamily="34" charset="0"/>
                  <a:cs typeface="Arial" charset="0"/>
                </a:rPr>
                <a:t> </a:t>
              </a:r>
            </a:p>
          </p:txBody>
        </p:sp>
        <p:sp>
          <p:nvSpPr>
            <p:cNvPr id="5" name="_s35861"/>
            <p:cNvSpPr>
              <a:spLocks noChangeShapeType="1"/>
            </p:cNvSpPr>
            <p:nvPr/>
          </p:nvSpPr>
          <p:spPr bwMode="auto">
            <a:xfrm flipH="1">
              <a:off x="2407" y="2072"/>
              <a:ext cx="40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6" name="_s35860"/>
            <p:cNvSpPr>
              <a:spLocks noChangeArrowheads="1"/>
            </p:cNvSpPr>
            <p:nvPr/>
          </p:nvSpPr>
          <p:spPr bwMode="auto">
            <a:xfrm>
              <a:off x="1595" y="1666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Принцип відповідності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 інформаційних потреб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користувача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використовуваних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технічних засобів</a:t>
              </a:r>
              <a:r>
                <a:rPr kumimoji="0" lang="ru-RU" altLang="ru-RU" sz="1500" b="0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Trebuchet MS" pitchFamily="34" charset="0"/>
                  <a:cs typeface="Arial" charset="0"/>
                </a:rPr>
                <a:t> </a:t>
              </a:r>
            </a:p>
          </p:txBody>
        </p:sp>
        <p:sp>
          <p:nvSpPr>
            <p:cNvPr id="7" name="_s35859"/>
            <p:cNvSpPr>
              <a:spLocks noChangeShapeType="1"/>
            </p:cNvSpPr>
            <p:nvPr/>
          </p:nvSpPr>
          <p:spPr bwMode="auto">
            <a:xfrm flipH="1">
              <a:off x="2645" y="2359"/>
              <a:ext cx="288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8" name="_s35858"/>
            <p:cNvSpPr>
              <a:spLocks noChangeArrowheads="1"/>
            </p:cNvSpPr>
            <p:nvPr/>
          </p:nvSpPr>
          <p:spPr bwMode="auto">
            <a:xfrm>
              <a:off x="1952" y="2528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Ергономічність</a:t>
              </a:r>
              <a:r>
                <a:rPr kumimoji="0" lang="ru-RU" altLang="ru-RU" sz="15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Trebuchet MS" pitchFamily="34" charset="0"/>
                  <a:cs typeface="Arial" charset="0"/>
                </a:rPr>
                <a:t> </a:t>
              </a:r>
            </a:p>
          </p:txBody>
        </p:sp>
        <p:sp>
          <p:nvSpPr>
            <p:cNvPr id="9" name="_s35857"/>
            <p:cNvSpPr>
              <a:spLocks noChangeShapeType="1"/>
            </p:cNvSpPr>
            <p:nvPr/>
          </p:nvSpPr>
          <p:spPr bwMode="auto">
            <a:xfrm>
              <a:off x="3220" y="2478"/>
              <a:ext cx="0" cy="407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0" name="_s35856"/>
            <p:cNvSpPr>
              <a:spLocks noChangeArrowheads="1"/>
            </p:cNvSpPr>
            <p:nvPr/>
          </p:nvSpPr>
          <p:spPr bwMode="auto">
            <a:xfrm>
              <a:off x="2814" y="2885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Проблемна орієнтація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на рішення певного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0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класу задач</a:t>
              </a:r>
              <a:r>
                <a:rPr kumimoji="0" lang="ru-RU" altLang="ru-RU" sz="15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Trebuchet MS" pitchFamily="34" charset="0"/>
                  <a:cs typeface="Arial" charset="0"/>
                </a:rPr>
                <a:t> </a:t>
              </a:r>
            </a:p>
          </p:txBody>
        </p:sp>
        <p:sp>
          <p:nvSpPr>
            <p:cNvPr id="11" name="_s35855"/>
            <p:cNvSpPr>
              <a:spLocks noChangeShapeType="1"/>
            </p:cNvSpPr>
            <p:nvPr/>
          </p:nvSpPr>
          <p:spPr bwMode="auto">
            <a:xfrm>
              <a:off x="3507" y="2359"/>
              <a:ext cx="288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2" name="_s35854"/>
            <p:cNvSpPr>
              <a:spLocks noChangeArrowheads="1"/>
            </p:cNvSpPr>
            <p:nvPr/>
          </p:nvSpPr>
          <p:spPr bwMode="auto">
            <a:xfrm>
              <a:off x="3676" y="2528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Орієнтація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на користувача</a:t>
              </a:r>
              <a:endParaRPr kumimoji="0" lang="ru-RU" altLang="ru-RU" sz="1600" b="0" i="0" u="none" strike="noStrike" cap="none" normalizeH="0" baseline="0" smtClean="0">
                <a:ln>
                  <a:noFill/>
                </a:ln>
                <a:solidFill>
                  <a:srgbClr val="40404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3" name="_s35853"/>
            <p:cNvSpPr>
              <a:spLocks noChangeShapeType="1"/>
            </p:cNvSpPr>
            <p:nvPr/>
          </p:nvSpPr>
          <p:spPr bwMode="auto">
            <a:xfrm>
              <a:off x="3626" y="2072"/>
              <a:ext cx="407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4" name="_s35852"/>
            <p:cNvSpPr>
              <a:spLocks noChangeArrowheads="1"/>
            </p:cNvSpPr>
            <p:nvPr/>
          </p:nvSpPr>
          <p:spPr bwMode="auto">
            <a:xfrm>
              <a:off x="4033" y="1666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Стійкість</a:t>
              </a:r>
              <a:endParaRPr kumimoji="0" lang="ru-RU" altLang="ru-RU" sz="1600" b="0" i="0" u="none" strike="noStrike" cap="none" normalizeH="0" baseline="0" smtClean="0">
                <a:ln>
                  <a:noFill/>
                </a:ln>
                <a:solidFill>
                  <a:srgbClr val="40404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5" name="_s35851"/>
            <p:cNvSpPr>
              <a:spLocks noChangeShapeType="1"/>
            </p:cNvSpPr>
            <p:nvPr/>
          </p:nvSpPr>
          <p:spPr bwMode="auto">
            <a:xfrm flipV="1">
              <a:off x="3507" y="1497"/>
              <a:ext cx="288" cy="28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6" name="_s35850"/>
            <p:cNvSpPr>
              <a:spLocks noChangeArrowheads="1"/>
            </p:cNvSpPr>
            <p:nvPr/>
          </p:nvSpPr>
          <p:spPr bwMode="auto">
            <a:xfrm>
              <a:off x="3676" y="804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Гнучкість</a:t>
              </a:r>
              <a:endParaRPr kumimoji="0" lang="ru-RU" altLang="ru-RU" sz="1600" b="0" i="0" u="none" strike="noStrike" cap="none" normalizeH="0" baseline="0" smtClean="0">
                <a:ln>
                  <a:noFill/>
                </a:ln>
                <a:solidFill>
                  <a:srgbClr val="40404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7" name="_s35849"/>
            <p:cNvSpPr>
              <a:spLocks noChangeShapeType="1"/>
            </p:cNvSpPr>
            <p:nvPr/>
          </p:nvSpPr>
          <p:spPr bwMode="auto">
            <a:xfrm flipV="1">
              <a:off x="3220" y="1259"/>
              <a:ext cx="0" cy="40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18" name="_s35848"/>
            <p:cNvSpPr>
              <a:spLocks noChangeArrowheads="1"/>
            </p:cNvSpPr>
            <p:nvPr/>
          </p:nvSpPr>
          <p:spPr bwMode="auto">
            <a:xfrm>
              <a:off x="2814" y="447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0" i="0" u="none" strike="noStrike" cap="none" normalizeH="0" baseline="0" smtClean="0">
                  <a:ln>
                    <a:noFill/>
                  </a:ln>
                  <a:solidFill>
                    <a:srgbClr val="404040"/>
                  </a:solidFill>
                  <a:effectLst/>
                  <a:latin typeface="Arial" charset="0"/>
                  <a:cs typeface="Arial" charset="0"/>
                </a:rPr>
                <a:t>Системність</a:t>
              </a:r>
              <a:endParaRPr kumimoji="0" lang="ru-RU" altLang="ru-RU" sz="1600" b="0" i="0" u="none" strike="noStrike" cap="none" normalizeH="0" baseline="0" smtClean="0">
                <a:ln>
                  <a:noFill/>
                </a:ln>
                <a:solidFill>
                  <a:srgbClr val="404040"/>
                </a:solidFill>
                <a:effectLst/>
                <a:latin typeface="Arial" charset="0"/>
                <a:cs typeface="Arial" charset="0"/>
              </a:endParaRPr>
            </a:p>
          </p:txBody>
        </p:sp>
        <p:sp>
          <p:nvSpPr>
            <p:cNvPr id="19" name="_s35847"/>
            <p:cNvSpPr>
              <a:spLocks noChangeArrowheads="1"/>
            </p:cNvSpPr>
            <p:nvPr/>
          </p:nvSpPr>
          <p:spPr bwMode="auto">
            <a:xfrm>
              <a:off x="2814" y="1667"/>
              <a:ext cx="812" cy="812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>
              <a:lvl1pPr marL="342900" indent="-342900"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1pPr>
              <a:lvl2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2pPr>
              <a:lvl3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3pPr>
              <a:lvl4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4pPr>
              <a:lvl5pPr algn="l" defTabSz="457200">
                <a:spcBef>
                  <a:spcPct val="0"/>
                </a:spcBef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5pPr>
              <a:lvl6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6pPr>
              <a:lvl7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7pPr>
              <a:lvl8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8pPr>
              <a:lvl9pPr defTabSz="4572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rebuchet MS" pitchFamily="34" charset="0"/>
                  <a:cs typeface="Arial" charset="0"/>
                </a:defRPr>
              </a:lvl9pPr>
            </a:lstStyle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Принципи </a:t>
              </a:r>
            </a:p>
            <a:p>
              <a:pPr marL="342900" marR="0" lvl="0" indent="-342900" algn="ctr" defTabSz="457200" rtl="0" eaLnBrk="1" fontAlgn="base" latinLnBrk="0" hangingPunct="1">
                <a:lnSpc>
                  <a:spcPct val="100000"/>
                </a:lnSpc>
                <a:spcBef>
                  <a:spcPts val="1000"/>
                </a:spcBef>
                <a:spcAft>
                  <a:spcPct val="0"/>
                </a:spcAft>
                <a:buClr>
                  <a:schemeClr val="accent1"/>
                </a:buClr>
                <a:buSzPct val="80000"/>
                <a:buFont typeface="Wingdings 3" pitchFamily="18" charset="2"/>
                <a:buNone/>
                <a:tabLst/>
              </a:pPr>
              <a:r>
                <a:rPr kumimoji="0" lang="uk-UA" altLang="ru-RU" sz="1600" b="1" i="0" u="none" strike="noStrike" cap="none" normalizeH="0" baseline="0" dirty="0" smtClean="0">
                  <a:ln>
                    <a:noFill/>
                  </a:ln>
                  <a:solidFill>
                    <a:srgbClr val="40404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charset="0"/>
                  <a:cs typeface="Arial" charset="0"/>
                </a:rPr>
                <a:t>створення АРМ</a:t>
              </a:r>
              <a:endParaRPr kumimoji="0" lang="ru-RU" altLang="ru-RU" sz="1600" b="1" i="0" u="none" strike="noStrike" cap="none" normalizeH="0" baseline="0" dirty="0" smtClean="0">
                <a:ln>
                  <a:noFill/>
                </a:ln>
                <a:solidFill>
                  <a:srgbClr val="40404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cs typeface="Arial" charset="0"/>
              </a:endParaRPr>
            </a:p>
          </p:txBody>
        </p:sp>
      </p:grpSp>
      <p:pic>
        <p:nvPicPr>
          <p:cNvPr id="35864" name="Picture 2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413375"/>
            <a:ext cx="1922463" cy="144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8450" y="539750"/>
            <a:ext cx="7620000" cy="5286375"/>
          </a:xfrm>
          <a:prstGeom prst="rect">
            <a:avLst/>
          </a:prstGeom>
          <a:noFill/>
        </p:spPr>
      </p:pic>
      <p:pic>
        <p:nvPicPr>
          <p:cNvPr id="38918" name="Picture 6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81638"/>
            <a:ext cx="183197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9" name="Picture 7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81638"/>
            <a:ext cx="1831975" cy="137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593725"/>
          </a:xfrm>
        </p:spPr>
        <p:txBody>
          <a:bodyPr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Загальний зовнішній інтерфейс АСБО ФОБОС</a:t>
            </a:r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40965" name="AutoShape 5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60338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sp>
        <p:nvSpPr>
          <p:cNvPr id="40967" name="AutoShape 7" descr="ÐÐ¾ÑÐ¾Ð¶ÐµÐµ Ð¸Ð·Ð¾Ð±ÑÐ°Ð¶ÐµÐ½Ð¸Ðµ"/>
          <p:cNvSpPr>
            <a:spLocks noChangeAspect="1" noChangeArrowheads="1"/>
          </p:cNvSpPr>
          <p:nvPr/>
        </p:nvSpPr>
        <p:spPr bwMode="auto">
          <a:xfrm>
            <a:off x="160338" y="46038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ru-RU"/>
          </a:p>
        </p:txBody>
      </p:sp>
      <p:pic>
        <p:nvPicPr>
          <p:cNvPr id="40969" name="Picture 9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0350" y="1077913"/>
            <a:ext cx="6570663" cy="4921250"/>
          </a:xfrm>
          <a:prstGeom prst="rect">
            <a:avLst/>
          </a:prstGeom>
          <a:noFill/>
        </p:spPr>
      </p:pic>
      <p:pic>
        <p:nvPicPr>
          <p:cNvPr id="40974" name="Picture 1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61000"/>
            <a:ext cx="185896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75" name="Picture 15" descr="1-Запуск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95975" y="2428875"/>
            <a:ext cx="6296025" cy="442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ÐÐ¾ÐºÑÐ¿Ð°Ð¹ÑÐµ Ð±Ð¸Ð»ÐµÑÑ Ð½Ð° ÑÐ°Ð¹ÑÐµ ÐÑ Ð¾ÑÐ¸ÑÐ¸Ð°Ð»ÑÐ½ÑÐµ Ð¿Ð°ÑÑÐ½ÐµÑÑ Ð£ÐºÑÐ·Ð°Ð»Ð¸Ð·Ð½ÑÑÐ¸!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1775" y="163513"/>
            <a:ext cx="6367463" cy="4376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Прямоугольник 2"/>
          <p:cNvSpPr>
            <a:spLocks noChangeArrowheads="1"/>
          </p:cNvSpPr>
          <p:nvPr/>
        </p:nvSpPr>
        <p:spPr bwMode="auto">
          <a:xfrm>
            <a:off x="1858963" y="4767263"/>
            <a:ext cx="706913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0"/>
              </a:spcBef>
              <a:buClrTx/>
              <a:buSzTx/>
              <a:buFontTx/>
              <a:buNone/>
            </a:pPr>
            <a:r>
              <a:rPr lang="ru-RU" sz="1800" b="0" dirty="0">
                <a:solidFill>
                  <a:srgbClr val="002C4D"/>
                </a:solidFill>
                <a:effectLst/>
              </a:rPr>
              <a:t> </a:t>
            </a:r>
            <a:r>
              <a:rPr lang="uk-UA" sz="2000" b="0" i="1" dirty="0" smtClean="0">
                <a:solidFill>
                  <a:schemeClr val="tx1"/>
                </a:solidFill>
                <a:effectLst/>
              </a:rPr>
              <a:t>Сьогодні понад 12 тис. користувачів АСБО «Фобос» вже не уявляють свою роботу без цього зручного інструмента. </a:t>
            </a:r>
            <a:endParaRPr lang="uk-UA" sz="2000" b="0" i="1" dirty="0">
              <a:solidFill>
                <a:schemeClr val="tx1"/>
              </a:solidFill>
              <a:effectLst/>
            </a:endParaRPr>
          </a:p>
        </p:txBody>
      </p:sp>
      <p:pic>
        <p:nvPicPr>
          <p:cNvPr id="21508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461000"/>
            <a:ext cx="1858963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Модулі АСБО Фобос</a:t>
            </a:r>
            <a:br>
              <a:rPr lang="uk-UA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</a:br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Необоротні активи</a:t>
            </a:r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2771775"/>
            <a:ext cx="12192000" cy="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7652" name="Object 4"/>
          <p:cNvGraphicFramePr>
            <a:graphicFrameLocks noChangeAspect="1"/>
          </p:cNvGraphicFramePr>
          <p:nvPr/>
        </p:nvGraphicFramePr>
        <p:xfrm>
          <a:off x="696913" y="1624013"/>
          <a:ext cx="3429000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0" name="Точечный рисунок" r:id="rId3" imgW="3428571" imgH="1314286" progId="Paint.Picture">
                  <p:embed/>
                </p:oleObj>
              </mc:Choice>
              <mc:Fallback>
                <p:oleObj name="Точечный рисунок" r:id="rId3" imgW="3428571" imgH="1314286" progId="Paint.Picture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913" y="1624013"/>
                        <a:ext cx="3429000" cy="1314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56225" y="1682750"/>
            <a:ext cx="6056313" cy="438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63538" y="3095625"/>
            <a:ext cx="4813300" cy="3484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Запаси</a:t>
            </a:r>
            <a:endParaRPr lang="ru-RU" sz="2400" b="1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1988" name="Picture 4"/>
          <p:cNvPicPr>
            <a:picLocks noGrp="1" noChangeAspect="1" noChangeArrowheads="1"/>
          </p:cNvPicPr>
          <p:nvPr>
            <p:ph type="body" idx="1"/>
          </p:nvPr>
        </p:nvPicPr>
        <p:blipFill rotWithShape="1">
          <a:blip r:embed="rId2"/>
          <a:srcRect l="12858" t="14852" r="11797" b="16918"/>
          <a:stretch/>
        </p:blipFill>
        <p:spPr>
          <a:xfrm>
            <a:off x="449705" y="1108387"/>
            <a:ext cx="4392118" cy="2983043"/>
          </a:xfrm>
          <a:ln/>
        </p:spPr>
      </p:pic>
      <p:pic>
        <p:nvPicPr>
          <p:cNvPr id="41989" name="Picture 5"/>
          <p:cNvPicPr>
            <a:picLocks noChangeAspect="1" noChangeArrowheads="1"/>
          </p:cNvPicPr>
          <p:nvPr/>
        </p:nvPicPr>
        <p:blipFill rotWithShape="1">
          <a:blip r:embed="rId3"/>
          <a:srcRect l="11670" t="12231" r="13474" b="19591"/>
          <a:stretch/>
        </p:blipFill>
        <p:spPr bwMode="auto">
          <a:xfrm>
            <a:off x="6660630" y="688662"/>
            <a:ext cx="4976735" cy="340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 rotWithShape="1">
          <a:blip r:embed="rId4"/>
          <a:srcRect l="7973" t="9610" r="9279" b="13785"/>
          <a:stretch/>
        </p:blipFill>
        <p:spPr bwMode="auto">
          <a:xfrm>
            <a:off x="1049311" y="3034624"/>
            <a:ext cx="5501391" cy="382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 rotWithShape="1">
          <a:blip r:embed="rId5"/>
          <a:srcRect l="7779" t="21942" r="9023" b="26718"/>
          <a:stretch/>
        </p:blipFill>
        <p:spPr bwMode="auto">
          <a:xfrm>
            <a:off x="6660630" y="4295567"/>
            <a:ext cx="5531370" cy="2562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Кошти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488" y="1147763"/>
            <a:ext cx="507682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95663" y="2060575"/>
            <a:ext cx="45720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15175" y="3086100"/>
            <a:ext cx="5076825" cy="377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>
          <a:xfrm>
            <a:off x="3784600" y="609600"/>
            <a:ext cx="5489575" cy="1320800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Заробітна плата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3363"/>
            <a:ext cx="4314825" cy="323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3663" y="1058863"/>
            <a:ext cx="4735512" cy="346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50150" y="3530600"/>
            <a:ext cx="4641850" cy="332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1775" y="3836988"/>
            <a:ext cx="5613400" cy="302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>
          <a:xfrm>
            <a:off x="1795463" y="508000"/>
            <a:ext cx="7188200" cy="595313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Облік фінансових інвестицій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pSp>
        <p:nvGrpSpPr>
          <p:cNvPr id="46084" name="Group 4"/>
          <p:cNvGrpSpPr>
            <a:grpSpLocks/>
          </p:cNvGrpSpPr>
          <p:nvPr/>
        </p:nvGrpSpPr>
        <p:grpSpPr bwMode="auto">
          <a:xfrm>
            <a:off x="268288" y="1398715"/>
            <a:ext cx="6503987" cy="4973510"/>
            <a:chOff x="878" y="7018"/>
            <a:chExt cx="9900" cy="7333"/>
          </a:xfrm>
        </p:grpSpPr>
        <p:pic>
          <p:nvPicPr>
            <p:cNvPr id="46085" name="Picture 5"/>
            <p:cNvPicPr>
              <a:picLocks noChangeAspect="1" noChangeArrowheads="1"/>
            </p:cNvPicPr>
            <p:nvPr/>
          </p:nvPicPr>
          <p:blipFill>
            <a:blip r:embed="rId2"/>
            <a:srcRect r="13461" b="23077"/>
            <a:stretch>
              <a:fillRect/>
            </a:stretch>
          </p:blipFill>
          <p:spPr bwMode="auto">
            <a:xfrm>
              <a:off x="2220" y="8058"/>
              <a:ext cx="7551" cy="4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6086" name="AutoShape 6"/>
            <p:cNvSpPr>
              <a:spLocks noChangeArrowheads="1"/>
            </p:cNvSpPr>
            <p:nvPr/>
          </p:nvSpPr>
          <p:spPr bwMode="auto">
            <a:xfrm>
              <a:off x="3563" y="7018"/>
              <a:ext cx="3064" cy="565"/>
            </a:xfrm>
            <a:prstGeom prst="wedgeRoundRectCallout">
              <a:avLst>
                <a:gd name="adj1" fmla="val -40264"/>
                <a:gd name="adj2" fmla="val 177634"/>
                <a:gd name="adj3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 algn="l" defTabSz="457200"/>
              <a:r>
                <a:rPr lang="uk-UA" sz="1200" b="0" dirty="0" smtClean="0">
                  <a:effectLst/>
                  <a:latin typeface="Times New Roman" pitchFamily="18" charset="0"/>
                </a:rPr>
                <a:t>головне меню програми</a:t>
              </a:r>
              <a:endParaRPr lang="uk-UA" dirty="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6087" name="AutoShape 7"/>
            <p:cNvSpPr>
              <a:spLocks noChangeArrowheads="1"/>
            </p:cNvSpPr>
            <p:nvPr/>
          </p:nvSpPr>
          <p:spPr bwMode="auto">
            <a:xfrm>
              <a:off x="7254" y="7126"/>
              <a:ext cx="3313" cy="1243"/>
            </a:xfrm>
            <a:prstGeom prst="wedgeRoundRectCallout">
              <a:avLst>
                <a:gd name="adj1" fmla="val -100921"/>
                <a:gd name="adj2" fmla="val 78690"/>
                <a:gd name="adj3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 defTabSz="457200"/>
              <a:r>
                <a:rPr lang="uk-UA" sz="1200" b="0" dirty="0" smtClean="0">
                  <a:effectLst/>
                  <a:latin typeface="Times New Roman" pitchFamily="18" charset="0"/>
                </a:rPr>
                <a:t>панель кнопок швидкого доступу для роботи з елементами переліку залишків</a:t>
              </a:r>
              <a:endParaRPr lang="uk-UA" dirty="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6088" name="AutoShape 8"/>
            <p:cNvSpPr>
              <a:spLocks noChangeArrowheads="1"/>
            </p:cNvSpPr>
            <p:nvPr/>
          </p:nvSpPr>
          <p:spPr bwMode="auto">
            <a:xfrm>
              <a:off x="1448" y="13550"/>
              <a:ext cx="3691" cy="801"/>
            </a:xfrm>
            <a:prstGeom prst="wedgeRoundRectCallout">
              <a:avLst>
                <a:gd name="adj1" fmla="val 36319"/>
                <a:gd name="adj2" fmla="val -155120"/>
                <a:gd name="adj3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 defTabSz="457200"/>
              <a:r>
                <a:rPr lang="ru-RU" sz="1200" b="0" dirty="0">
                  <a:effectLst/>
                  <a:latin typeface="Times New Roman" pitchFamily="18" charset="0"/>
                </a:rPr>
                <a:t>Детальна </a:t>
              </a:r>
              <a:r>
                <a:rPr lang="ru-RU" sz="1200" b="0" dirty="0" err="1">
                  <a:effectLst/>
                  <a:latin typeface="Times New Roman" pitchFamily="18" charset="0"/>
                </a:rPr>
                <a:t>інформація</a:t>
              </a:r>
              <a:r>
                <a:rPr lang="ru-RU" sz="1200" b="0" dirty="0">
                  <a:effectLst/>
                  <a:latin typeface="Times New Roman" pitchFamily="18" charset="0"/>
                </a:rPr>
                <a:t> по </a:t>
              </a:r>
              <a:r>
                <a:rPr lang="ru-RU" sz="1200" b="0" dirty="0" err="1">
                  <a:effectLst/>
                  <a:latin typeface="Times New Roman" pitchFamily="18" charset="0"/>
                </a:rPr>
                <a:t>поточній</a:t>
              </a:r>
              <a:r>
                <a:rPr lang="ru-RU" sz="1200" b="0" dirty="0">
                  <a:effectLst/>
                  <a:latin typeface="Times New Roman" pitchFamily="18" charset="0"/>
                </a:rPr>
                <a:t> </a:t>
              </a:r>
              <a:r>
                <a:rPr lang="ru-RU" sz="1200" b="0" dirty="0" err="1">
                  <a:effectLst/>
                  <a:latin typeface="Times New Roman" pitchFamily="18" charset="0"/>
                </a:rPr>
                <a:t>інвестиції</a:t>
              </a:r>
              <a:endParaRPr lang="ru-RU" dirty="0"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46089" name="Oval 9"/>
            <p:cNvSpPr>
              <a:spLocks noChangeArrowheads="1"/>
            </p:cNvSpPr>
            <p:nvPr/>
          </p:nvSpPr>
          <p:spPr bwMode="auto">
            <a:xfrm>
              <a:off x="1717" y="8214"/>
              <a:ext cx="4530" cy="310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0" name="Oval 10"/>
            <p:cNvSpPr>
              <a:spLocks noChangeArrowheads="1"/>
            </p:cNvSpPr>
            <p:nvPr/>
          </p:nvSpPr>
          <p:spPr bwMode="auto">
            <a:xfrm>
              <a:off x="1717" y="8453"/>
              <a:ext cx="3917" cy="186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1" name="Oval 11"/>
            <p:cNvSpPr>
              <a:spLocks noChangeArrowheads="1"/>
            </p:cNvSpPr>
            <p:nvPr/>
          </p:nvSpPr>
          <p:spPr bwMode="auto">
            <a:xfrm>
              <a:off x="1214" y="8835"/>
              <a:ext cx="8893" cy="2019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2" name="Oval 12"/>
            <p:cNvSpPr>
              <a:spLocks noChangeArrowheads="1"/>
            </p:cNvSpPr>
            <p:nvPr/>
          </p:nvSpPr>
          <p:spPr bwMode="auto">
            <a:xfrm>
              <a:off x="878" y="10854"/>
              <a:ext cx="8054" cy="186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46093" name="AutoShape 13"/>
            <p:cNvSpPr>
              <a:spLocks noChangeArrowheads="1"/>
            </p:cNvSpPr>
            <p:nvPr/>
          </p:nvSpPr>
          <p:spPr bwMode="auto">
            <a:xfrm rot="10800000">
              <a:off x="7086" y="11165"/>
              <a:ext cx="3692" cy="1026"/>
            </a:xfrm>
            <a:prstGeom prst="wedgeRoundRectCallout">
              <a:avLst>
                <a:gd name="adj1" fmla="val -519"/>
                <a:gd name="adj2" fmla="val 112667"/>
                <a:gd name="adj3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342900" indent="-342900" defTabSz="457200"/>
              <a:endParaRPr lang="ru-RU" sz="12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46094" name="Picture 14"/>
          <p:cNvPicPr>
            <a:picLocks noChangeAspect="1" noChangeArrowheads="1"/>
          </p:cNvPicPr>
          <p:nvPr/>
        </p:nvPicPr>
        <p:blipFill>
          <a:blip r:embed="rId3"/>
          <a:srcRect l="1846" t="4861" r="2925" b="55249"/>
          <a:stretch>
            <a:fillRect/>
          </a:stretch>
        </p:blipFill>
        <p:spPr bwMode="auto">
          <a:xfrm>
            <a:off x="6711950" y="1919288"/>
            <a:ext cx="4914900" cy="154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95" name="Picture 15"/>
          <p:cNvPicPr>
            <a:picLocks noChangeAspect="1" noChangeArrowheads="1"/>
          </p:cNvPicPr>
          <p:nvPr/>
        </p:nvPicPr>
        <p:blipFill>
          <a:blip r:embed="rId4"/>
          <a:srcRect l="2499" r="2499" b="9047"/>
          <a:stretch>
            <a:fillRect/>
          </a:stretch>
        </p:blipFill>
        <p:spPr bwMode="auto">
          <a:xfrm>
            <a:off x="7702550" y="4010025"/>
            <a:ext cx="3314700" cy="2446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571003" y="4260904"/>
            <a:ext cx="19770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buClr>
                <a:srgbClr val="90C226"/>
              </a:buClr>
            </a:pPr>
            <a:r>
              <a:rPr lang="uk-UA" sz="1200" b="0" dirty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перелік залишків по інвестиціям на поточний момент</a:t>
            </a:r>
            <a:endParaRPr lang="uk-UA" sz="1200" b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652463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Облік розрахунків з дебіторами-кредиторами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710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89025"/>
            <a:ext cx="44577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3538" y="1392238"/>
            <a:ext cx="4914900" cy="368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10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08750" y="2593975"/>
            <a:ext cx="5683250" cy="426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>
          <a:xfrm>
            <a:off x="4365625" y="333375"/>
            <a:ext cx="4648200" cy="681038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Облік витрат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8132" name="Picture 4" descr="2"/>
          <p:cNvPicPr>
            <a:picLocks noChangeAspect="1" noChangeArrowheads="1"/>
          </p:cNvPicPr>
          <p:nvPr/>
        </p:nvPicPr>
        <p:blipFill>
          <a:blip r:embed="rId2"/>
          <a:srcRect l="27191" r="7297" b="52536"/>
          <a:stretch>
            <a:fillRect/>
          </a:stretch>
        </p:blipFill>
        <p:spPr bwMode="auto">
          <a:xfrm>
            <a:off x="0" y="711200"/>
            <a:ext cx="5553075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3" name="Picture 5" descr="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75313" y="2505075"/>
            <a:ext cx="31242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4" name="Picture 6" descr="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72338" y="900113"/>
            <a:ext cx="4657725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>
          <a:xfrm>
            <a:off x="677863" y="609600"/>
            <a:ext cx="8596312" cy="566738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Облік ремонтів основних засобів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/>
          <a:srcRect r="71916" b="64671"/>
          <a:stretch>
            <a:fillRect/>
          </a:stretch>
        </p:blipFill>
        <p:spPr bwMode="auto">
          <a:xfrm>
            <a:off x="8664575" y="492125"/>
            <a:ext cx="29718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7" name="Picture 5"/>
          <p:cNvPicPr>
            <a:picLocks noChangeAspect="1" noChangeArrowheads="1"/>
          </p:cNvPicPr>
          <p:nvPr/>
        </p:nvPicPr>
        <p:blipFill>
          <a:blip r:embed="rId3"/>
          <a:srcRect r="25197" b="67192"/>
          <a:stretch>
            <a:fillRect/>
          </a:stretch>
        </p:blipFill>
        <p:spPr bwMode="auto">
          <a:xfrm>
            <a:off x="174625" y="1073150"/>
            <a:ext cx="6200775" cy="230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562350"/>
            <a:ext cx="5038725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9" name="Picture 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75075" y="3429000"/>
            <a:ext cx="5019675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60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53225" y="2659063"/>
            <a:ext cx="5438775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Облік доходів і результатів діяльності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52228" name="Picture 4" descr="2"/>
          <p:cNvPicPr>
            <a:picLocks noChangeAspect="1" noChangeArrowheads="1"/>
          </p:cNvPicPr>
          <p:nvPr/>
        </p:nvPicPr>
        <p:blipFill>
          <a:blip r:embed="rId2"/>
          <a:srcRect r="313" b="69727"/>
          <a:stretch>
            <a:fillRect/>
          </a:stretch>
        </p:blipFill>
        <p:spPr bwMode="auto">
          <a:xfrm>
            <a:off x="219075" y="1422400"/>
            <a:ext cx="6067425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5" descr="3"/>
          <p:cNvPicPr>
            <a:picLocks noChangeAspect="1" noChangeArrowheads="1"/>
          </p:cNvPicPr>
          <p:nvPr/>
        </p:nvPicPr>
        <p:blipFill>
          <a:blip r:embed="rId3"/>
          <a:srcRect r="468" b="59180"/>
          <a:stretch>
            <a:fillRect/>
          </a:stretch>
        </p:blipFill>
        <p:spPr bwMode="auto">
          <a:xfrm>
            <a:off x="1785938" y="3063875"/>
            <a:ext cx="606742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6" descr="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22513" y="5284788"/>
            <a:ext cx="6134100" cy="78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Picture 7" descr="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867775" y="2017713"/>
            <a:ext cx="3124200" cy="435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/>
          </p:cNvSpPr>
          <p:nvPr>
            <p:ph type="title"/>
          </p:nvPr>
        </p:nvSpPr>
        <p:spPr>
          <a:xfrm>
            <a:off x="3857625" y="420688"/>
            <a:ext cx="5475288" cy="755650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Фінансова звітність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54276" name="Picture 4" descr="2"/>
          <p:cNvPicPr>
            <a:picLocks noChangeAspect="1" noChangeArrowheads="1"/>
          </p:cNvPicPr>
          <p:nvPr/>
        </p:nvPicPr>
        <p:blipFill>
          <a:blip r:embed="rId2"/>
          <a:srcRect l="27191" r="7297" b="52536"/>
          <a:stretch>
            <a:fillRect/>
          </a:stretch>
        </p:blipFill>
        <p:spPr bwMode="auto">
          <a:xfrm>
            <a:off x="0" y="798513"/>
            <a:ext cx="5553075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4106863"/>
            <a:ext cx="265747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9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22975" y="827088"/>
            <a:ext cx="5934075" cy="462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80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41825" y="3638550"/>
            <a:ext cx="533400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>
          <a:xfrm>
            <a:off x="1708150" y="449263"/>
            <a:ext cx="6854825" cy="639762"/>
          </a:xfrm>
        </p:spPr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Податкова звітність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pic>
        <p:nvPicPr>
          <p:cNvPr id="55300" name="Picture 4" descr="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7325" y="987425"/>
            <a:ext cx="4778375" cy="260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1" name="Picture 5" descr="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65475" y="1752600"/>
            <a:ext cx="5026025" cy="387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302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261100" y="1863725"/>
            <a:ext cx="5930900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b="1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Автоматизовані системи Укрзалізниці</a:t>
            </a:r>
            <a:endParaRPr lang="ru-RU" sz="2400" b="1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graphicFrame>
        <p:nvGraphicFramePr>
          <p:cNvPr id="56418" name="Group 98"/>
          <p:cNvGraphicFramePr>
            <a:graphicFrameLocks noGrp="1"/>
          </p:cNvGraphicFramePr>
          <p:nvPr>
            <p:ph idx="1"/>
          </p:nvPr>
        </p:nvGraphicFramePr>
        <p:xfrm>
          <a:off x="663575" y="1406525"/>
          <a:ext cx="9656763" cy="4434524"/>
        </p:xfrm>
        <a:graphic>
          <a:graphicData uri="http://schemas.openxmlformats.org/drawingml/2006/table">
            <a:tbl>
              <a:tblPr/>
              <a:tblGrid>
                <a:gridCol w="4298950"/>
                <a:gridCol w="5357813"/>
              </a:tblGrid>
              <a:tr h="452438"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Назва системи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Функціональне призначення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715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управління вантажними перевезеннями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Дає можливість вести поїзну, контейнерну, локомотивну моделі Залізниці з передачею інформації в аналогічні моделі рівня Укрзалізниці. Дозволяє вести оперативний контроль навантаження і вивантаження вагонів і контейнерів, дислокацію локомотивів і локомотивних бригад, контроль прослідування пасажирських поїздів, облік і видачу попереджень в поїзній роботі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9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управління пасажирськими перевезеннями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Виконує функції бронювання і централізованого продажу проїзних документів, управління багажними операціями, сервісного обслуговування.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996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обслуговування пасажирів приміського залізничного транспорту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До складу такої системи входить турнікетний комплекс контролю доступу до поїздів приміського сполучення/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426" name="Group 34"/>
          <p:cNvGraphicFramePr>
            <a:graphicFrameLocks noGrp="1"/>
          </p:cNvGraphicFramePr>
          <p:nvPr>
            <p:ph idx="1"/>
          </p:nvPr>
        </p:nvGraphicFramePr>
        <p:xfrm>
          <a:off x="677863" y="882650"/>
          <a:ext cx="9364662" cy="4846320"/>
        </p:xfrm>
        <a:graphic>
          <a:graphicData uri="http://schemas.openxmlformats.org/drawingml/2006/table">
            <a:tbl>
              <a:tblPr/>
              <a:tblGrid>
                <a:gridCol w="4683125"/>
                <a:gridCol w="4681537"/>
              </a:tblGrid>
              <a:tr h="776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управління персоналом “Кадри”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Дозволяє автоматизувати кадрове діловодство і вести архів кадрових документів підприємств Залізниці.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управління локомотивним парком і локомотивними бригадами “ЛОКБРИГ”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Призначена для оперативного контролю за дислокацією, станом і використанням локомотивного парку Залізниці.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планування і обліку робіт бригад потягів резерву провідників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Експлуатується у всіх вагонних ділянках Залізниці, призначена для підвищення продуктивності праці і покращання якісних показників роботи вагонних ділянок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Автоматизована система резервування вільних місць через Інтернет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Дозволяє замовляти квитки на пасажирські потяги дальнього сполучення з домашнього або офісного комп’ютера.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6288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Система інформаційного обслуговування пасажирів на вокзалах з наданням довідки про наявність вільних місць в поїздах на базі сенсорного кіоску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80000"/>
                        <a:buFont typeface="Wingdings 3" pitchFamily="18" charset="2"/>
                        <a:buNone/>
                        <a:tabLst/>
                      </a:pP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404040"/>
                          </a:solidFill>
                          <a:effectLst/>
                          <a:latin typeface="Arial" charset="0"/>
                        </a:rPr>
                        <a:t>У систему входить комплекс програмно - технічних засобів, за допомогою якого пасажир має можливість отримати інформацію про наявність вільних місць в пасажирських поїздах дальнього сполучення за 45 діб.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61445" name="Picture 5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0"/>
            <a:ext cx="9742487" cy="6494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280</TotalTime>
  <Words>438</Words>
  <Application>Microsoft Office PowerPoint</Application>
  <PresentationFormat>Произвольный</PresentationFormat>
  <Paragraphs>75</Paragraphs>
  <Slides>24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6" baseType="lpstr">
      <vt:lpstr>Грань</vt:lpstr>
      <vt:lpstr>Точечный рисунок</vt:lpstr>
      <vt:lpstr>МІНІСТЕРСТВО ОСВІТИ І НАУКИ УКРАЇНИ ОДЕСЬКИЙ ФАХОВИЙ КОЛЕДЖ ТРАНСПОРТНИХ ТЕХНОЛОГІЙ</vt:lpstr>
      <vt:lpstr>Презентация PowerPoint</vt:lpstr>
      <vt:lpstr>Презентация PowerPoint</vt:lpstr>
      <vt:lpstr>Перше місце за вантажообігом і пасажирообігом серед усіх видів транспорту України займає залізничний.</vt:lpstr>
      <vt:lpstr>Презентация PowerPoint</vt:lpstr>
      <vt:lpstr>Презентация PowerPoint</vt:lpstr>
      <vt:lpstr>Презентация PowerPoint</vt:lpstr>
      <vt:lpstr>Презентация PowerPoint</vt:lpstr>
      <vt:lpstr>Загальний зовнішній інтерфейс АСБО ФОБОС</vt:lpstr>
      <vt:lpstr>Презентация PowerPoint</vt:lpstr>
      <vt:lpstr>Модулі АСБО Фобос Необоротні активи</vt:lpstr>
      <vt:lpstr>Запаси</vt:lpstr>
      <vt:lpstr>Кошти</vt:lpstr>
      <vt:lpstr>Заробітна плата</vt:lpstr>
      <vt:lpstr>Облік фінансових інвестицій</vt:lpstr>
      <vt:lpstr>Облік розрахунків з дебіторами-кредиторами</vt:lpstr>
      <vt:lpstr>Облік витрат</vt:lpstr>
      <vt:lpstr>Облік ремонтів основних засобів</vt:lpstr>
      <vt:lpstr>Облік доходів і результатів діяльності</vt:lpstr>
      <vt:lpstr>Фінансова звітність</vt:lpstr>
      <vt:lpstr>Податкова звітність</vt:lpstr>
      <vt:lpstr>Автоматизовані системи Укрзалізниці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Света_L</cp:lastModifiedBy>
  <cp:revision>30</cp:revision>
  <dcterms:created xsi:type="dcterms:W3CDTF">2019-04-15T18:30:08Z</dcterms:created>
  <dcterms:modified xsi:type="dcterms:W3CDTF">2020-10-16T17:48:23Z</dcterms:modified>
</cp:coreProperties>
</file>