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9" r:id="rId24"/>
    <p:sldId id="276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1" clrIdx="0">
    <p:extLst>
      <p:ext uri="{19B8F6BF-5375-455C-9EA6-DF929625EA0E}">
        <p15:presenceInfo xmlns:p15="http://schemas.microsoft.com/office/powerpoint/2012/main" userId="h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-54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6589A9-7FD9-4A2C-B0D1-5598000DC768}" type="datetimeFigureOut">
              <a:rPr lang="uk-UA" smtClean="0"/>
              <a:t>04.10.2020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69DDE1-905E-4D83-B1FD-B8E7DB444DF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54725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Сьогодні ми поговоримо з вами про: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Новини зі світу архітектури та дизайну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Цікаві нові проекти 2019 року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Тренди у дизайні та архітектурі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Корисні книги, які варто прочитати, якщо ви хочете стати дизайнером або архітектором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Цікаві фільми, які слід подивитись хоча б для підвищення загального рівня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освідченості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09797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Їзі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хоум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від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Каньє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Веста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(той що репер і чоловік Кім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Кардаш’ян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Репер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Каньє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Вест планує випускати бюджетне житло під власним брендом. Зараз йде будівництво прототипів. На фото ви можете побачити, як виглядатимуть будинки.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Як повідомило джерело, близьке до проекту, куполоподібні споруди досягають 15 метрів у висоту.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Уест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і його команда зупинилися на такій формі, вивчивши житла за всю історію людства. Інформація про це і перші фото з'явилися в американському виданні ТІЕМЗІ.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Проект націлений на малозабезпечених людей - з його допомогою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Уест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хоче «зламати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міжкласові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бар'єри» і допомогти малозабезпеченим знайти гідне житло. Будинки будуть випускатися під брендом «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Їзі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хоум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», про створення якого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Уест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оголосив в травні минулого року. Їх вартість і дата виходу поки невідомі, так як проект знаходиться на ранній стадії.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Раніше журнал Форбс писав, що конструкція будівель натхненна хатинами на планеті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Татуїн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де виріс головний герой «Зоряних воєн» Люк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Скайуокер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Також відомо, що їх можна заривати під землю - в цьому випадку світло надходить всередину через світлові колодязі в покрівлі.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6279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Влада Парижу планує змінити архітектуру історичних житлових будинків у зв'язку з глобальним потеплінням клімату.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Знамениті паризькі мансарди і верхні поверхи старих будинків виявилися непридатними для житла, якщо температура повітря тримається вище + 37 ° C. Цинк, яким покрита значна частина покрівель в центральній частині міста, дуже добре проводить тепло. У Парижі зараз небувала спека влітку, і разом з тим різко збільшилася кількість звернень жителів таких будинків за медичною допомогою.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 підрахунками Паризького агентства клімату, через глобальне потепління доведеться змінити більше 45 000 домівок. Їх необхідно переробити так, щоб вони відповідали тепловим нормам в майбутньому, коли спекотне літо в Парижі стане звичним явищем.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Конкретні заходи поки не визначені. Зобов'язання Франції перейти до 2050 року на нульової викид вуглецю звужує коло можливих рішень. 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 Гільдії архітекторів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Іль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-де-Франс вважають, що найбільш вірогідні два варіанти: експлуатувати будівлі, висаджувати на них рослини, і замінювати цинк на скло, теплопровідність якого значно нижче. Також передбачається встановлювати сонцезахист на вікна: зовнішні жалюзі або маркізи.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 середини липня температура повітря в Парижі досягала + 42 ° C. 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32345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(Слайд 4)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Космічні подорожі не за горами, уже дуже скоро з’явиться перший космічний готель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Відвідування простору буде "так, як їздити в круїз", каже архітектор космічного готелю.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Фонд «Шлюз» розробляє перший у світі космічний готель - космічну станцію Фон Браун - з метою зробити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відвідувальний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простір доступним для всіх. У ньому будуть гравітація, повноцінні кухні, бари та інтер'єри, виготовлені з природних матеріалів та кольорів.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"Врешті-решт, виїзд у космос стане просто іншим варіантом, який люди виберуть для своєї відпустки, подібно до того, як їхати в круїз або їхати у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Діснейленд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", - сказав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Алаторр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для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жуналу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Дезін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"Мета Фонду" Шлюз "полягає в тому, щоб Фон Браун почав діяльність до 2025 року, а на станції було щодня 100 туристів, - продовжив він.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"Оскільки загальні витрати все ще такі великі, більшість людей вважають, що космічний туризм буде доступний лише надбагатим, і, хоча я думаю, це буде правдою протягом наступних кількох років, Фонд Шлюз має на меті зробити космічні подорожі відкритими для всіх» – каже засновник. 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Космічний готель буде побудований на гігантському обертовому колесі.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Космічна станція Фон Браун будуватиметься на технології, що використовується на сучасній космічній станції (МКС), проте, на відміну від свого попередника, космічний готель матиме штучну гравітацію, що робить як відвідування, так і довгострокове проживання набагато комфортнішим.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Дизайн базується на концепціях, розроблених у 1950-х роках Вернером фон Браун - на честь якого названий готель.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Станція буде складатися з колеса діаметром 190 метрів, яке буде обертатися, щоб створити гравітаційну силу, подібну Місяцю. Навколо колеса будуть 24 індивідуальні модулі, оснащені спальним приміщенням та іншими функціями підтримки. 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"Також буде багато речей, які ви бачите на круїзних суднах: ресторани, бари, музичні концерти, кінопокази та навчальні семінари", - пояснив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Алаторр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Деякі модулі продаватимуться як приватні резиденції, а інші здаватимуться в оренду урядам для наукових цілей. Загалом Фонд шлюзів очікує, що чисельність населення станції складе близько 400 осіб.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Фонд «Шлюз» хоче, щоб відвідування космічного готелю було комфортним і має намір відкинути гладкі футуристичні інтер’єри, які часто бачать у фільмах на користь більш звичного декору. 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"У фільмі 2001: Космічна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Одісея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Космічна станція 5 Стенлі Кубрика - стерильний, білий, музейний готель", - пояснив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Алаторр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"Хоча це створювало чітко футуристичне почуття у фільмі, насправді це був НЕ дуже привабливий простір. Як люди, ми всебічно з'єднуємось із природними матеріалами та кольорами".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Інтер'єри використовуватимуть природні матеріали, щоб надати відвідувачам космічного готелю комфортний, домашній досвід. 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"Використання тканин, освітлення теплих кольорів та фарб, а також матеріали з фактурою - все це допомагає нам з'єднатися та відчути себе як вдома. Оскільки станція матиме тяжкість, буде відчуття напрямку та орієнтації, яких немає на МКС . "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Наявність сили тяжіння означає, що багато питань, з якими стикаються космонавти на МКС, не торкнуться космічної станції Фон Браун. Відвідувачі зможуть сходити до туалету звичайним способом, душові будуть використовувати перероблену воду, а їжу подаватимуть у стандартних ресторанах. 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"Ми плануємо кухні повного обслуговування зі всіма стравами, які ви очікували б на розкішному круїзному судні або великому готелі", - сказав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Алаторр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"Багато матеріально-технічних питань щодо обслуговування продуктів харчування було розроблено роками тому круїзною промисловістю.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Після того, як космічна станція Фон Браун буде побудована, фундація шлюзу має намір побудувати ще більшу космічну станцію для задоволення зростаючого попиту на відвідування, яке вони передбачають. 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"Це будуть справжні міста в космосі, які будуть портовими для тих, хто приходить і їде з Місяця і Марса" - пояснив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Алаторр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064756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Давайте тепер перейдемо до новинок у світі технологій, але які напряму пов’язані зі світом будівництва.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 ключових новин з конференції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Oculus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Connect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Уже 100 млн. доларів витратили користувачі в магазині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Окулус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(магазин, де продаються такі окуляри віртуальної діяльності, як на фото), і 20 млн з них - на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Окулус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Квест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і це всього за 4 місяці на ринку!</a:t>
            </a:r>
          </a:p>
          <a:p>
            <a:pPr lvl="0"/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Трекінг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рук (а не гарнітури!) З'явиться на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Окулус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Квест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початку наступного року. Якщо пояснювати простими словами, то ми зможемо доторкатись до предметів з віртуальної реальності, будучи у окулярах віртуальної реальності, без будь-яких допоміжних засобів.</a:t>
            </a:r>
          </a:p>
          <a:p>
            <a:pPr lvl="0"/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Фейсбук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Хорізон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«віртуальний світ», який розробляється для гарнітур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Окулус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Тобто ми зможемо буквально жити у віртуальній реальності, і пересікатись там із людьми зі всього світу.</a:t>
            </a:r>
          </a:p>
          <a:p>
            <a:pPr lvl="0"/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Окулус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фор Бізнес запускається в листопаді цього року (і це реальний прорив в галузі).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Так чим же це корисно для архітекторів ви запитаєте. А тим, що вони буквально зможуть провести клієнта по ще не готовому будинку, замовник зможе доторкнутись до майбутнього дивану, пробачити, який вид він бачитиме з вікон кухні.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І це все уже буде наступного року.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432826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Перейдемо до цікавих проектів. 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642229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Студія архітектурного дизайну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Хайрі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Атак зробила проект консольного скляного басейну над норвезьким фіордом (фіорд- це затока).</a:t>
            </a:r>
          </a:p>
          <a:p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Стамбульська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студія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Хайрі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Атак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запропонувала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побудувати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готель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майданчику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висотою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600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метрів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Прейкестолені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крутій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скелі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та популярному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туристичному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місці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заході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Норвегії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що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нависає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над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фіордом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Лізефьорден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Він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покликаний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відтворити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хвилювання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від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походу на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пішохідні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стежки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навколо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обриву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і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показати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як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«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жити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краю і за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його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межею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».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Візуальні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матеріали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студії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архітектурного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дизайну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уявляють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собі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вхід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у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готель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вершині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скелі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яка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має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природно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рівну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поверхню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Потім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гостей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ведуть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вниз у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готель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де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студія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запропонувала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дев'ять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гостьових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апартаментів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та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загальну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зону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відпочинку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які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всі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вбудовані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скельну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поверхню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Кімнати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розділені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три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поверхи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і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відкриваються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спільний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балкон,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який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ніби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витікає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з краю,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щоб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відкрити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вид на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фіорд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та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навколишні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гори.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Внизу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вітальня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має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загальний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балкон,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який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має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гігантський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відкритий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басейн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На фото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можна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побачити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як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басейн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буде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нависати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над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фіордом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Довгий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вузький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консольний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басейн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виходить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з краю балкона і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зроблений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цілком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скла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щоб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занурити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плавців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у ландшафт внизу.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"Я думаю,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що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дорівнює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плаванню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середовищі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що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має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сили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гравітації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На початку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басейн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був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єдиним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дизайнерським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елементом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", - додав Атак.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Готель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можна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вважати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частиною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або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продовженням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скелі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Я думав,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що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переживання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за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краєм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набагато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більше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хвилюють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у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басейні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а не на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балконі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".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527070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Музей за проектом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Кенго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Куми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турецькій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провінції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побудували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музей за проектом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Кенго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Куми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Анатолії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місті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Ескішехір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відкрили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музей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сучасного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мистецтва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Одунпазарі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Модерн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Мюзіем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який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спроектував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Кенго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Кума.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музеї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буде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виставлятися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особиста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колекція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турецької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архітектора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і девелопера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Ерола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Табанджі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який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виступив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замовником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проекту.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Будівля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затиснута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між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житловими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будинками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старому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районі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під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назвою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Сейитгазі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де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раніше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знаходився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дерев'яний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ринок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Історію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місця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Кенго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Кума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відбив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об'ємно-просторовому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рішенні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і в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матеріалах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Для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облицювання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він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вибрав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клеєний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брус з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місцевої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породи дуба,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який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ще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називають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турецьким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Бетонні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стіни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облицьовані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таким чином,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що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фасад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нагадує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штабеля. Музей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виглядає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так,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ніби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складений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з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кількох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незалежних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прямокутників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різного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розміру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які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до того ж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розгорнуті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під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різними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кутами.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Легкі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дерев'яні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консольні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конструкції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організовують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внутрішній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двір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і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терасу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Таким чином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розбита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«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рухливі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сегменти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будівля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візуально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здається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дуже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легкою,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незважаючи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площу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3 582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кв.м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., і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акуратно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вписалося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щільну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житлову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забудову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353957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Приміщення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музею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теж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оброблено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брусом і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дошками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Його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зали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різного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розміру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а в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центрі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найбільшого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знаходиться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дерев'яний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колодязь-атріум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завдяки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якому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денне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світло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проходить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крізь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усі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три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поверхи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музею.</a:t>
            </a:r>
            <a:endParaRPr lang="uk-UA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590943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Тасоу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Асосіейтс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перетворює покинутий склад Лондона на офіс.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Невеликий занедбаний склад, побудований у 1850-х роках, був відновлений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Тасоу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щоб створити заповнений світлом офіс «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Найт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Джефріс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Плейс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 у Лондоні.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76710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 студії архітектурного дизайну залучили більше світла, використовуючи промислові матеріали, які зважають на промислове минуле будівлі.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Партнери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Тасоу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Асосіейтс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розпочали капітальний ремонт офісу, з розшарування будівлі, щоб відкрити первісну конструкцію.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Вони дійшли до червоної цегли та завантажувальних дверей.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11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293154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Всередині центральні сходи, зроблені зі складеної сталі, подвоюються як центральна перегородка на першому поверсі.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Це створює суміш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напівприватних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робочих зон, не витрачаючи місця на коридори, підтримуючи схему відкритого плану.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12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34966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Деревина також використовується зовні, а на фасаді будівлі розсувні дерев'яні віконниці, які перегукуються з оригінальним фасадом будівлі та допомагають контролювати конфіденційність його мешканців.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13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613113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Перейдемо до обговорення трендів.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Розглянемо тренди серед інтер’єру, професій, студій та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інстаграму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14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272012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Почнемо з трендів у інтер’єрі.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Топ-5 тенденцій дизайну інтер'єру 2020 року: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ЛОФТ 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Основна тенденція декору 2020 року в стилі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лофт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виконання з різних видів металевих та дерев’яних елементів. Кольори більш темних відтінків.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МІНІМАЛІЗМ 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Багато людей вважають за краще мати в приміщеннях менше предметів. Це допомагає їм відчувати себе спокійніше. "Мінімалізм прекрасний у будь-якій формі, в якій він живе"-гасло 2020 року у дизайні інтер'єру.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ЕКО-СТИЛЬ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 останні пару років еко-стиль перейшов майже у вірус. Все, що екологічно чисте, вважається доброю якістю. Тому все більше виготовляють еко-продуктів . Тенденції декору 2020 року містять багато елементів, наприклад, виготовлених з вторинної сировини. Тенденції дизайну інтер'єру 2020 року мають багато варіантів шпалер, які виготовлені з екологічно чистих матеріалів.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15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809265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Стиль кантрі завжди асоціюється з будинком, теплим оточенням та смачною їжею. Ідеї ​​дизайну інтер’єру 2020 року для стилю кантрі містять багато елементів літнього будинку.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Білі дерев'яні стільці з цікавими візерунками на спинці, плетені скатертини та металеві ручки для полиць.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ЕТНІЧНІ ЕЛЕМЕНТИ 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Насправді етнічні елементи нескінченні. Тільки подумайте, скільки етносів у нашому світі. Ви можете легко включити кожну з них у тенденції інтер’єру 2020 року. Різноманітність надає нам нескінченні можливості та вибір. Тому з цими стилем найкраще грати.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16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373687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 коли-небудь чули про професію фотографа архітектури?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Знайомтесь, це Іво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Таварес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архітектурний фотограф з Португалії.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«З самого раннього віку мене цікавлять різні художні творіння, сьогодні я архітектурний фотограф і викладач Португальського інституту фотографії в Порту, захоплююся архітектурою і її різними інтерпретаціями. Переважно спеціалізуюся на фотографії громадських об'єктів та інтер'єрі. Мене запрошують на різні лекції,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воркшопи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та відкриті заняття, я ділюся тим як фотографую, що використовую для цього.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Багато подорожую та стараюся проводити більше часу з родиною.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Я створив платформу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Архмув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піонера в галузі архітектури в Португалії. На сьогодні мої проекти архітектурної фотографії, опубліковані на різних спеціалізованих платформах, це дає можливість, щоб про мене заговорили ще більше. Такі речі ще більше надихають творити.» - каже Іво.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17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274904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Пропоную тепер позахоплюватися українськими студіями, які рухають дизайн вперед (не тільки вітчизняний, але і світовий).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Авторитетний журнал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Дезін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склав рейтинг найперспективніших українських дизайн-студій, за роботою яких варто стежити.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Автори матеріалу переконані, що Україна впевнено займає своє місце на світовій сцені дизайну за допомогою багатопрофільних студій, які розмивають межі між архітектурою, інтер'єром та елементами декору.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 списку видання опинились 6 дизайн-студій з України, назви яких вже давно відомі далеко за її межами.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Дизайн-студія Юрія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Зіменка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Дизайнер Юрій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Зіменко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працює в Києві вже впродовж 15 років, створюючи проекти інтер'єрів будинків та квартир. Його студія також займається дизайном меблів. Проекти вирізняються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мінімалістичними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та вдосконаленими геометричними образами.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Балбек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Бюро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Бюро Слави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Балбека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найчастіше працює над дизайном для офісних та публічних просторів. Нещодавно вони трансформували у багатофункціональний простір приміщення колишньої церкви у Сан-Франциско. Серед відомих проектів, над якими працювали дизайнери офіс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Грамарлі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та кафе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кейк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у Києві. 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3.Ринтовт Дизайн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Студія, родом з Харкова, займається дизайном уже 25 років. Основні цінності, які сповідує компанія – соціальна відповідальність та екологічність, тому у своїх проектах вони використовують здебільшого природні матеріали.</a:t>
            </a:r>
          </a:p>
          <a:p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18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780536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4.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Сергей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Махно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Архітектс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Студія Сергія Махна не потребує довгого представлення. На рахунку команди чимало проектів, удостоєних престижними нагородами.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Власна квартира дизайнера Вабі Сабі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Апартмент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торік отримала премію конкурсу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Архітекчер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Мастер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Прайз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5.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Філд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Дизайн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Бюро з Києва працює не лише над дизайном інтер'єрів, але й розробляє дизайн речей для дому. Засновники студії прихильники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мінімалістичного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і лаконічного дизайну – переконайтесь.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6. Файна Дизайн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Студія була заснована у 2014 році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дизайнеркою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Вікторією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Якушею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і має на меті показати під іншим кутом традиційний український дизайн.</a:t>
            </a:r>
          </a:p>
          <a:p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19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44192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 цьому слайді скоріше не тренд, а рекомендація.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Сьогодні хочу порадити вам класну сторінку, що на слайді, у якій зібрано багато крутих проектів,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мемів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цікавих історій ну і просто натхнення для архітекторів та дизайнерів.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Підпишіться і отримаєте море натхнення для роботи.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20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984509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Перейдемо до рекомендацій, що стосуються книг. (для дизайнерів та архітекторів)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21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077189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 цьому слайді можете побачити топ 3 книги для дизайнерів інтер’єру.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Дизайн інтер'єру. Як відкрити свою справу - Н.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Мітіна</a:t>
            </a:r>
            <a:endParaRPr lang="uk-UA" dirty="0" smtClean="0">
              <a:effectLst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Повинні бути такі книги по дизайну інтер'єру для початківців. І вони є. Професія дизайнера описана, як вона є, без перебільшення.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Всі нюанси від пошуку замовників до подання виконаного проекту описані в книзі. Плюсом є випадки з практики автора і її колег. Описуються також міфи спеціальності дизайнера.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Маркетинг для дизайнерів інтер'єру: 57 способів привернути клієнтів - Н.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Мітіна</a:t>
            </a:r>
            <a:endParaRPr lang="uk-UA" dirty="0" smtClean="0">
              <a:effectLst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Ще одна корисна книга цього ж автора. Якщо після прочитання першої вам не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перехотілося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стати найкращим дизайнером інтер'єру , ця книга обов'язкова до прочитання.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Бути може, не відразу вдасться реалізувати всі викладені в ній рекомендації, але вона того варта.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Для тих, хто бажає не тільки отримати професію дизайнера, але і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оперативно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напрацювати клієнтуру. Практичні поради, докладний їх опис дозволить втілити задумане в реальність.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Настільна книга дизайнера інтер'єрів -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Дженні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Гіббс</a:t>
            </a:r>
            <a:endParaRPr lang="uk-UA" dirty="0" smtClean="0">
              <a:effectLst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Справжній друкований гід для дизайнерів. Як знайти клієнта, скласти для нього проект, представити його - це часто цікавить початківців дизайнерів. Книга відповість на всі ці питання.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Дану книгу назвемо введенням в професію, оскільки в ній немає конкретних дизайнерських проектів. Цей матеріал змусить фантазію працювати.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22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36661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Ну і перейдемо одразу до книг для архітекторів.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Ось Топ-10 книг для вас: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Філіп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Джодідіо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"100 сучасних бетонних споруд"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Ось уже півстоліття на світовому архітектурному подіумі блищить у всіх проявах його величність Бетон. На сьогоднішній день це один з найпопулярніших матеріалів в будівництві в силу його доступності, міцності і можливості створювати з нього будь-які форми.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Найкрутіша бетонна архітектура останніх років красується на сторінках цього стильного двотомника.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Том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Уилкинсон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"Люди и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кирпичи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Десять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архитектурных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сооружений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которые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изменили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мир"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 потрапите в захоплюючу подорож на чолі з істориком архітектури Томом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Уілкінсоном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в якій ви разом будете досліджувати довгі і непрості відносини між архітектурою і людським світоглядом, в контексті їх трансформацій в часі.</a:t>
            </a:r>
          </a:p>
          <a:p>
            <a:pPr lvl="0"/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Лорейн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Фарелли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"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Фундаментальные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основы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архитектуры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Ця книга буде корисна як початківцям, так і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профі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А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студентентам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термінова для прочитання! Тут всебічно охоплений даний предмет. Все чітко, структуровано,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компактно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Філіп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Джодідіо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"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Андо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Буде просто великою помилкою, якщо ви пройдете повз якнайповніше видання монографії робіт чудового японського підкорювача просторів -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Тадао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Андо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Адже він володар кількох найбільш престижних світових премій в галузі архітектури, в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т.ч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і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Прітцкерівської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А це вже не жарти. Ну і, звичайно ж, фотографії його творінь змусять вас провести чимало часу з відкритим від захвату ротом і очима, повними натхнення.</a:t>
            </a:r>
          </a:p>
          <a:p>
            <a:pPr lvl="0"/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Ім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Детейл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"Книга о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японской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архитектуре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Німецьке видавництво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Детейл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познайомить вас якомога докладніше з архітектурою предків відкритих просторів і мінімалізму. Для любителів суші, так би мовити.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23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582536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Майкл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Соркин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"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Двадцать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минут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Манхэттене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Якщо раптом ви завжди хотіли прогулятися по Нью-Йорку з архітектурним критиком і послухати його міркування про сучасний урбанізм, історію, політику і соціологію – вам сюди. Ви побуваєте на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Манхеттені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з Майклом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Соркіним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який розповість, в чому секрет цього єдиного організму, що розвивається.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"100 світових інтер’єрів"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Ще один класний двотомник від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Ташен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який об'єднав в собі надихаючі і видатні інтер'єри нашого часу з шести континентів. 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Всі вони ретельно відібрані і круто сфотографовані, щоб ви могли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зацінити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весь глобальний спектр сучасних стилів.</a:t>
            </a:r>
          </a:p>
          <a:p>
            <a:pPr lvl="0"/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Эдвард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Глейзер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"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Триумф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Города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Как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наше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величайшее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изобретение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делает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нас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богаче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умнее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экологичнее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здоровее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счастливее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Гарвардський економіст Едвард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Глейзер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за допомогою історичних описів і власних спостережень покаже приховані механізми роботи міст. Всупереч загальним уявленням, він пояснить, чому міста є більш здоровими, культурно і економічно багатими, і навіть екологічними місцями для життя.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Філіп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Джодідіо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"100 Сучасних Дерев’яних будівель"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 приходом на арену бетону і сталі, багато хто помилково вважає, що дерев'яна архітектура залишилася в минулому. Але дерево відроджується знову і знову у божевільних творіннях сучасних діячів.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 цьому виданні зібрані найбільш інноваційні та колоритні об'єкти 21 століття, створені з дерева завдяки новітнім технологіям виробництва і талановитим архітекторам зі всього світу.</a:t>
            </a:r>
          </a:p>
          <a:p>
            <a:r>
              <a:rPr lang="uk-UA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Ну і остання книга.</a:t>
            </a:r>
            <a:endParaRPr lang="uk-U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Пітер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Чадвік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"Цей брутальний світ"</a:t>
            </a:r>
          </a:p>
          <a:p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Суперпотужна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колекція найбільш вражаючої брутальної архітектури, коли-небудь створеної на планеті. Ця книга проллє світло на невідомі вам раніше брутальні скарби з усього світу.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прогавте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можливість зануритися в глобальне дослідження цього вражаючого архітектурного стилю через кращі твори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Захі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Девіда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Чіпперфілда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а також деяких найкрутіших представників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бруталізму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минулому столітті-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Корбюзьє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Луїс Кан та інші талановиті дядьки.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24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401896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Ну і переходимо до найцікавішого, до фільмів.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25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4323442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Я пошукала і знайшла декілька фільмів, які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Хоумгайд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вважає будуть цікаві усім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креативщикам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та митцям.</a:t>
            </a:r>
          </a:p>
          <a:p>
            <a:pPr lvl="0"/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Обджектіфайд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Російський переклад «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овеществление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воплощение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». Фільм цінний не стільки практичними викладками, скільки фрейдистською спробою влізти в голову дизайнера, покопатися в дитячих спогадах, реконструювати тактильний досвід і постаратися зрозуміти, як відбувається процес створення дійсно приголомшуючого дизайну, будь то зубна щітка, стілець або садові ножиці.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Гении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дизайна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Кращий російською мовою фільм про історію і становлення промислового дизайну. Технологія, промисловість, культура, гроші, момент, талант - творці картини постаралися показати все, з чого народжується дизайн оточуючих нас предметів.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Фільм складається з п'яти частин. Перша, як кажуть, на любителя: філософія дизайну і його зародження під час промислової революції будуть цікаві тим, хто хоче розібратися в самій природі предмету і зародження сучасного дизайну. З появою в картині героїв ар-деко (це вже друга серія),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Баухауса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Карбуазье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перших суперзірок американської промисловості, ексцентричного Вернера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Пантона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і інших мрійників шістдесятих від екрану не відірватися. Додайте ємні монологи Джонатана Айва, роздуми Майкла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Грейвса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навіжені репліки Філіпа Старка і знак якості BBC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History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Чотири години - це немало, але «Генії дизайну» варті витраченого часу. До слова, на відміну від більшості картин такого роду, робота не позбавлена ​​певного драматизму, який особливо гостро відчувається в фіналі.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История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дизайна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Незважаючи на назву, цей телефільм скоріше не про дизайн, а про архітектуру. Точніше, про неймовірно ефектні приватні житлові будівництва. Особливий інтерес для професіонала може бути пов'язаний з тим, що вам пропонують не просто витріщатися на кращі зразки приватної архітектури, а разом з творцями і замовниками проекту пройти весь процес - від планування бюджету, закладки фундаменту і підбору будматеріалів до вибору відповідного меблювання і декору приміщення. Зараз є 37 випусків.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«Правила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дизайна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Другий фільм BBC в нашій добірці безумовно претендує на звання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найпрактичнішого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По-перше, «Правила дизайну» - це 100% про інтер'єр. По-друге, картина буквально пронизана конкретними і наочними рекомендаціями. По-третє, фільм багатий відмінними прикладами перевтілення. Телеглядачеві це, можливо, трохи нагадає «Квартирне питання», але в британському варіанті все буквально розкладено по поличках: простір і планування, колір, світло, текстури і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патерни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баланс і порядок, індивідуалізація інтер'єрів. Ніякої каші! Шість випусків - шість найважливіших аспектів створення інтер'єрів. У «Правилах дизайну» знайшлося місце і для здорової теорії: ви отримуєте не тільки практичні поради, а й розуміння того, чому щось в інтер'єрі працює саме так, а не інакше. Багато психології, ще більше гарного смаку і приголомшлива робота Лоуренса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Боуена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якості ведучого. 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Сколько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весит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ваше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здание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мистер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Фостер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?»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Фільм можна подивитися як біографічну драму про хлопчину з робочого передмістя Манчестера, який став одним з найвідоміших британських архітекторів. З усіма хвилюючими атрибутами жанру і життєствердним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хепіендом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Оповідальну сторону виразно посилюють Боно і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Аніш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Капур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Це сюжет про те, як архітектор з захмарними у всіх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сенсах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проектами виявляє справжню ощадливість археолога. - Ти залишиш сліди від снарядів, написи російських солдатів. - Звичайно, адже це частина історії, її неможливо взяти і стерти, - відповідає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Фостер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питання про реконструкцію Рейхстагу.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Втім, фінал картини спрямований в майбутнє і розповідає про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найграндіозніший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проект архітектора - місто Сонця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Масдар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Еміратах, першу серйозну спробу створити місто з нульовими відходами, нульовим використанням вуглеводного палива і приголомшливою інфраструктурою майбутнього, нібито списану з книг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Мічіу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Каку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lvl="0"/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Гиганты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дизайна</a:t>
            </a:r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«Гіганти дизайну» - це чотири фільми в жанрі інтерв'ю про комерційно успішних дизайнерів і архітекторів. Тут не буде інструкцій, як домогтися визнання в 25 або заробити перший мільйон. Зате будуть надихаючі історії людей, яких не зупиняли невдачі і чужа думка. Після підкорення професії їм легко розповідати про молодість, де було безробіття і ризиковані проекти. Одним словом, це хороше нагадування, що для успіху треба любити свою справу і не опускати руки.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26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425949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 сьогодні все, дякую за увагу.</a:t>
            </a:r>
          </a:p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9DDE1-905E-4D83-B1FD-B8E7DB444DFC}" type="slidenum">
              <a:rPr lang="uk-UA" smtClean="0"/>
              <a:t>27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3288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50ABBBB-1936-4187-B9C8-3B4D740DA9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57779893-63F4-4AFD-959D-48BBD0E337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06CC3DF4-93CA-4769-BDE1-603EA2A0D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3C8DB-5D6E-4569-9E05-6DAB20328F0E}" type="datetimeFigureOut">
              <a:rPr lang="uk-UA" smtClean="0"/>
              <a:t>04.10.2020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6FD82E2D-259C-428E-BFB8-54A1A6A4F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E48A0D43-6F90-454C-B227-CF12698BB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23CE1-93AB-4A4F-B426-9414C0B4971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51784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3234A5C-91F0-425D-ADCF-F076AC5A1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9D475660-147D-4170-8082-E1E29A08D8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3C0A7FC5-EB5B-41F9-8D6C-78146A498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3C8DB-5D6E-4569-9E05-6DAB20328F0E}" type="datetimeFigureOut">
              <a:rPr lang="uk-UA" smtClean="0"/>
              <a:t>04.10.2020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F400E5BC-E109-4936-88B2-F7834CC1A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3E668030-B31D-4089-B1C9-ABD3050B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23CE1-93AB-4A4F-B426-9414C0B4971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720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A2EF920-2931-46D3-BF25-86E112DB0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D804B85F-789C-4629-B5FC-4EB3807115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61EABAD8-A689-48E8-92B5-1C444DA23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3C8DB-5D6E-4569-9E05-6DAB20328F0E}" type="datetimeFigureOut">
              <a:rPr lang="uk-UA" smtClean="0"/>
              <a:t>04.10.2020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2CCD2C04-8E1C-4357-A734-4166BCDEB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B060DA0A-D7E8-463C-9470-85D6FB7BF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23CE1-93AB-4A4F-B426-9414C0B4971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2963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C658EBF-1D0E-4C12-8050-EBF6FD458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86D14AB7-544B-421A-8527-1940CEF59B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E6B83C71-8D14-4709-A919-E85BBCB4B8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xmlns="" id="{48522D60-D276-4584-8B4C-A23815FFF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3C8DB-5D6E-4569-9E05-6DAB20328F0E}" type="datetimeFigureOut">
              <a:rPr lang="uk-UA" smtClean="0"/>
              <a:t>04.10.2020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xmlns="" id="{8933AE87-87B3-4110-803B-D2862B351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xmlns="" id="{43BFCCD2-8354-432E-92D4-C9797AB44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23CE1-93AB-4A4F-B426-9414C0B4971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73906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D4EB755-1CA8-4DB5-A949-89DD010E2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06DC7F1D-0995-40C5-BE7E-47233BF366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22A1A93E-66AA-4C7C-8337-91EFD338B9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xmlns="" id="{DB500379-4598-4D4C-BDDF-AD20854966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xmlns="" id="{1F5C70D0-E699-448D-BBDC-AA091695D9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xmlns="" id="{79A3EF90-EA43-493E-A13D-8F4E7A174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3C8DB-5D6E-4569-9E05-6DAB20328F0E}" type="datetimeFigureOut">
              <a:rPr lang="uk-UA" smtClean="0"/>
              <a:t>04.10.2020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xmlns="" id="{9815B917-CABE-4ABD-8FAD-74CB9510B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xmlns="" id="{90734594-FDAB-4020-9B9E-675DA73CD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23CE1-93AB-4A4F-B426-9414C0B4971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23989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E1286BD-78DB-49B6-9F28-FB4105C54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xmlns="" id="{5A85C31B-9DC2-44C7-9B37-344C48D88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3C8DB-5D6E-4569-9E05-6DAB20328F0E}" type="datetimeFigureOut">
              <a:rPr lang="uk-UA" smtClean="0"/>
              <a:t>04.10.2020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xmlns="" id="{19CCE5C2-9E0E-4776-B471-DAF737F9F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xmlns="" id="{5C910AE7-FCCF-4212-9206-83342E0DF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23CE1-93AB-4A4F-B426-9414C0B4971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56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xmlns="" id="{C45B9363-AA00-4D7C-8EB7-D876C6998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3C8DB-5D6E-4569-9E05-6DAB20328F0E}" type="datetimeFigureOut">
              <a:rPr lang="uk-UA" smtClean="0"/>
              <a:t>04.10.2020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xmlns="" id="{5C6D1FE4-CDA6-4EAA-8E3F-E3F6AC7D6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xmlns="" id="{AFB3C511-19C6-4B7E-A497-D00325973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23CE1-93AB-4A4F-B426-9414C0B4971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71289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693BBCB-9B01-4A42-A64F-A50DFF368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FF3DC4AE-157E-4092-A9CC-98C70255A0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xmlns="" id="{76EA0EB0-2AEF-400B-900F-6C904C7566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xmlns="" id="{7386D8F2-0FF2-4F7F-B597-206D56605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3C8DB-5D6E-4569-9E05-6DAB20328F0E}" type="datetimeFigureOut">
              <a:rPr lang="uk-UA" smtClean="0"/>
              <a:t>04.10.2020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xmlns="" id="{E9A80BD6-A570-48EE-8EF4-7EDB20BB6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xmlns="" id="{F521D98C-24AB-4431-B16A-37B23D962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23CE1-93AB-4A4F-B426-9414C0B4971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65871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A132F05-23E9-46A1-93B7-B05516C40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xmlns="" id="{3D45B8A1-1E68-4A3E-B762-B740113207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xmlns="" id="{3929EE9E-A382-4194-A2C5-9C241D6E21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xmlns="" id="{56AC36BE-AE5B-4C5A-8C9A-2DC335CA6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3C8DB-5D6E-4569-9E05-6DAB20328F0E}" type="datetimeFigureOut">
              <a:rPr lang="uk-UA" smtClean="0"/>
              <a:t>04.10.2020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xmlns="" id="{70E2E3CB-B09C-4995-A16F-A71E818CF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xmlns="" id="{A28A760B-FD50-4DF3-8DEF-AA405FDED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23CE1-93AB-4A4F-B426-9414C0B4971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40621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5205B83-737F-41B9-B040-4F4777CB1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xmlns="" id="{A4800697-4E01-440C-B58D-8EDCCC9DFC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E2B04B15-BC63-468F-BF5F-F682A47592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3C8DB-5D6E-4569-9E05-6DAB20328F0E}" type="datetimeFigureOut">
              <a:rPr lang="uk-UA" smtClean="0"/>
              <a:t>04.10.2020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5DD95488-8668-4FD0-8894-3A2AD5FE2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E241E0A7-C394-411D-A581-B93E9EC55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23CE1-93AB-4A4F-B426-9414C0B4971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94821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xmlns="" id="{32E9140F-D69E-489D-85D6-DCBF7AB5AE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xmlns="" id="{E1D029F7-5FA7-4864-A99D-1EB629033E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65AD3B09-56F5-4663-B9D1-23686E42B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3C8DB-5D6E-4569-9E05-6DAB20328F0E}" type="datetimeFigureOut">
              <a:rPr lang="uk-UA" smtClean="0"/>
              <a:t>04.10.2020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F5BAA594-180E-45A3-950C-E1BEA1D4E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9272F6CE-4B67-43CA-944E-335D1B216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23CE1-93AB-4A4F-B426-9414C0B4971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17597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xmlns="" id="{991849D4-2D93-465B-94BE-9A903253B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247ACE5E-DD1E-4FA2-8E67-5D6F64BA8F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BF36EEB5-618F-4ABF-8F35-456965B24F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03C8DB-5D6E-4569-9E05-6DAB20328F0E}" type="datetimeFigureOut">
              <a:rPr lang="uk-UA" smtClean="0"/>
              <a:t>04.10.2020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3A1169C5-AD79-4C57-957A-43E06A4ECC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782B9871-308B-4D64-B043-813B378B2D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123CE1-93AB-4A4F-B426-9414C0B4971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83833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e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3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g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image" Target="../media/image43.jp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g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3" Type="http://schemas.openxmlformats.org/officeDocument/2006/relationships/image" Target="../media/image48.jpg"/><Relationship Id="rId7" Type="http://schemas.openxmlformats.org/officeDocument/2006/relationships/image" Target="../media/image52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E137ED5-9147-45EB-A8E1-97CCB07D24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884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F66EB2A-714B-4D6B-AF99-CD3A00B1B5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3839570" cy="4677937"/>
          </a:xfrm>
        </p:spPr>
        <p:txBody>
          <a:bodyPr>
            <a:normAutofit/>
          </a:bodyPr>
          <a:lstStyle/>
          <a:p>
            <a:r>
              <a:rPr lang="en-US" sz="258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</a:t>
            </a:r>
            <a:endParaRPr lang="uk-UA" sz="25800" dirty="0">
              <a:solidFill>
                <a:schemeClr val="bg2">
                  <a:lumMod val="7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7A1012C4-2E7E-449D-8F8D-2BABA17723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flipH="1">
            <a:off x="7315200" y="672353"/>
            <a:ext cx="4062062" cy="2622176"/>
          </a:xfrm>
        </p:spPr>
        <p:txBody>
          <a:bodyPr>
            <a:normAutofit lnSpcReduction="10000"/>
          </a:bodyPr>
          <a:lstStyle/>
          <a:p>
            <a:pPr algn="l"/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Поговоримо про: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новини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проекти</a:t>
            </a:r>
            <a:endParaRPr lang="en-US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тренди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книги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фільми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uk-UA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l"/>
            <a:endParaRPr lang="uk-UA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317FA23-660F-40B2-AB9F-B9AB7215AAAA}"/>
              </a:ext>
            </a:extLst>
          </p:cNvPr>
          <p:cNvSpPr txBox="1"/>
          <p:nvPr/>
        </p:nvSpPr>
        <p:spPr>
          <a:xfrm rot="16200000">
            <a:off x="9977945" y="4032491"/>
            <a:ext cx="24293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chemeClr val="bg1">
                    <a:lumMod val="85000"/>
                  </a:schemeClr>
                </a:solidFill>
              </a:rPr>
              <a:t>почнемо з новин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41141" y="4276165"/>
            <a:ext cx="45667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о</a:t>
            </a:r>
            <a:r>
              <a:rPr lang="uk-UA" sz="16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снови архітектури</a:t>
            </a:r>
          </a:p>
          <a:p>
            <a:r>
              <a:rPr lang="uk-UA" sz="16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Балагурак</a:t>
            </a:r>
            <a:r>
              <a:rPr lang="uk-UA" sz="16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Х.Т.</a:t>
            </a:r>
          </a:p>
          <a:p>
            <a:r>
              <a:rPr lang="uk-UA" sz="16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викладач Косівського фахового коледжу прикладного та декоративного мистецтва ЛНАМ </a:t>
            </a:r>
            <a:endParaRPr lang="uk-UA" sz="16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95341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5EFDB2F-7C6A-4345-8CB2-7657ED929B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5995" y="4012442"/>
            <a:ext cx="2984309" cy="2251879"/>
          </a:xfrm>
        </p:spPr>
        <p:txBody>
          <a:bodyPr>
            <a:normAutofit/>
          </a:bodyPr>
          <a:lstStyle/>
          <a:p>
            <a:r>
              <a:rPr lang="en-US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Yeezy home</a:t>
            </a:r>
            <a:endParaRPr lang="uk-UA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B88F4DB1-5B9C-443D-A931-F9E4EC605D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10800000" flipV="1">
            <a:off x="4367283" y="776829"/>
            <a:ext cx="2197288" cy="1091821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US" b="1" dirty="0"/>
              <a:t>Kanye </a:t>
            </a:r>
          </a:p>
          <a:p>
            <a:pPr algn="l"/>
            <a:r>
              <a:rPr lang="en-US" b="1" dirty="0"/>
              <a:t>West</a:t>
            </a:r>
          </a:p>
          <a:p>
            <a:pPr algn="l"/>
            <a:r>
              <a:rPr lang="uk-UA" b="1" dirty="0"/>
              <a:t>вміє дивувати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E29BE82-97D8-42AF-9DA6-7D6523CE3723}"/>
              </a:ext>
            </a:extLst>
          </p:cNvPr>
          <p:cNvSpPr txBox="1"/>
          <p:nvPr/>
        </p:nvSpPr>
        <p:spPr>
          <a:xfrm>
            <a:off x="6564571" y="756904"/>
            <a:ext cx="4817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4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Він розширює сферу своєї діяльності та планує випускати власне житло під своїм брендом. 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A62401C9-E54A-4881-9B04-B1FFC4F424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283" y="3429000"/>
            <a:ext cx="7478749" cy="2672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461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ACCC23B-CBBB-4E20-AC23-612FC96486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77718" y="1122363"/>
            <a:ext cx="5404515" cy="2387600"/>
          </a:xfrm>
        </p:spPr>
        <p:txBody>
          <a:bodyPr/>
          <a:lstStyle/>
          <a:p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Влада Парижу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76ECD3A5-7EF3-4F08-80B2-0E50B36B2E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1" y="3602038"/>
            <a:ext cx="5286232" cy="1655762"/>
          </a:xfrm>
        </p:spPr>
        <p:txBody>
          <a:bodyPr>
            <a:normAutofit/>
          </a:bodyPr>
          <a:lstStyle/>
          <a:p>
            <a:pPr algn="just"/>
            <a:r>
              <a:rPr lang="uk-UA" sz="18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планує змінити архітектуру історичних житлових будинків у зв’язку з глобальним потеплінням клімату.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5213D8A-06DE-46D9-81AA-2DED49084C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573" y="800100"/>
            <a:ext cx="394335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5306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00F53B3-2712-40D1-B879-E3F873B582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6728" y="1122363"/>
            <a:ext cx="2838735" cy="4309446"/>
          </a:xfrm>
        </p:spPr>
        <p:txBody>
          <a:bodyPr/>
          <a:lstStyle/>
          <a:p>
            <a:r>
              <a:rPr lang="en-US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Space</a:t>
            </a:r>
            <a:endParaRPr lang="uk-UA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BB124437-1B59-481C-9A0B-647299E44F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75463" y="4804012"/>
            <a:ext cx="2047164" cy="1746912"/>
          </a:xfrm>
        </p:spPr>
        <p:txBody>
          <a:bodyPr>
            <a:normAutofit/>
          </a:bodyPr>
          <a:lstStyle/>
          <a:p>
            <a:pPr algn="l"/>
            <a:r>
              <a:rPr lang="uk-UA" sz="16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Перший космічний готель буде більше схожий на круїзний корабель.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7909E3F-C583-4D35-B162-EFB634C6AA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2805" y="453504"/>
            <a:ext cx="5033130" cy="282098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BBE9BE4-93A6-4402-A0F2-3C1A5338A3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2805" y="3274492"/>
            <a:ext cx="5033130" cy="69700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75B27A95-6E09-4A58-9B9C-DD76B4BE3B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2805" y="3971498"/>
            <a:ext cx="5033130" cy="466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826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3E657BB-22EE-46E5-97D9-8FA6126ED0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590"/>
            <a:ext cx="6858000" cy="709001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A86636D-48B2-4DF1-A3DF-32C111EC7D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176" y="-54592"/>
            <a:ext cx="6864824" cy="709001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A1E3989-49D4-4B69-8D7A-DD2B5932A1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333767"/>
            <a:ext cx="2870579" cy="2115402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Oculus Connect</a:t>
            </a:r>
            <a:endParaRPr lang="uk-UA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34E32F63-61C8-4F6A-919B-3EE4ED081B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007523" y="5213445"/>
            <a:ext cx="2661314" cy="1201003"/>
          </a:xfrm>
        </p:spPr>
        <p:txBody>
          <a:bodyPr>
            <a:normAutofit/>
          </a:bodyPr>
          <a:lstStyle/>
          <a:p>
            <a:pPr algn="r"/>
            <a:r>
              <a:rPr lang="uk-UA" sz="1800" b="1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Ось 5 ключових </a:t>
            </a:r>
            <a:r>
              <a:rPr lang="uk-UA" sz="18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новин із останньої конференції </a:t>
            </a:r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Oculus Connect</a:t>
            </a:r>
            <a:endParaRPr lang="uk-UA" sz="1800" dirty="0">
              <a:solidFill>
                <a:schemeClr val="bg2">
                  <a:lumMod val="5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19060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3131375-CCA9-46D5-84F3-AA299085A4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67AEC7E-2272-48FF-9B7F-6149B96C32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1821" y="1555845"/>
            <a:ext cx="4644785" cy="3916907"/>
          </a:xfrm>
        </p:spPr>
        <p:txBody>
          <a:bodyPr>
            <a:noAutofit/>
          </a:bodyPr>
          <a:lstStyle/>
          <a:p>
            <a:r>
              <a:rPr lang="uk-UA" sz="233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629649AA-9BA7-4267-A3B8-337728087E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60608" y="2579427"/>
            <a:ext cx="3407391" cy="2678373"/>
          </a:xfrm>
        </p:spPr>
        <p:txBody>
          <a:bodyPr/>
          <a:lstStyle/>
          <a:p>
            <a:r>
              <a:rPr lang="en-US" b="1" dirty="0"/>
              <a:t>#</a:t>
            </a:r>
            <a:r>
              <a:rPr lang="uk-UA" b="1" dirty="0" smtClean="0"/>
              <a:t>проекти що надихають</a:t>
            </a:r>
            <a:endParaRPr lang="uk-UA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59B1C36-6064-4CDD-A469-E6584F3C66EB}"/>
              </a:ext>
            </a:extLst>
          </p:cNvPr>
          <p:cNvSpPr txBox="1"/>
          <p:nvPr/>
        </p:nvSpPr>
        <p:spPr>
          <a:xfrm>
            <a:off x="7720084" y="4549422"/>
            <a:ext cx="29479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Розглянемо кілька крутих </a:t>
            </a:r>
            <a:r>
              <a:rPr lang="uk-UA" dirty="0" smtClean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сучасних </a:t>
            </a:r>
            <a:r>
              <a:rPr lang="uk-UA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проектів, які просто </a:t>
            </a:r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mind blowing</a:t>
            </a:r>
            <a:endParaRPr lang="uk-UA" dirty="0">
              <a:solidFill>
                <a:schemeClr val="bg2">
                  <a:lumMod val="7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65720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9F6FBFC2-1C9B-4674-9034-3CEB4C78EC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"/>
                    </a14:imgEffect>
                    <a14:imgEffect>
                      <a14:brightnessContrast bright="1000" contrast="-6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" y="-284813"/>
            <a:ext cx="12994839" cy="7313410"/>
          </a:xfrm>
          <a:prstGeom prst="rect">
            <a:avLst/>
          </a:prstGeom>
          <a:solidFill>
            <a:schemeClr val="accent1">
              <a:alpha val="4000"/>
            </a:schemeClr>
          </a:solidFill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5909AFC-260F-42C1-8B11-15AF68CA808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728" y="1460199"/>
            <a:ext cx="5277134" cy="296894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ED1D982-95CC-4218-9A23-AF3A09892E9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253" y="1460199"/>
            <a:ext cx="5276789" cy="2969743"/>
          </a:xfrm>
          <a:prstGeom prst="rect">
            <a:avLst/>
          </a:prstGeom>
        </p:spPr>
      </p:pic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F660EE69-2AAC-4A10-ACD9-9FB46205C1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4727" y="5240739"/>
            <a:ext cx="7027451" cy="1201003"/>
          </a:xfrm>
        </p:spPr>
        <p:txBody>
          <a:bodyPr>
            <a:normAutofit/>
          </a:bodyPr>
          <a:lstStyle/>
          <a:p>
            <a:pPr algn="l"/>
            <a:r>
              <a:rPr lang="uk-UA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Студія архітектурного дизайну </a:t>
            </a:r>
            <a:r>
              <a:rPr lang="en-US" dirty="0" err="1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Hayri</a:t>
            </a:r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dirty="0" err="1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Atak</a:t>
            </a:r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uk-UA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пропонує консольний скляний басейн над норвезьким фіордом.</a:t>
            </a:r>
          </a:p>
        </p:txBody>
      </p:sp>
    </p:spTree>
    <p:extLst>
      <p:ext uri="{BB962C8B-B14F-4D97-AF65-F5344CB8AC3E}">
        <p14:creationId xmlns:p14="http://schemas.microsoft.com/office/powerpoint/2010/main" val="757081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981A47D-C156-4ACE-A834-FCB6749AF68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143" y="3377821"/>
            <a:ext cx="3048000" cy="24384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B52FD5-7FBA-44A0-A52F-B02FEFFE22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5400000" flipV="1">
            <a:off x="2760829" y="1843015"/>
            <a:ext cx="2275765" cy="673292"/>
          </a:xfrm>
        </p:spPr>
        <p:txBody>
          <a:bodyPr>
            <a:normAutofit fontScale="90000"/>
          </a:bodyPr>
          <a:lstStyle/>
          <a:p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Музей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1274E468-A600-4627-9953-FFB91759F4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47416" y="5936776"/>
            <a:ext cx="1887942" cy="491319"/>
          </a:xfrm>
        </p:spPr>
        <p:txBody>
          <a:bodyPr>
            <a:normAutofit fontScale="62500" lnSpcReduction="20000"/>
          </a:bodyPr>
          <a:lstStyle/>
          <a:p>
            <a:pPr algn="r"/>
            <a:r>
              <a:rPr lang="uk-UA" b="1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Побудований у турецькій провінції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04EAB0A-9471-4FF3-BE03-DFE95F5EB5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155" y="3377822"/>
            <a:ext cx="2685462" cy="24384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31D836A2-2003-4CA6-9B91-70DB4A9878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3611" y="1303362"/>
            <a:ext cx="2721864" cy="268178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81714A0-4EDA-4DD3-AC42-A1DDA04D4A7E}"/>
              </a:ext>
            </a:extLst>
          </p:cNvPr>
          <p:cNvSpPr txBox="1"/>
          <p:nvPr/>
        </p:nvSpPr>
        <p:spPr>
          <a:xfrm rot="16200000">
            <a:off x="3224522" y="1083622"/>
            <a:ext cx="28751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err="1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Кенго</a:t>
            </a:r>
            <a:r>
              <a:rPr lang="uk-UA" sz="4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Куми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BADFD1C-0F41-4006-B5EF-47A884C5FF52}"/>
              </a:ext>
            </a:extLst>
          </p:cNvPr>
          <p:cNvSpPr txBox="1"/>
          <p:nvPr/>
        </p:nvSpPr>
        <p:spPr>
          <a:xfrm>
            <a:off x="9794543" y="1417093"/>
            <a:ext cx="13308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chemeClr val="bg1">
                    <a:lumMod val="9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атріум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3743F9E-471D-49C1-B599-52BB55426E5E}"/>
              </a:ext>
            </a:extLst>
          </p:cNvPr>
          <p:cNvSpPr txBox="1"/>
          <p:nvPr/>
        </p:nvSpPr>
        <p:spPr>
          <a:xfrm>
            <a:off x="6605356" y="3523482"/>
            <a:ext cx="1120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2">
                    <a:lumMod val="9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дуб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9714AB89-C741-4FEC-8612-9FFBDB5FD100}"/>
              </a:ext>
            </a:extLst>
          </p:cNvPr>
          <p:cNvSpPr txBox="1"/>
          <p:nvPr/>
        </p:nvSpPr>
        <p:spPr>
          <a:xfrm>
            <a:off x="2694980" y="3523482"/>
            <a:ext cx="181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err="1">
                <a:solidFill>
                  <a:schemeClr val="bg2">
                    <a:lumMod val="9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Ескішехір</a:t>
            </a:r>
            <a:endParaRPr lang="uk-UA" sz="2400" b="1" dirty="0">
              <a:solidFill>
                <a:schemeClr val="bg2">
                  <a:lumMod val="9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51487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7076FF1-6AC1-447C-BBA5-AFCD76F4AA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0412" cy="686370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65C36E2C-329A-4640-832B-8C53C0BE89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75857" y="1141857"/>
            <a:ext cx="6858000" cy="457428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D20CBB7-E2ED-400A-A8E2-B87885C6DE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50627"/>
            <a:ext cx="9144000" cy="1182579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Колодязь-атріум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2F9BB592-F0F6-4D72-940D-648D6BE108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16200000">
            <a:off x="9404446" y="3943068"/>
            <a:ext cx="3944203" cy="1107740"/>
          </a:xfrm>
        </p:spPr>
        <p:txBody>
          <a:bodyPr>
            <a:normAutofit/>
          </a:bodyPr>
          <a:lstStyle/>
          <a:p>
            <a:pPr algn="l"/>
            <a:r>
              <a:rPr lang="uk-UA" sz="14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Приміщення музею оброблено брусом і дошками. Його зали різного розміру, а в центрі найбільшого знаходиться дерев’яний колодязь-атріум, завдяки якому денне світло проходить крізь усі три поверхи музею.</a:t>
            </a:r>
          </a:p>
        </p:txBody>
      </p:sp>
    </p:spTree>
    <p:extLst>
      <p:ext uri="{BB962C8B-B14F-4D97-AF65-F5344CB8AC3E}">
        <p14:creationId xmlns:p14="http://schemas.microsoft.com/office/powerpoint/2010/main" val="3272194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32D84FA-F286-45C8-AF9F-4BDA51EEC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588" y="5584481"/>
            <a:ext cx="5613779" cy="848650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Tasou</a:t>
            </a:r>
            <a:r>
              <a:rPr lang="en-US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Associates</a:t>
            </a:r>
            <a:endParaRPr lang="uk-UA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7E3B7802-787C-4044-9D0E-162FEC369D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05385" y="616910"/>
            <a:ext cx="1969827" cy="1020821"/>
          </a:xfrm>
        </p:spPr>
        <p:txBody>
          <a:bodyPr/>
          <a:lstStyle/>
          <a:p>
            <a:pPr algn="l"/>
            <a:r>
              <a:rPr lang="en-US" dirty="0" err="1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Tasou</a:t>
            </a:r>
            <a:r>
              <a:rPr lang="en-US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Associates</a:t>
            </a:r>
            <a:endParaRPr lang="uk-UA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1F08FAF-16AC-436E-AC9E-D1A87069F9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005919"/>
            <a:ext cx="6096000" cy="34272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BFD9170-F138-4B4C-9648-3B83991508AF}"/>
              </a:ext>
            </a:extLst>
          </p:cNvPr>
          <p:cNvSpPr txBox="1"/>
          <p:nvPr/>
        </p:nvSpPr>
        <p:spPr>
          <a:xfrm>
            <a:off x="3184476" y="616910"/>
            <a:ext cx="28068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Перетворює покинутий склад Лондона на офіс. Невеликий занедбаний склад, побудований у 1850-х роках, був відновлений, щоб створити заповнений світлом офіс.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756AF66-8CA6-4B5C-BE2C-CC6E584F33B7}"/>
              </a:ext>
            </a:extLst>
          </p:cNvPr>
          <p:cNvSpPr txBox="1"/>
          <p:nvPr/>
        </p:nvSpPr>
        <p:spPr>
          <a:xfrm>
            <a:off x="6200631" y="633319"/>
            <a:ext cx="16786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9 Jeffrey’s Place</a:t>
            </a:r>
            <a:endParaRPr lang="uk-UA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BE669325-DD16-4ED0-B48F-9B9F7F0377A2}"/>
              </a:ext>
            </a:extLst>
          </p:cNvPr>
          <p:cNvSpPr txBox="1"/>
          <p:nvPr/>
        </p:nvSpPr>
        <p:spPr>
          <a:xfrm>
            <a:off x="8088572" y="560513"/>
            <a:ext cx="30980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>
                <a:solidFill>
                  <a:schemeClr val="bg2">
                    <a:lumMod val="75000"/>
                  </a:schemeClr>
                </a:solidFill>
              </a:rPr>
              <a:t>- назва офісу.. Втручання </a:t>
            </a:r>
            <a:r>
              <a:rPr lang="en-US" sz="1600" dirty="0" err="1">
                <a:solidFill>
                  <a:schemeClr val="bg2">
                    <a:lumMod val="75000"/>
                  </a:schemeClr>
                </a:solidFill>
              </a:rPr>
              <a:t>Tasou</a:t>
            </a:r>
            <a:r>
              <a:rPr lang="en-US" sz="1600" dirty="0">
                <a:solidFill>
                  <a:schemeClr val="bg2">
                    <a:lumMod val="75000"/>
                  </a:schemeClr>
                </a:solidFill>
              </a:rPr>
              <a:t> Associates </a:t>
            </a:r>
            <a:r>
              <a:rPr lang="uk-UA" sz="1600" dirty="0">
                <a:solidFill>
                  <a:schemeClr val="bg2">
                    <a:lumMod val="75000"/>
                  </a:schemeClr>
                </a:solidFill>
              </a:rPr>
              <a:t>залучило у офіс більше світла, використовуючи промислові матеріали</a:t>
            </a:r>
          </a:p>
        </p:txBody>
      </p:sp>
    </p:spTree>
    <p:extLst>
      <p:ext uri="{BB962C8B-B14F-4D97-AF65-F5344CB8AC3E}">
        <p14:creationId xmlns:p14="http://schemas.microsoft.com/office/powerpoint/2010/main" val="10736204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421FC9C-A5AB-494B-8B74-8C78242698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1320" y="3559009"/>
            <a:ext cx="4312693" cy="1349801"/>
          </a:xfrm>
        </p:spPr>
        <p:txBody>
          <a:bodyPr/>
          <a:lstStyle/>
          <a:p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Матеріали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8AAC6E78-BF4F-4F0B-9F24-08AF5FFD9C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3331" y="4908810"/>
            <a:ext cx="4667535" cy="1491990"/>
          </a:xfrm>
        </p:spPr>
        <p:txBody>
          <a:bodyPr>
            <a:normAutofit/>
          </a:bodyPr>
          <a:lstStyle/>
          <a:p>
            <a:pPr algn="l"/>
            <a:r>
              <a:rPr lang="uk-UA" sz="16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Партнери </a:t>
            </a:r>
            <a:r>
              <a:rPr lang="en-US" sz="1600" dirty="0" err="1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Tasou</a:t>
            </a:r>
            <a:r>
              <a:rPr lang="en-US" sz="16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Associates </a:t>
            </a:r>
            <a:r>
              <a:rPr lang="uk-UA" sz="16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розпочали капітальний ремонт 9 </a:t>
            </a:r>
            <a:r>
              <a:rPr lang="en-US" sz="16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Jeffrey’s Place</a:t>
            </a:r>
            <a:r>
              <a:rPr lang="uk-UA" sz="16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з </a:t>
            </a:r>
            <a:r>
              <a:rPr lang="uk-UA" sz="1600" dirty="0" err="1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рошарування</a:t>
            </a:r>
            <a:r>
              <a:rPr lang="uk-UA" sz="16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будівлі. Для того, щоб відкрити первісну конструкцію.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16EEFE9-989A-4A0D-81DC-5F503BF242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0"/>
            <a:ext cx="5486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9965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1E452099-AA98-4292-A7B2-C0598565DE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148" y="0"/>
            <a:ext cx="8910851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87CE07A-B256-4B72-B826-A2CCFA330D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0237" y="4708477"/>
            <a:ext cx="2267346" cy="1450075"/>
          </a:xfrm>
        </p:spPr>
        <p:txBody>
          <a:bodyPr>
            <a:normAutofit fontScale="90000"/>
          </a:bodyPr>
          <a:lstStyle/>
          <a:p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Сходи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F3896410-7A41-4FE6-881E-79FEAD29D7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91346" y="5236924"/>
            <a:ext cx="1940484" cy="381404"/>
          </a:xfrm>
        </p:spPr>
        <p:txBody>
          <a:bodyPr>
            <a:normAutofit fontScale="70000" lnSpcReduction="20000"/>
          </a:bodyPr>
          <a:lstStyle/>
          <a:p>
            <a:r>
              <a:rPr lang="uk-UA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Складена сталь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490110A1-B65D-4BEC-87A3-2A8A38C04F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346" y="485632"/>
            <a:ext cx="3717651" cy="464706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26F1F312-4F92-4B8D-BCF8-3BFCA62A46E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128" y="485632"/>
            <a:ext cx="3716740" cy="464592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23BA52BD-07F7-4ABC-A503-A28858ABAA75}"/>
              </a:ext>
            </a:extLst>
          </p:cNvPr>
          <p:cNvSpPr txBox="1"/>
          <p:nvPr/>
        </p:nvSpPr>
        <p:spPr>
          <a:xfrm>
            <a:off x="3882727" y="5430168"/>
            <a:ext cx="3386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Всередині центральні сходи зроблені зі складеної сталі.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C925A88-8CAD-40EC-A868-29A00DBEEF8D}"/>
              </a:ext>
            </a:extLst>
          </p:cNvPr>
          <p:cNvSpPr txBox="1"/>
          <p:nvPr/>
        </p:nvSpPr>
        <p:spPr>
          <a:xfrm>
            <a:off x="8019195" y="5131557"/>
            <a:ext cx="14876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Подвоєння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9C105E4F-30BD-4E84-8961-04E50A7F9716}"/>
              </a:ext>
            </a:extLst>
          </p:cNvPr>
          <p:cNvSpPr txBox="1"/>
          <p:nvPr/>
        </p:nvSpPr>
        <p:spPr>
          <a:xfrm>
            <a:off x="7992128" y="5427626"/>
            <a:ext cx="32072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Сходи використовуються </a:t>
            </a:r>
            <a:r>
              <a:rPr lang="uk-UA" sz="1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як центральна перегородка на першому поверсі.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F04ABF94-F37E-48FC-8CF3-1DB6E1E89F86}"/>
              </a:ext>
            </a:extLst>
          </p:cNvPr>
          <p:cNvSpPr txBox="1"/>
          <p:nvPr/>
        </p:nvSpPr>
        <p:spPr>
          <a:xfrm>
            <a:off x="3882727" y="4525556"/>
            <a:ext cx="184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складена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CA547036-5027-4F1A-AD09-5699EE444DB9}"/>
              </a:ext>
            </a:extLst>
          </p:cNvPr>
          <p:cNvSpPr txBox="1"/>
          <p:nvPr/>
        </p:nvSpPr>
        <p:spPr>
          <a:xfrm>
            <a:off x="8019195" y="4494762"/>
            <a:ext cx="163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сталь</a:t>
            </a:r>
          </a:p>
        </p:txBody>
      </p:sp>
    </p:spTree>
    <p:extLst>
      <p:ext uri="{BB962C8B-B14F-4D97-AF65-F5344CB8AC3E}">
        <p14:creationId xmlns:p14="http://schemas.microsoft.com/office/powerpoint/2010/main" val="33716545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87161071-05C2-41D5-896B-24D2C2BFAC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57"/>
            <a:ext cx="12192000" cy="685234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8BC09DFA-2598-4EB1-BCF7-FEE075C6C5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626" y="4459318"/>
            <a:ext cx="1923471" cy="240433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7E51E5F-C303-4337-B61B-A10645D023A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16" y="2066061"/>
            <a:ext cx="3208302" cy="256626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587299BD-4248-4B8B-9C45-96C70F31DB5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143" y="0"/>
            <a:ext cx="2807970" cy="350996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698C337-2246-4C7F-878D-245DB10EE1C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5339" y="3747477"/>
            <a:ext cx="3881652" cy="310486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F599F73-F44B-4CFF-8F29-89B3CE0403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24330" y="1662859"/>
            <a:ext cx="2912661" cy="1508125"/>
          </a:xfrm>
        </p:spPr>
        <p:txBody>
          <a:bodyPr/>
          <a:lstStyle/>
          <a:p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Фасад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48DDAD44-74C0-4478-9BE1-91F3A783D2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63891" y="84054"/>
            <a:ext cx="2912662" cy="1270213"/>
          </a:xfrm>
        </p:spPr>
        <p:txBody>
          <a:bodyPr>
            <a:normAutofit/>
          </a:bodyPr>
          <a:lstStyle/>
          <a:p>
            <a:pPr algn="l"/>
            <a:r>
              <a:rPr lang="uk-UA" sz="2000" dirty="0">
                <a:solidFill>
                  <a:schemeClr val="bg2">
                    <a:lumMod val="50000"/>
                  </a:schemeClr>
                </a:solidFill>
              </a:rPr>
              <a:t>Розсувні дерев’яні віконниці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9B24953D-FDBA-48E0-B191-60F5413F80AA}"/>
              </a:ext>
            </a:extLst>
          </p:cNvPr>
          <p:cNvSpPr txBox="1"/>
          <p:nvPr/>
        </p:nvSpPr>
        <p:spPr>
          <a:xfrm>
            <a:off x="321516" y="4632326"/>
            <a:ext cx="2019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chemeClr val="bg2">
                    <a:lumMod val="50000"/>
                  </a:schemeClr>
                </a:solidFill>
              </a:rPr>
              <a:t>Конфіденційність</a:t>
            </a:r>
          </a:p>
        </p:txBody>
      </p:sp>
    </p:spTree>
    <p:extLst>
      <p:ext uri="{BB962C8B-B14F-4D97-AF65-F5344CB8AC3E}">
        <p14:creationId xmlns:p14="http://schemas.microsoft.com/office/powerpoint/2010/main" val="26509251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BA6A6F4-9145-4197-B603-82F0232062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729F93B-BF5B-4D13-A4F7-81C996F08B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3020704" cy="4135437"/>
          </a:xfrm>
        </p:spPr>
        <p:txBody>
          <a:bodyPr>
            <a:normAutofit/>
          </a:bodyPr>
          <a:lstStyle/>
          <a:p>
            <a:r>
              <a:rPr lang="uk-UA" sz="239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3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1B52AB95-B4AF-401F-A1B6-2CFB977E22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20918" y="2169994"/>
            <a:ext cx="1947081" cy="3087806"/>
          </a:xfrm>
        </p:spPr>
        <p:txBody>
          <a:bodyPr>
            <a:normAutofit/>
          </a:bodyPr>
          <a:lstStyle/>
          <a:p>
            <a:r>
              <a:rPr lang="uk-UA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Тренди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F546822-0991-4BDC-ADF2-7D3A53D599AC}"/>
              </a:ext>
            </a:extLst>
          </p:cNvPr>
          <p:cNvSpPr txBox="1"/>
          <p:nvPr/>
        </p:nvSpPr>
        <p:spPr>
          <a:xfrm>
            <a:off x="9248631" y="3713897"/>
            <a:ext cx="14193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>
                <a:solidFill>
                  <a:schemeClr val="bg2">
                    <a:lumMod val="50000"/>
                  </a:schemeClr>
                </a:solidFill>
              </a:rPr>
              <a:t>-</a:t>
            </a:r>
            <a:r>
              <a:rPr lang="uk-UA" sz="16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інтер’єр</a:t>
            </a:r>
          </a:p>
          <a:p>
            <a:r>
              <a:rPr lang="uk-UA" sz="16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-професії</a:t>
            </a:r>
          </a:p>
          <a:p>
            <a:r>
              <a:rPr lang="uk-UA" sz="16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-студії</a:t>
            </a:r>
          </a:p>
          <a:p>
            <a:r>
              <a:rPr lang="uk-UA" sz="1600" dirty="0" err="1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-інстаграм</a:t>
            </a:r>
            <a:endParaRPr lang="uk-UA" sz="1600" dirty="0">
              <a:solidFill>
                <a:schemeClr val="bg2">
                  <a:lumMod val="5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61752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4444FD7-7C2B-412B-A810-68151E702C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250" y="928047"/>
            <a:ext cx="5795749" cy="1500033"/>
          </a:xfrm>
        </p:spPr>
        <p:txBody>
          <a:bodyPr>
            <a:normAutofit fontScale="90000"/>
          </a:bodyPr>
          <a:lstStyle/>
          <a:p>
            <a:pPr algn="l"/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Тренди інтер’єру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234AB903-7F6A-4615-8B71-30E7754C1D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0250" y="5611953"/>
            <a:ext cx="955343" cy="361668"/>
          </a:xfrm>
        </p:spPr>
        <p:txBody>
          <a:bodyPr>
            <a:normAutofit fontScale="92500" lnSpcReduction="10000"/>
          </a:bodyPr>
          <a:lstStyle/>
          <a:p>
            <a:r>
              <a:rPr lang="uk-UA" dirty="0" err="1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Лофт</a:t>
            </a:r>
            <a:endParaRPr lang="uk-UA" dirty="0">
              <a:solidFill>
                <a:schemeClr val="bg2">
                  <a:lumMod val="5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531722B-AA50-4589-9132-CAA9870300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50" y="3110327"/>
            <a:ext cx="3619786" cy="226689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2C9074E-5CC7-4DAE-9ADF-080FDBACE306}"/>
              </a:ext>
            </a:extLst>
          </p:cNvPr>
          <p:cNvSpPr txBox="1"/>
          <p:nvPr/>
        </p:nvSpPr>
        <p:spPr>
          <a:xfrm>
            <a:off x="2916536" y="3206831"/>
            <a:ext cx="1218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01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D67CC6D8-7446-45A8-AF6C-458B63165DE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233" y="2428080"/>
            <a:ext cx="3657600" cy="210312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2A333603-84C8-41E3-8778-3F269C2168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1122" y="740685"/>
            <a:ext cx="3701720" cy="24661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01ECC1CC-A4B6-47D7-8885-929293BE2E5B}"/>
              </a:ext>
            </a:extLst>
          </p:cNvPr>
          <p:cNvSpPr txBox="1"/>
          <p:nvPr/>
        </p:nvSpPr>
        <p:spPr>
          <a:xfrm>
            <a:off x="6804017" y="2505670"/>
            <a:ext cx="12965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02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A1E317A-3049-425E-88F2-1E5AF13E33EE}"/>
              </a:ext>
            </a:extLst>
          </p:cNvPr>
          <p:cNvSpPr txBox="1"/>
          <p:nvPr/>
        </p:nvSpPr>
        <p:spPr>
          <a:xfrm>
            <a:off x="10832836" y="768381"/>
            <a:ext cx="11105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03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741EDDE6-CAC6-403B-AFCB-8088729BCE80}"/>
              </a:ext>
            </a:extLst>
          </p:cNvPr>
          <p:cNvSpPr txBox="1"/>
          <p:nvPr/>
        </p:nvSpPr>
        <p:spPr>
          <a:xfrm>
            <a:off x="4383791" y="4667535"/>
            <a:ext cx="18486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Мінімалізм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CE988FF-C477-4ED0-B791-88B3DE2CAD7C}"/>
              </a:ext>
            </a:extLst>
          </p:cNvPr>
          <p:cNvSpPr txBox="1"/>
          <p:nvPr/>
        </p:nvSpPr>
        <p:spPr>
          <a:xfrm>
            <a:off x="8302363" y="3248807"/>
            <a:ext cx="171961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Еко-стиль</a:t>
            </a:r>
          </a:p>
        </p:txBody>
      </p:sp>
    </p:spTree>
    <p:extLst>
      <p:ext uri="{BB962C8B-B14F-4D97-AF65-F5344CB8AC3E}">
        <p14:creationId xmlns:p14="http://schemas.microsoft.com/office/powerpoint/2010/main" val="41204703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8526B839-FAD1-460B-AB06-C337C384D6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396" y="0"/>
            <a:ext cx="12322791" cy="6858000"/>
          </a:xfrm>
          <a:prstGeom prst="rect">
            <a:avLst/>
          </a:prstGeom>
        </p:spPr>
      </p:pic>
      <p:cxnSp>
        <p:nvCxnSpPr>
          <p:cNvPr id="11" name="Пряма сполучна лінія 10">
            <a:extLst>
              <a:ext uri="{FF2B5EF4-FFF2-40B4-BE49-F238E27FC236}">
                <a16:creationId xmlns:a16="http://schemas.microsoft.com/office/drawing/2014/main" xmlns="" id="{32D09D38-F03B-41F8-AB87-A37DAF62D509}"/>
              </a:ext>
            </a:extLst>
          </p:cNvPr>
          <p:cNvCxnSpPr/>
          <p:nvPr/>
        </p:nvCxnSpPr>
        <p:spPr>
          <a:xfrm>
            <a:off x="2183642" y="0"/>
            <a:ext cx="6892119" cy="685800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161C325-FA7D-428D-B46F-40DBA6ABDA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396" y="1818496"/>
            <a:ext cx="5643667" cy="325596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59AF5BA-8E57-46CA-AAB3-4330755076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932" y="1320128"/>
            <a:ext cx="6323463" cy="4217744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76DF45-1313-4445-A185-59909B3B30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66471" y="3781569"/>
            <a:ext cx="2333768" cy="2031214"/>
          </a:xfrm>
        </p:spPr>
        <p:txBody>
          <a:bodyPr>
            <a:normAutofit/>
          </a:bodyPr>
          <a:lstStyle/>
          <a:p>
            <a:r>
              <a:rPr lang="uk-UA" sz="115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04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004EB4DD-DE76-4869-A4CC-E58E1A7636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86499" y="666064"/>
            <a:ext cx="2561161" cy="1817828"/>
          </a:xfrm>
        </p:spPr>
        <p:txBody>
          <a:bodyPr>
            <a:normAutofit/>
          </a:bodyPr>
          <a:lstStyle/>
          <a:p>
            <a:r>
              <a:rPr lang="uk-UA" sz="96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05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6B342259-2F38-4C65-9CE2-252906F7BC52}"/>
              </a:ext>
            </a:extLst>
          </p:cNvPr>
          <p:cNvSpPr txBox="1"/>
          <p:nvPr/>
        </p:nvSpPr>
        <p:spPr>
          <a:xfrm>
            <a:off x="518456" y="1145901"/>
            <a:ext cx="24196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Кантрі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305901D0-7D21-456D-9F1E-3097B269BA45}"/>
              </a:ext>
            </a:extLst>
          </p:cNvPr>
          <p:cNvSpPr txBox="1"/>
          <p:nvPr/>
        </p:nvSpPr>
        <p:spPr>
          <a:xfrm>
            <a:off x="6728345" y="666064"/>
            <a:ext cx="1443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Етно</a:t>
            </a:r>
          </a:p>
        </p:txBody>
      </p:sp>
    </p:spTree>
    <p:extLst>
      <p:ext uri="{BB962C8B-B14F-4D97-AF65-F5344CB8AC3E}">
        <p14:creationId xmlns:p14="http://schemas.microsoft.com/office/powerpoint/2010/main" val="8281848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477605C-A793-4241-B09F-89B600DE09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314" y="0"/>
            <a:ext cx="6858000" cy="68580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73886989-5C1A-49D1-A74C-DB5753A6D9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69954" y="1613543"/>
            <a:ext cx="6858001" cy="363091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8791B95-3F97-412A-B818-A0C2EFE084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52811" y="3316406"/>
            <a:ext cx="7092286" cy="1067013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Ivo Tavares</a:t>
            </a:r>
            <a:endParaRPr lang="uk-UA" sz="5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E5230D2E-27E2-447B-9205-B48D77837B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83496" y="5158855"/>
            <a:ext cx="3630917" cy="1282888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uk-UA" dirty="0">
                <a:solidFill>
                  <a:schemeClr val="bg2">
                    <a:lumMod val="75000"/>
                  </a:schemeClr>
                </a:solidFill>
              </a:rPr>
              <a:t>Знайомтесь це </a:t>
            </a:r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Ivo Tavares </a:t>
            </a:r>
            <a:r>
              <a:rPr lang="uk-UA" dirty="0">
                <a:solidFill>
                  <a:schemeClr val="bg2">
                    <a:lumMod val="75000"/>
                  </a:schemeClr>
                </a:solidFill>
              </a:rPr>
              <a:t>– архітектурний фотограф з Португалії. З самого раннього віку його цікавлять художні творіння.</a:t>
            </a:r>
          </a:p>
        </p:txBody>
      </p:sp>
    </p:spTree>
    <p:extLst>
      <p:ext uri="{BB962C8B-B14F-4D97-AF65-F5344CB8AC3E}">
        <p14:creationId xmlns:p14="http://schemas.microsoft.com/office/powerpoint/2010/main" val="15429778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1996EC-E2DA-4BE5-BDA5-65999F5FAA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8781" y="-46143"/>
            <a:ext cx="5095165" cy="2726306"/>
          </a:xfrm>
        </p:spPr>
        <p:txBody>
          <a:bodyPr/>
          <a:lstStyle/>
          <a:p>
            <a:pPr algn="l"/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6 українських студій 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B953DCD9-CF89-40E2-9B12-15C9654D9D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2604" y="2680163"/>
            <a:ext cx="4289946" cy="1938953"/>
          </a:xfrm>
        </p:spPr>
        <p:txBody>
          <a:bodyPr/>
          <a:lstStyle/>
          <a:p>
            <a:r>
              <a:rPr lang="uk-UA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які рухають дизайн вперед.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16FEB1C-D2B4-4972-94ED-9F25CAE372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452" y="0"/>
            <a:ext cx="3438548" cy="229236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44286B3-0128-4639-A0D4-ACBC668E86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451" y="2292365"/>
            <a:ext cx="3438547" cy="234279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5C2DF211-8208-4B78-B996-904EEA1836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451" y="4632326"/>
            <a:ext cx="3443428" cy="22256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EA4D57C-56BA-4ED9-81B9-7F525ECD9DD2}"/>
              </a:ext>
            </a:extLst>
          </p:cNvPr>
          <p:cNvSpPr txBox="1"/>
          <p:nvPr/>
        </p:nvSpPr>
        <p:spPr>
          <a:xfrm>
            <a:off x="10667998" y="-414222"/>
            <a:ext cx="914400" cy="7755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6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</a:t>
            </a:r>
          </a:p>
          <a:p>
            <a:r>
              <a:rPr lang="uk-UA" sz="166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</a:t>
            </a:r>
          </a:p>
          <a:p>
            <a:r>
              <a:rPr lang="uk-UA" sz="166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3</a:t>
            </a:r>
            <a:endParaRPr lang="uk-UA" sz="13800" dirty="0">
              <a:solidFill>
                <a:schemeClr val="bg2">
                  <a:lumMod val="7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544112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AB6F48D-042C-4334-A626-7C3FD2E3EB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A4EF74B6-13F4-478E-AE49-C739E2ED712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376" y="2473407"/>
            <a:ext cx="4244624" cy="23876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3B08AD76-0D83-4E70-88AA-AFC92E37A3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532" y="3919727"/>
            <a:ext cx="4400312" cy="293827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B56B977-9732-495E-B142-987795CE4F3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00" y="571691"/>
            <a:ext cx="4389120" cy="2938272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94F8555-C186-4168-9205-113481E11F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31800" y="884665"/>
            <a:ext cx="2802340" cy="610903"/>
          </a:xfrm>
        </p:spPr>
        <p:txBody>
          <a:bodyPr>
            <a:noAutofit/>
          </a:bodyPr>
          <a:lstStyle/>
          <a:p>
            <a:pPr algn="l"/>
            <a:r>
              <a:rPr lang="en-US" sz="24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Sergey </a:t>
            </a:r>
            <a:r>
              <a:rPr lang="en-US" sz="2400" dirty="0" err="1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Makhno</a:t>
            </a:r>
            <a:r>
              <a:rPr lang="en-US" sz="24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Architects</a:t>
            </a:r>
            <a:endParaRPr lang="uk-UA" sz="2400" dirty="0">
              <a:solidFill>
                <a:schemeClr val="bg2">
                  <a:lumMod val="7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EEDD3542-CB1C-478C-BD1A-CF30F0E58F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87151" y="6212136"/>
            <a:ext cx="2861481" cy="396792"/>
          </a:xfrm>
        </p:spPr>
        <p:txBody>
          <a:bodyPr>
            <a:normAutofit lnSpcReduction="10000"/>
          </a:bodyPr>
          <a:lstStyle/>
          <a:p>
            <a:r>
              <a:rPr lang="en-US" dirty="0" err="1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Fild</a:t>
            </a:r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Design</a:t>
            </a:r>
            <a:endParaRPr lang="uk-UA" dirty="0">
              <a:solidFill>
                <a:schemeClr val="bg2">
                  <a:lumMod val="7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4730D35-ADB1-450B-A8CB-7F6F87701C43}"/>
              </a:ext>
            </a:extLst>
          </p:cNvPr>
          <p:cNvSpPr txBox="1"/>
          <p:nvPr/>
        </p:nvSpPr>
        <p:spPr>
          <a:xfrm>
            <a:off x="7470042" y="3105197"/>
            <a:ext cx="1244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Faina</a:t>
            </a:r>
            <a:r>
              <a:rPr lang="en-US" sz="24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Design</a:t>
            </a:r>
            <a:endParaRPr lang="uk-UA" sz="2400" dirty="0">
              <a:solidFill>
                <a:schemeClr val="bg2">
                  <a:lumMod val="5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418641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1F86AFC7-0929-4A1F-984B-99BCB9BF99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8D4E32FA-4B13-4CB1-9328-A16F8AAA0A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756" y="816757"/>
            <a:ext cx="7314488" cy="491888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222FA7C2-8838-4623-ACDE-8D33CA9CF3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758" y="1102934"/>
            <a:ext cx="5718412" cy="3524984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A5C6D1C5-0117-4B18-8365-097A9FB3AF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759" y="4163917"/>
            <a:ext cx="5718412" cy="128075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39E500A-E326-46A2-B514-E50042500066}"/>
              </a:ext>
            </a:extLst>
          </p:cNvPr>
          <p:cNvSpPr txBox="1"/>
          <p:nvPr/>
        </p:nvSpPr>
        <p:spPr>
          <a:xfrm>
            <a:off x="3302758" y="5779633"/>
            <a:ext cx="2515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Instagram</a:t>
            </a:r>
            <a:endParaRPr lang="uk-UA" sz="2800" dirty="0">
              <a:solidFill>
                <a:schemeClr val="bg2">
                  <a:lumMod val="5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334739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6DC725B-359E-43CD-94ED-32C4C63A86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F662B05-BB83-4398-8A46-EFB639AAD3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1987" y="607160"/>
            <a:ext cx="3880513" cy="4650640"/>
          </a:xfrm>
        </p:spPr>
        <p:txBody>
          <a:bodyPr>
            <a:normAutofit/>
          </a:bodyPr>
          <a:lstStyle/>
          <a:p>
            <a:r>
              <a:rPr lang="en-US" sz="23900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4</a:t>
            </a:r>
            <a:endParaRPr lang="uk-UA" sz="23900" dirty="0">
              <a:solidFill>
                <a:schemeClr val="bg2">
                  <a:lumMod val="5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97080FA4-89E5-4A47-AC2B-3B090E0A08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92873" y="3575713"/>
            <a:ext cx="2615820" cy="2064224"/>
          </a:xfrm>
        </p:spPr>
        <p:txBody>
          <a:bodyPr/>
          <a:lstStyle/>
          <a:p>
            <a:pPr algn="l"/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Книги з:</a:t>
            </a:r>
          </a:p>
          <a:p>
            <a:pPr marL="342900" indent="-342900" algn="l">
              <a:buFontTx/>
              <a:buChar char="-"/>
            </a:pPr>
            <a:r>
              <a:rPr lang="uk-UA" sz="20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дизайну інтер’єрів</a:t>
            </a:r>
          </a:p>
          <a:p>
            <a:pPr marL="342900" indent="-342900" algn="l">
              <a:buFontTx/>
              <a:buChar char="-"/>
            </a:pPr>
            <a:r>
              <a:rPr lang="uk-UA" sz="20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архітектури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035378F-5B67-468E-97E6-6141B30817B7}"/>
              </a:ext>
            </a:extLst>
          </p:cNvPr>
          <p:cNvSpPr txBox="1"/>
          <p:nvPr/>
        </p:nvSpPr>
        <p:spPr>
          <a:xfrm rot="16200000">
            <a:off x="10508776" y="5622456"/>
            <a:ext cx="2101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chemeClr val="bg2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кращі з кращих </a:t>
            </a:r>
          </a:p>
        </p:txBody>
      </p:sp>
    </p:spTree>
    <p:extLst>
      <p:ext uri="{BB962C8B-B14F-4D97-AF65-F5344CB8AC3E}">
        <p14:creationId xmlns:p14="http://schemas.microsoft.com/office/powerpoint/2010/main" val="29357117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DB0AACB0-DDF8-4656-97E8-D4E081F6F7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0"/>
            <a:ext cx="9144000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A42DEB5-1FD7-41AC-A496-3F9328D82F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885" y="447917"/>
            <a:ext cx="2516913" cy="32506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EF1BE1C-4C6F-4C83-B831-197D9D6E8B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427" y="447917"/>
            <a:ext cx="2654079" cy="323105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CB20003-994D-4445-A934-7A2C384530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335" y="5076985"/>
            <a:ext cx="3116239" cy="1353617"/>
          </a:xfrm>
        </p:spPr>
        <p:txBody>
          <a:bodyPr/>
          <a:lstStyle/>
          <a:p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Дизайн</a:t>
            </a:r>
            <a:r>
              <a:rPr lang="uk-UA" dirty="0"/>
              <a:t> 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97F54202-A170-4C24-A3F3-8D8E0590BF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7844" y="549376"/>
            <a:ext cx="2126427" cy="563995"/>
          </a:xfrm>
        </p:spPr>
        <p:txBody>
          <a:bodyPr/>
          <a:lstStyle/>
          <a:p>
            <a:r>
              <a:rPr lang="uk-UA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Топ – 3 книги 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DE402713-1B84-4905-97A1-FE3AC5B47E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177" y="447917"/>
            <a:ext cx="2340451" cy="325062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B7F67C8-7EE5-47C5-B3FC-C8CDBB5EA346}"/>
              </a:ext>
            </a:extLst>
          </p:cNvPr>
          <p:cNvSpPr txBox="1"/>
          <p:nvPr/>
        </p:nvSpPr>
        <p:spPr>
          <a:xfrm>
            <a:off x="3650426" y="3999468"/>
            <a:ext cx="265407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Книга для початківців. </a:t>
            </a:r>
          </a:p>
          <a:p>
            <a:endParaRPr lang="uk-UA" dirty="0">
              <a:solidFill>
                <a:schemeClr val="bg2">
                  <a:lumMod val="5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uk-UA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Професія дизайнера описана, як вона є, без перебільшень.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F6EA1D8-6C31-4B72-8FE4-8A8E1331C0A0}"/>
              </a:ext>
            </a:extLst>
          </p:cNvPr>
          <p:cNvSpPr txBox="1"/>
          <p:nvPr/>
        </p:nvSpPr>
        <p:spPr>
          <a:xfrm>
            <a:off x="6561885" y="4000142"/>
            <a:ext cx="25169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Практичні поради.</a:t>
            </a:r>
          </a:p>
          <a:p>
            <a:endParaRPr lang="uk-UA" dirty="0">
              <a:solidFill>
                <a:schemeClr val="bg2">
                  <a:lumMod val="5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uk-UA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Якщо вам хочеться стати найкращим дизайнером ця обов’язкова.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BD1B879B-17DA-4769-A908-2F9E27D8DEAF}"/>
              </a:ext>
            </a:extLst>
          </p:cNvPr>
          <p:cNvSpPr txBox="1"/>
          <p:nvPr/>
        </p:nvSpPr>
        <p:spPr>
          <a:xfrm>
            <a:off x="9247946" y="3999468"/>
            <a:ext cx="2516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Гід.</a:t>
            </a:r>
          </a:p>
          <a:p>
            <a:endParaRPr lang="uk-UA" dirty="0">
              <a:solidFill>
                <a:schemeClr val="bg2">
                  <a:lumMod val="5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uk-UA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Про те як знайти клієнта, скласти проект і представити його.</a:t>
            </a:r>
          </a:p>
        </p:txBody>
      </p:sp>
    </p:spTree>
    <p:extLst>
      <p:ext uri="{BB962C8B-B14F-4D97-AF65-F5344CB8AC3E}">
        <p14:creationId xmlns:p14="http://schemas.microsoft.com/office/powerpoint/2010/main" val="7675690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08E8B0D3-9B65-4C01-9969-22CEE109AC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8149" y="-6612"/>
            <a:ext cx="2433851" cy="331292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893A1F8B-D03D-4ABB-9399-4B95C73F9E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180" y="1"/>
            <a:ext cx="2768969" cy="340796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4C7AB27F-D06C-4728-AAC5-D5A21CF8D2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600" y="0"/>
            <a:ext cx="2293580" cy="325596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E0381A2-7C30-4ACC-AD5A-1F48FB915B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395" y="-54650"/>
            <a:ext cx="2362205" cy="33533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17B8F98-4018-4CC4-AB08-5F1A6CFE26C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2347490" cy="3255962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2D9255F-6C46-4537-8322-747E4C4D1D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0217" y="1965125"/>
            <a:ext cx="4349086" cy="119380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Архітектура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D08C7FC1-8D96-4CC8-9779-919CD16BC45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4F02E2C4-BAF4-46EB-8F5A-08836AB7C5E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55962"/>
            <a:ext cx="12192000" cy="360203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CC972570-5381-42CA-A258-36885C2AAD25}"/>
              </a:ext>
            </a:extLst>
          </p:cNvPr>
          <p:cNvSpPr txBox="1"/>
          <p:nvPr/>
        </p:nvSpPr>
        <p:spPr>
          <a:xfrm>
            <a:off x="6989180" y="4132680"/>
            <a:ext cx="2804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Study_center</a:t>
            </a:r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_</a:t>
            </a:r>
            <a:endParaRPr lang="uk-UA" dirty="0">
              <a:solidFill>
                <a:schemeClr val="bg2">
                  <a:lumMod val="5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parametric </a:t>
            </a:r>
            <a:r>
              <a:rPr lang="uk-UA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відшукали</a:t>
            </a:r>
          </a:p>
          <a:p>
            <a:r>
              <a:rPr lang="uk-UA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цю статтю.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4BC24603-7309-4E0E-A60C-779791C03F09}"/>
              </a:ext>
            </a:extLst>
          </p:cNvPr>
          <p:cNvSpPr txBox="1"/>
          <p:nvPr/>
        </p:nvSpPr>
        <p:spPr>
          <a:xfrm>
            <a:off x="9758148" y="4132679"/>
            <a:ext cx="243385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>
                <a:solidFill>
                  <a:schemeClr val="bg2">
                    <a:lumMod val="75000"/>
                  </a:schemeClr>
                </a:solidFill>
              </a:rPr>
              <a:t>Переклали і кинули і </a:t>
            </a:r>
            <a:r>
              <a:rPr lang="uk-UA" sz="1600" dirty="0" err="1">
                <a:solidFill>
                  <a:schemeClr val="bg2">
                    <a:lumMod val="75000"/>
                  </a:schemeClr>
                </a:solidFill>
              </a:rPr>
              <a:t>інстаграм</a:t>
            </a:r>
            <a:r>
              <a:rPr lang="uk-UA" sz="1600" dirty="0">
                <a:solidFill>
                  <a:schemeClr val="bg2">
                    <a:lumMod val="75000"/>
                  </a:schemeClr>
                </a:solidFill>
              </a:rPr>
              <a:t>. На цьому слайді лише 5 книг, тому не відводьте очей і чекайте наступного, там ще кращі книги будуть. На десерт…</a:t>
            </a:r>
          </a:p>
        </p:txBody>
      </p:sp>
    </p:spTree>
    <p:extLst>
      <p:ext uri="{BB962C8B-B14F-4D97-AF65-F5344CB8AC3E}">
        <p14:creationId xmlns:p14="http://schemas.microsoft.com/office/powerpoint/2010/main" val="29215212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02B1320-62F3-47C7-B1B9-FB5E0BA45B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6036860" cy="1047631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67AA57D9-2129-4402-8CDB-976ACAB7CE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1" y="2388357"/>
            <a:ext cx="5654722" cy="423081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213855E-7DA0-49FB-9D06-CB3B356ECD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586"/>
            <a:ext cx="2197290" cy="339041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9953946-24BF-4353-8F7A-4EEE8E0ED3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290" y="3428999"/>
            <a:ext cx="2893325" cy="359019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A084B57D-050B-4F4F-979D-8C90D32813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2910" y="3428999"/>
            <a:ext cx="2212259" cy="342900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64B57F67-2211-4D70-8CD8-0119822ADAA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169" y="3428999"/>
            <a:ext cx="2715620" cy="360456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B7E3BD9A-94F1-4486-8A92-F7C9AD7E697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6806" y="3428999"/>
            <a:ext cx="2896432" cy="342900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BE34A2CA-3687-4076-A6D9-9C87E052756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46758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AFF50771-3998-44F3-929E-36622A170098}"/>
              </a:ext>
            </a:extLst>
          </p:cNvPr>
          <p:cNvSpPr txBox="1"/>
          <p:nvPr/>
        </p:nvSpPr>
        <p:spPr>
          <a:xfrm>
            <a:off x="5929953" y="373860"/>
            <a:ext cx="1767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err="1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Стаття:Тетяна</a:t>
            </a:r>
            <a:r>
              <a:rPr lang="uk-UA" b="1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Вороніна 16.08.2018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B07D2598-94D6-4B29-8132-ACD22DC60D9F}"/>
              </a:ext>
            </a:extLst>
          </p:cNvPr>
          <p:cNvSpPr txBox="1"/>
          <p:nvPr/>
        </p:nvSpPr>
        <p:spPr>
          <a:xfrm>
            <a:off x="7962331" y="391060"/>
            <a:ext cx="38281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>
                <a:solidFill>
                  <a:schemeClr val="bg2">
                    <a:lumMod val="90000"/>
                  </a:schemeClr>
                </a:solidFill>
              </a:rPr>
              <a:t>У продовження </a:t>
            </a:r>
            <a:r>
              <a:rPr lang="uk-UA" sz="1600" b="1" dirty="0" err="1">
                <a:solidFill>
                  <a:schemeClr val="bg2">
                    <a:lumMod val="90000"/>
                  </a:schemeClr>
                </a:solidFill>
              </a:rPr>
              <a:t>підбірки</a:t>
            </a:r>
            <a:r>
              <a:rPr lang="uk-UA" sz="1600" b="1" dirty="0">
                <a:solidFill>
                  <a:schemeClr val="bg2">
                    <a:lumMod val="90000"/>
                  </a:schemeClr>
                </a:solidFill>
              </a:rPr>
              <a:t> ввійшли не менш цікаві, а може навіть і більш, книги. Тут їх обкладинки зображені у оригіналі, але кожна із книг доступна російською мовою (майже кожна).</a:t>
            </a:r>
          </a:p>
        </p:txBody>
      </p:sp>
    </p:spTree>
    <p:extLst>
      <p:ext uri="{BB962C8B-B14F-4D97-AF65-F5344CB8AC3E}">
        <p14:creationId xmlns:p14="http://schemas.microsoft.com/office/powerpoint/2010/main" val="25950273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DDCD53F-1D46-48BF-A25D-EA2DF0DBA5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7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78E4FAC-A976-4DA3-A98B-6B80C87186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0227" y="716342"/>
            <a:ext cx="3894161" cy="4541458"/>
          </a:xfrm>
        </p:spPr>
        <p:txBody>
          <a:bodyPr>
            <a:normAutofit/>
          </a:bodyPr>
          <a:lstStyle/>
          <a:p>
            <a:r>
              <a:rPr lang="uk-UA" sz="23900" dirty="0">
                <a:solidFill>
                  <a:schemeClr val="bg2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5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FDB97AA0-162C-4949-92EC-EC7B7C71E1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37614" y="3330052"/>
            <a:ext cx="3748584" cy="2552131"/>
          </a:xfrm>
        </p:spPr>
        <p:txBody>
          <a:bodyPr>
            <a:normAutofit lnSpcReduction="10000"/>
          </a:bodyPr>
          <a:lstStyle/>
          <a:p>
            <a:pPr algn="l"/>
            <a:r>
              <a:rPr lang="uk-UA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Фільми, які будуть цікаві для:</a:t>
            </a:r>
          </a:p>
          <a:p>
            <a:pPr marL="342900" indent="-342900" algn="l">
              <a:buFontTx/>
              <a:buChar char="-"/>
            </a:pPr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Дизайнерів</a:t>
            </a:r>
          </a:p>
          <a:p>
            <a:pPr marL="342900" indent="-342900" algn="l">
              <a:buFontTx/>
              <a:buChar char="-"/>
            </a:pPr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Архітекторів</a:t>
            </a:r>
          </a:p>
          <a:p>
            <a:pPr marL="342900" indent="-342900" algn="l">
              <a:buFontTx/>
              <a:buChar char="-"/>
            </a:pPr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Студентів</a:t>
            </a:r>
          </a:p>
          <a:p>
            <a:pPr marL="342900" indent="-342900" algn="l">
              <a:buFontTx/>
              <a:buChar char="-"/>
            </a:pPr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Творчих особистостей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84ABF71-9E4F-4D12-B27C-6247F9235BA5}"/>
              </a:ext>
            </a:extLst>
          </p:cNvPr>
          <p:cNvSpPr txBox="1"/>
          <p:nvPr/>
        </p:nvSpPr>
        <p:spPr>
          <a:xfrm rot="16200000">
            <a:off x="10522422" y="4421450"/>
            <a:ext cx="2265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 </a:t>
            </a:r>
            <a:r>
              <a:rPr lang="en-US" b="1" dirty="0">
                <a:solidFill>
                  <a:schemeClr val="bg2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#</a:t>
            </a:r>
            <a:r>
              <a:rPr lang="uk-UA" b="1" dirty="0" err="1">
                <a:solidFill>
                  <a:schemeClr val="bg2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вартоподивитись</a:t>
            </a:r>
            <a:endParaRPr lang="uk-UA" b="1" dirty="0">
              <a:solidFill>
                <a:schemeClr val="bg2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069613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EB60D2A-105E-4225-B58C-A6484990B3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4346" y="2387600"/>
            <a:ext cx="13006345" cy="329036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D2889DB-DEE0-4E3C-9BFA-C5194CEB1E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0400"/>
            <a:ext cx="12192000" cy="23875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A6672D3-BEA7-4459-800A-0ABAF13197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5785" y="1065143"/>
            <a:ext cx="4767618" cy="885966"/>
          </a:xfrm>
        </p:spPr>
        <p:txBody>
          <a:bodyPr>
            <a:noAutofit/>
          </a:bodyPr>
          <a:lstStyle/>
          <a:p>
            <a:r>
              <a:rPr lang="uk-UA" sz="4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фільми/серіали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E36EF47-98EE-4C99-AB2E-F73D3F84658F}"/>
              </a:ext>
            </a:extLst>
          </p:cNvPr>
          <p:cNvSpPr txBox="1"/>
          <p:nvPr/>
        </p:nvSpPr>
        <p:spPr>
          <a:xfrm>
            <a:off x="4778992" y="2593614"/>
            <a:ext cx="2634015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300" b="1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</a:t>
            </a:r>
          </a:p>
          <a:p>
            <a:r>
              <a:rPr lang="uk-UA" sz="2200" b="1" dirty="0" err="1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Гении</a:t>
            </a:r>
            <a:r>
              <a:rPr lang="uk-UA" sz="2200" b="1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uk-UA" sz="2200" b="1" dirty="0" err="1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дизайна</a:t>
            </a:r>
            <a:endParaRPr lang="uk-UA" sz="2200" b="1" dirty="0">
              <a:solidFill>
                <a:schemeClr val="bg2">
                  <a:lumMod val="7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200" dirty="0">
                <a:solidFill>
                  <a:schemeClr val="bg2">
                    <a:lumMod val="9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By</a:t>
            </a:r>
            <a:r>
              <a:rPr lang="uk-UA" sz="2200" dirty="0">
                <a:solidFill>
                  <a:schemeClr val="bg2">
                    <a:lumMod val="9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: </a:t>
            </a:r>
            <a:r>
              <a:rPr lang="en-US" sz="2200" dirty="0">
                <a:solidFill>
                  <a:schemeClr val="bg2">
                    <a:lumMod val="9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BBC History</a:t>
            </a:r>
            <a:endParaRPr lang="uk-UA" sz="2200" dirty="0">
              <a:solidFill>
                <a:schemeClr val="bg2">
                  <a:lumMod val="9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1DECAFE-F22B-48E9-8B20-82266B93249E}"/>
              </a:ext>
            </a:extLst>
          </p:cNvPr>
          <p:cNvSpPr txBox="1"/>
          <p:nvPr/>
        </p:nvSpPr>
        <p:spPr>
          <a:xfrm>
            <a:off x="8631642" y="2593614"/>
            <a:ext cx="272272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300" b="1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3</a:t>
            </a:r>
          </a:p>
          <a:p>
            <a:r>
              <a:rPr lang="uk-UA" sz="2200" b="1" dirty="0" err="1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История</a:t>
            </a:r>
            <a:r>
              <a:rPr lang="uk-UA" sz="2200" b="1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uk-UA" sz="2200" b="1" dirty="0" err="1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дизайна</a:t>
            </a:r>
            <a:endParaRPr lang="uk-UA" sz="2200" b="1" dirty="0">
              <a:solidFill>
                <a:schemeClr val="bg2">
                  <a:lumMod val="7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uk-UA" sz="2200" dirty="0">
                <a:solidFill>
                  <a:schemeClr val="bg2">
                    <a:lumMod val="9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Серіал, 37 випусків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63643C4-367B-411C-B9AA-96AD6C8624E4}"/>
              </a:ext>
            </a:extLst>
          </p:cNvPr>
          <p:cNvSpPr txBox="1"/>
          <p:nvPr/>
        </p:nvSpPr>
        <p:spPr>
          <a:xfrm>
            <a:off x="1078173" y="2593614"/>
            <a:ext cx="2374711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300" b="1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</a:t>
            </a:r>
          </a:p>
          <a:p>
            <a:r>
              <a:rPr lang="en-US" sz="2200" b="1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Objectified</a:t>
            </a:r>
          </a:p>
          <a:p>
            <a:r>
              <a:rPr lang="uk-UA" sz="2200" dirty="0">
                <a:solidFill>
                  <a:schemeClr val="bg2">
                    <a:lumMod val="9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У перекладі: </a:t>
            </a:r>
            <a:r>
              <a:rPr lang="uk-UA" sz="2200" dirty="0" err="1">
                <a:solidFill>
                  <a:schemeClr val="bg2">
                    <a:lumMod val="9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воплощение</a:t>
            </a:r>
            <a:endParaRPr lang="uk-UA" sz="2200" dirty="0">
              <a:solidFill>
                <a:schemeClr val="bg2">
                  <a:lumMod val="9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B17FB31-D964-4CCA-A84E-4E6F8DC0DE06}"/>
              </a:ext>
            </a:extLst>
          </p:cNvPr>
          <p:cNvSpPr txBox="1"/>
          <p:nvPr/>
        </p:nvSpPr>
        <p:spPr>
          <a:xfrm>
            <a:off x="1078173" y="4799686"/>
            <a:ext cx="3102590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300" b="1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4</a:t>
            </a:r>
          </a:p>
          <a:p>
            <a:r>
              <a:rPr lang="uk-UA" sz="2200" b="1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Правила </a:t>
            </a:r>
            <a:r>
              <a:rPr lang="uk-UA" sz="2200" b="1" dirty="0" err="1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дизайна</a:t>
            </a:r>
            <a:endParaRPr lang="uk-UA" sz="2200" b="1" dirty="0">
              <a:solidFill>
                <a:schemeClr val="bg2">
                  <a:lumMod val="5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2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By</a:t>
            </a:r>
            <a:r>
              <a:rPr lang="uk-UA" sz="22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: </a:t>
            </a:r>
            <a:r>
              <a:rPr lang="en-US" sz="22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BBC</a:t>
            </a:r>
            <a:endParaRPr lang="uk-UA" sz="2200" dirty="0">
              <a:solidFill>
                <a:schemeClr val="bg2">
                  <a:lumMod val="7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DA064CD-4BD5-466B-A21B-BFB19A14F70E}"/>
              </a:ext>
            </a:extLst>
          </p:cNvPr>
          <p:cNvSpPr txBox="1"/>
          <p:nvPr/>
        </p:nvSpPr>
        <p:spPr>
          <a:xfrm>
            <a:off x="4778992" y="4781096"/>
            <a:ext cx="2995117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300" b="1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5</a:t>
            </a:r>
          </a:p>
          <a:p>
            <a:r>
              <a:rPr lang="en-US" sz="2200" b="1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</a:t>
            </a:r>
            <a:r>
              <a:rPr lang="uk-UA" sz="2200" b="1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колько </a:t>
            </a:r>
            <a:r>
              <a:rPr lang="uk-UA" sz="2200" b="1" dirty="0" err="1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стоит</a:t>
            </a:r>
            <a:r>
              <a:rPr lang="uk-UA" sz="2200" b="1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ваше </a:t>
            </a:r>
            <a:r>
              <a:rPr lang="uk-UA" sz="2200" b="1" dirty="0" err="1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здание</a:t>
            </a:r>
            <a:r>
              <a:rPr lang="uk-UA" sz="2200" b="1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uk-UA" sz="2200" b="1" dirty="0" err="1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мистер</a:t>
            </a:r>
            <a:r>
              <a:rPr lang="uk-UA" sz="2200" b="1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uk-UA" sz="2200" b="1" dirty="0" err="1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Фостер</a:t>
            </a:r>
            <a:r>
              <a:rPr lang="uk-UA" sz="2200" b="1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BCAB47D-7676-4920-A913-0790F2D67DC8}"/>
              </a:ext>
            </a:extLst>
          </p:cNvPr>
          <p:cNvSpPr txBox="1"/>
          <p:nvPr/>
        </p:nvSpPr>
        <p:spPr>
          <a:xfrm>
            <a:off x="8631642" y="4781096"/>
            <a:ext cx="3452317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300" b="1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6</a:t>
            </a:r>
          </a:p>
          <a:p>
            <a:r>
              <a:rPr lang="uk-UA" sz="2200" b="1" dirty="0" err="1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Гигант</a:t>
            </a:r>
            <a:r>
              <a:rPr lang="ru-RU" sz="2200" b="1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ы</a:t>
            </a:r>
            <a:r>
              <a:rPr lang="uk-UA" sz="2200" b="1" dirty="0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uk-UA" sz="2200" b="1" dirty="0" err="1">
                <a:solidFill>
                  <a:schemeClr val="bg2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дизайна</a:t>
            </a:r>
            <a:endParaRPr lang="uk-UA" sz="2200" b="1" dirty="0">
              <a:solidFill>
                <a:schemeClr val="bg2">
                  <a:lumMod val="5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uk-UA" sz="2200" dirty="0">
                <a:solidFill>
                  <a:schemeClr val="bg2">
                    <a:lumMod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Багато історій</a:t>
            </a:r>
          </a:p>
        </p:txBody>
      </p:sp>
    </p:spTree>
    <p:extLst>
      <p:ext uri="{BB962C8B-B14F-4D97-AF65-F5344CB8AC3E}">
        <p14:creationId xmlns:p14="http://schemas.microsoft.com/office/powerpoint/2010/main" val="17988178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8746A63-3446-4D08-88A5-5854B451E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48E51EE-3DD5-4F1E-96D0-3E831AEB47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77134" y="4165814"/>
            <a:ext cx="9144000" cy="2387600"/>
          </a:xfrm>
        </p:spPr>
        <p:txBody>
          <a:bodyPr/>
          <a:lstStyle/>
          <a:p>
            <a:r>
              <a:rPr lang="uk-UA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Кінець.</a:t>
            </a:r>
          </a:p>
        </p:txBody>
      </p:sp>
    </p:spTree>
    <p:extLst>
      <p:ext uri="{BB962C8B-B14F-4D97-AF65-F5344CB8AC3E}">
        <p14:creationId xmlns:p14="http://schemas.microsoft.com/office/powerpoint/2010/main" val="21881071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2116</TotalTime>
  <Words>4360</Words>
  <Application>Microsoft Office PowerPoint</Application>
  <PresentationFormat>Широкоэкранный</PresentationFormat>
  <Paragraphs>322</Paragraphs>
  <Slides>27</Slides>
  <Notes>27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 Unicode MS</vt:lpstr>
      <vt:lpstr>Arial</vt:lpstr>
      <vt:lpstr>Calibri</vt:lpstr>
      <vt:lpstr>Calibri Light</vt:lpstr>
      <vt:lpstr>Тема Office</vt:lpstr>
      <vt:lpstr>1</vt:lpstr>
      <vt:lpstr>Yeezy home</vt:lpstr>
      <vt:lpstr>Влада Парижу</vt:lpstr>
      <vt:lpstr>Space</vt:lpstr>
      <vt:lpstr>Oculus Connect</vt:lpstr>
      <vt:lpstr>2</vt:lpstr>
      <vt:lpstr>Презентация PowerPoint</vt:lpstr>
      <vt:lpstr>Музей</vt:lpstr>
      <vt:lpstr>Колодязь-атріум</vt:lpstr>
      <vt:lpstr>Tasou Associates</vt:lpstr>
      <vt:lpstr>Матеріали</vt:lpstr>
      <vt:lpstr>Сходи</vt:lpstr>
      <vt:lpstr>Фасад</vt:lpstr>
      <vt:lpstr>3</vt:lpstr>
      <vt:lpstr>Тренди інтер’єру</vt:lpstr>
      <vt:lpstr>04</vt:lpstr>
      <vt:lpstr>Ivo Tavares</vt:lpstr>
      <vt:lpstr>6 українських студій </vt:lpstr>
      <vt:lpstr>Sergey Makhno Architects</vt:lpstr>
      <vt:lpstr>Презентация PowerPoint</vt:lpstr>
      <vt:lpstr>4</vt:lpstr>
      <vt:lpstr>Дизайн </vt:lpstr>
      <vt:lpstr>Архітектура</vt:lpstr>
      <vt:lpstr>Презентация PowerPoint</vt:lpstr>
      <vt:lpstr>5</vt:lpstr>
      <vt:lpstr>фільми/серіали</vt:lpstr>
      <vt:lpstr>Кінець.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hp</dc:creator>
  <cp:lastModifiedBy>User</cp:lastModifiedBy>
  <cp:revision>36</cp:revision>
  <dcterms:created xsi:type="dcterms:W3CDTF">2019-10-20T16:20:13Z</dcterms:created>
  <dcterms:modified xsi:type="dcterms:W3CDTF">2020-10-04T14:43:02Z</dcterms:modified>
</cp:coreProperties>
</file>