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7" r:id="rId2"/>
    <p:sldId id="258" r:id="rId3"/>
    <p:sldId id="259" r:id="rId4"/>
    <p:sldId id="260" r:id="rId5"/>
    <p:sldId id="261" r:id="rId6"/>
    <p:sldId id="256" r:id="rId7"/>
    <p:sldId id="262" r:id="rId8"/>
    <p:sldId id="263" r:id="rId9"/>
    <p:sldId id="264" r:id="rId10"/>
    <p:sldId id="266" r:id="rId11"/>
    <p:sldId id="265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960" y="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6DDBE3-9622-4EA8-824F-A0C2A6996D35}" type="datetimeFigureOut">
              <a:rPr lang="uk-UA" smtClean="0"/>
              <a:t>04.01.2021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8A16C9-6118-4920-BD65-8F4DFA5B740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23974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8A16C9-6118-4920-BD65-8F4DFA5B7403}" type="slidenum">
              <a:rPr lang="uk-UA" smtClean="0"/>
              <a:t>9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37614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53D93-0FB2-4877-ACD6-5F7FAB91BDCA}" type="datetimeFigureOut">
              <a:rPr lang="uk-UA" smtClean="0"/>
              <a:t>04.01.2021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2B129-E712-43BE-8442-CF71D9B6693E}" type="slidenum">
              <a:rPr lang="uk-UA" smtClean="0"/>
              <a:t>‹#›</a:t>
            </a:fld>
            <a:endParaRPr lang="uk-UA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53D93-0FB2-4877-ACD6-5F7FAB91BDCA}" type="datetimeFigureOut">
              <a:rPr lang="uk-UA" smtClean="0"/>
              <a:t>04.01.2021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2B129-E712-43BE-8442-CF71D9B6693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53D93-0FB2-4877-ACD6-5F7FAB91BDCA}" type="datetimeFigureOut">
              <a:rPr lang="uk-UA" smtClean="0"/>
              <a:t>04.01.2021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2B129-E712-43BE-8442-CF71D9B6693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53D93-0FB2-4877-ACD6-5F7FAB91BDCA}" type="datetimeFigureOut">
              <a:rPr lang="uk-UA" smtClean="0"/>
              <a:t>04.01.2021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2B129-E712-43BE-8442-CF71D9B6693E}" type="slidenum">
              <a:rPr lang="uk-UA" smtClean="0"/>
              <a:t>‹#›</a:t>
            </a:fld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53D93-0FB2-4877-ACD6-5F7FAB91BDCA}" type="datetimeFigureOut">
              <a:rPr lang="uk-UA" smtClean="0"/>
              <a:t>04.01.2021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2B129-E712-43BE-8442-CF71D9B6693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53D93-0FB2-4877-ACD6-5F7FAB91BDCA}" type="datetimeFigureOut">
              <a:rPr lang="uk-UA" smtClean="0"/>
              <a:t>04.01.2021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2B129-E712-43BE-8442-CF71D9B6693E}" type="slidenum">
              <a:rPr lang="uk-UA" smtClean="0"/>
              <a:t>‹#›</a:t>
            </a:fld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53D93-0FB2-4877-ACD6-5F7FAB91BDCA}" type="datetimeFigureOut">
              <a:rPr lang="uk-UA" smtClean="0"/>
              <a:t>04.01.2021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2B129-E712-43BE-8442-CF71D9B6693E}" type="slidenum">
              <a:rPr lang="uk-UA" smtClean="0"/>
              <a:t>‹#›</a:t>
            </a:fld>
            <a:endParaRPr lang="uk-UA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53D93-0FB2-4877-ACD6-5F7FAB91BDCA}" type="datetimeFigureOut">
              <a:rPr lang="uk-UA" smtClean="0"/>
              <a:t>04.01.2021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2B129-E712-43BE-8442-CF71D9B6693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53D93-0FB2-4877-ACD6-5F7FAB91BDCA}" type="datetimeFigureOut">
              <a:rPr lang="uk-UA" smtClean="0"/>
              <a:t>04.01.2021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2B129-E712-43BE-8442-CF71D9B6693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53D93-0FB2-4877-ACD6-5F7FAB91BDCA}" type="datetimeFigureOut">
              <a:rPr lang="uk-UA" smtClean="0"/>
              <a:t>04.01.2021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2B129-E712-43BE-8442-CF71D9B6693E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53D93-0FB2-4877-ACD6-5F7FAB91BDCA}" type="datetimeFigureOut">
              <a:rPr lang="uk-UA" smtClean="0"/>
              <a:t>04.01.2021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22B129-E712-43BE-8442-CF71D9B6693E}" type="slidenum">
              <a:rPr lang="uk-UA" smtClean="0"/>
              <a:t>‹#›</a:t>
            </a:fld>
            <a:endParaRPr lang="uk-U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253D93-0FB2-4877-ACD6-5F7FAB91BDCA}" type="datetimeFigureOut">
              <a:rPr lang="uk-UA" smtClean="0"/>
              <a:t>04.01.2021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622B129-E712-43BE-8442-CF71D9B6693E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755576" y="1628800"/>
            <a:ext cx="7175351" cy="36004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uk-UA" dirty="0" err="1" smtClean="0">
                <a:solidFill>
                  <a:schemeClr val="tx2">
                    <a:lumMod val="50000"/>
                  </a:schemeClr>
                </a:solidFill>
              </a:rPr>
              <a:t>Напівстатичні</a:t>
            </a: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uk-UA" dirty="0" err="1" smtClean="0">
                <a:solidFill>
                  <a:schemeClr val="tx2">
                    <a:lumMod val="50000"/>
                  </a:schemeClr>
                </a:solidFill>
              </a:rPr>
              <a:t>структурни</a:t>
            </a: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 даних. </a:t>
            </a:r>
            <a:endParaRPr lang="en-US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182880" indent="0" algn="ctr">
              <a:buNone/>
            </a:pP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Черга (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FIFO</a:t>
            </a: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)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r>
              <a:rPr lang="uk-UA" dirty="0">
                <a:effectLst/>
              </a:rPr>
              <a:t> Машинне представлення черги і реалізація операцій.</a:t>
            </a:r>
            <a:endParaRPr lang="uk-UA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99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52247" y="260648"/>
            <a:ext cx="8424936" cy="115212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uk-UA" sz="3200" dirty="0" smtClean="0">
                <a:solidFill>
                  <a:schemeClr val="tx2">
                    <a:lumMod val="50000"/>
                  </a:schemeClr>
                </a:solidFill>
              </a:rPr>
              <a:t>Реалізація операції визначення розміру черги</a:t>
            </a:r>
            <a:endParaRPr lang="uk-UA" sz="3200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67" name="Группа 66"/>
          <p:cNvGrpSpPr/>
          <p:nvPr/>
        </p:nvGrpSpPr>
        <p:grpSpPr>
          <a:xfrm>
            <a:off x="467544" y="1324753"/>
            <a:ext cx="2989492" cy="1978330"/>
            <a:chOff x="520699" y="1571863"/>
            <a:chExt cx="3520479" cy="2320510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1144196" y="1571863"/>
              <a:ext cx="2368300" cy="2320510"/>
              <a:chOff x="2947456" y="2780928"/>
              <a:chExt cx="2592288" cy="2592288"/>
            </a:xfrm>
          </p:grpSpPr>
          <p:grpSp>
            <p:nvGrpSpPr>
              <p:cNvPr id="6" name="Группа 5"/>
              <p:cNvGrpSpPr/>
              <p:nvPr/>
            </p:nvGrpSpPr>
            <p:grpSpPr>
              <a:xfrm>
                <a:off x="2947456" y="2780928"/>
                <a:ext cx="2592288" cy="2592288"/>
                <a:chOff x="2947456" y="2780928"/>
                <a:chExt cx="2592288" cy="2592288"/>
              </a:xfrm>
            </p:grpSpPr>
            <p:sp>
              <p:nvSpPr>
                <p:cNvPr id="13" name="Кольцо 12"/>
                <p:cNvSpPr/>
                <p:nvPr/>
              </p:nvSpPr>
              <p:spPr>
                <a:xfrm>
                  <a:off x="2947456" y="2780928"/>
                  <a:ext cx="2592288" cy="2592288"/>
                </a:xfrm>
                <a:prstGeom prst="donut">
                  <a:avLst>
                    <a:gd name="adj" fmla="val 13527"/>
                  </a:avLst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uk-UA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14" name="Прямая соединительная линия 13"/>
                <p:cNvCxnSpPr/>
                <p:nvPr/>
              </p:nvCxnSpPr>
              <p:spPr>
                <a:xfrm flipH="1">
                  <a:off x="3131840" y="4583265"/>
                  <a:ext cx="311708" cy="213887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Прямая соединительная линия 14"/>
                <p:cNvCxnSpPr/>
                <p:nvPr/>
              </p:nvCxnSpPr>
              <p:spPr>
                <a:xfrm flipH="1">
                  <a:off x="4243600" y="2780928"/>
                  <a:ext cx="4364" cy="36004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Прямая соединительная линия 15"/>
                <p:cNvCxnSpPr/>
                <p:nvPr/>
              </p:nvCxnSpPr>
              <p:spPr>
                <a:xfrm flipH="1">
                  <a:off x="4239236" y="5013176"/>
                  <a:ext cx="4364" cy="36004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Прямая соединительная линия 16"/>
                <p:cNvCxnSpPr/>
                <p:nvPr/>
              </p:nvCxnSpPr>
              <p:spPr>
                <a:xfrm>
                  <a:off x="5076056" y="4509120"/>
                  <a:ext cx="279371" cy="216024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Прямая соединительная линия 17"/>
                <p:cNvCxnSpPr/>
                <p:nvPr/>
              </p:nvCxnSpPr>
              <p:spPr>
                <a:xfrm flipH="1">
                  <a:off x="5004048" y="3339733"/>
                  <a:ext cx="311708" cy="213887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Прямая соединительная линия 18"/>
                <p:cNvCxnSpPr/>
                <p:nvPr/>
              </p:nvCxnSpPr>
              <p:spPr>
                <a:xfrm>
                  <a:off x="3131840" y="3446676"/>
                  <a:ext cx="288032" cy="189417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" name="TextBox 6"/>
              <p:cNvSpPr txBox="1"/>
              <p:nvPr/>
            </p:nvSpPr>
            <p:spPr>
              <a:xfrm>
                <a:off x="4608004" y="3193231"/>
                <a:ext cx="10801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uk-UA" sz="1400" dirty="0" smtClean="0"/>
                  <a:t>0</a:t>
                </a:r>
                <a:endParaRPr lang="uk-UA" sz="1400" dirty="0"/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4932040" y="3861048"/>
                <a:ext cx="21602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uk-UA" sz="1400" dirty="0" smtClean="0"/>
                  <a:t>1</a:t>
                </a:r>
                <a:endParaRPr lang="uk-UA" sz="1400" dirty="0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4557982" y="4583265"/>
                <a:ext cx="21602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uk-UA" sz="1400" dirty="0"/>
                  <a:t>2</a:t>
                </a: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3779912" y="4583265"/>
                <a:ext cx="21602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uk-UA" sz="1400" dirty="0" smtClean="0"/>
                  <a:t>3</a:t>
                </a:r>
                <a:endParaRPr lang="uk-UA" sz="1400" dirty="0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3335536" y="4006104"/>
                <a:ext cx="21602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uk-UA" sz="1400" dirty="0" smtClean="0"/>
                  <a:t>4</a:t>
                </a:r>
                <a:endParaRPr lang="uk-UA" sz="1400" dirty="0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3651881" y="3328316"/>
                <a:ext cx="21602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uk-UA" sz="1400" dirty="0"/>
                  <a:t>5</a:t>
                </a:r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3179639" y="2601795"/>
              <a:ext cx="3289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B</a:t>
              </a:r>
              <a:endParaRPr lang="uk-UA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701365" y="3385414"/>
              <a:ext cx="3289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C</a:t>
              </a:r>
              <a:endParaRPr lang="uk-UA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623289" y="3423640"/>
              <a:ext cx="3289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K</a:t>
              </a:r>
              <a:endParaRPr lang="uk-UA" dirty="0"/>
            </a:p>
          </p:txBody>
        </p:sp>
        <p:sp>
          <p:nvSpPr>
            <p:cNvPr id="23" name="Стрелка вниз 22"/>
            <p:cNvSpPr/>
            <p:nvPr/>
          </p:nvSpPr>
          <p:spPr>
            <a:xfrm rot="16200000">
              <a:off x="689235" y="2563582"/>
              <a:ext cx="211983" cy="54905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24" name="Стрелка вниз 23"/>
            <p:cNvSpPr/>
            <p:nvPr/>
          </p:nvSpPr>
          <p:spPr>
            <a:xfrm rot="5400000">
              <a:off x="3698730" y="2548960"/>
              <a:ext cx="209894" cy="475002"/>
            </a:xfrm>
            <a:prstGeom prst="down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grpSp>
        <p:nvGrpSpPr>
          <p:cNvPr id="68" name="Группа 67"/>
          <p:cNvGrpSpPr/>
          <p:nvPr/>
        </p:nvGrpSpPr>
        <p:grpSpPr>
          <a:xfrm>
            <a:off x="4870101" y="1079061"/>
            <a:ext cx="3045477" cy="2047265"/>
            <a:chOff x="4818707" y="1441540"/>
            <a:chExt cx="3520479" cy="2320510"/>
          </a:xfrm>
        </p:grpSpPr>
        <p:grpSp>
          <p:nvGrpSpPr>
            <p:cNvPr id="45" name="Группа 44"/>
            <p:cNvGrpSpPr/>
            <p:nvPr/>
          </p:nvGrpSpPr>
          <p:grpSpPr>
            <a:xfrm>
              <a:off x="5442204" y="1441540"/>
              <a:ext cx="2368300" cy="2320510"/>
              <a:chOff x="2947456" y="2780928"/>
              <a:chExt cx="2592288" cy="2592288"/>
            </a:xfrm>
          </p:grpSpPr>
          <p:grpSp>
            <p:nvGrpSpPr>
              <p:cNvPr id="46" name="Группа 45"/>
              <p:cNvGrpSpPr/>
              <p:nvPr/>
            </p:nvGrpSpPr>
            <p:grpSpPr>
              <a:xfrm>
                <a:off x="2947456" y="2780928"/>
                <a:ext cx="2592288" cy="2592288"/>
                <a:chOff x="2947456" y="2780928"/>
                <a:chExt cx="2592288" cy="2592288"/>
              </a:xfrm>
            </p:grpSpPr>
            <p:sp>
              <p:nvSpPr>
                <p:cNvPr id="53" name="Кольцо 52"/>
                <p:cNvSpPr/>
                <p:nvPr/>
              </p:nvSpPr>
              <p:spPr>
                <a:xfrm>
                  <a:off x="2947456" y="2780928"/>
                  <a:ext cx="2592288" cy="2592288"/>
                </a:xfrm>
                <a:prstGeom prst="donut">
                  <a:avLst>
                    <a:gd name="adj" fmla="val 13527"/>
                  </a:avLst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uk-UA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54" name="Прямая соединительная линия 53"/>
                <p:cNvCxnSpPr/>
                <p:nvPr/>
              </p:nvCxnSpPr>
              <p:spPr>
                <a:xfrm flipH="1">
                  <a:off x="3131840" y="4583265"/>
                  <a:ext cx="311708" cy="213887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Прямая соединительная линия 54"/>
                <p:cNvCxnSpPr/>
                <p:nvPr/>
              </p:nvCxnSpPr>
              <p:spPr>
                <a:xfrm flipH="1">
                  <a:off x="4243600" y="2780928"/>
                  <a:ext cx="4364" cy="36004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Прямая соединительная линия 55"/>
                <p:cNvCxnSpPr/>
                <p:nvPr/>
              </p:nvCxnSpPr>
              <p:spPr>
                <a:xfrm flipH="1">
                  <a:off x="4239236" y="5013176"/>
                  <a:ext cx="4364" cy="36004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Прямая соединительная линия 56"/>
                <p:cNvCxnSpPr/>
                <p:nvPr/>
              </p:nvCxnSpPr>
              <p:spPr>
                <a:xfrm>
                  <a:off x="5076056" y="4509120"/>
                  <a:ext cx="279371" cy="216024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Прямая соединительная линия 57"/>
                <p:cNvCxnSpPr/>
                <p:nvPr/>
              </p:nvCxnSpPr>
              <p:spPr>
                <a:xfrm flipH="1">
                  <a:off x="5004048" y="3339733"/>
                  <a:ext cx="311708" cy="213887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Прямая соединительная линия 58"/>
                <p:cNvCxnSpPr/>
                <p:nvPr/>
              </p:nvCxnSpPr>
              <p:spPr>
                <a:xfrm>
                  <a:off x="3131840" y="3446676"/>
                  <a:ext cx="288032" cy="189417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7" name="TextBox 46"/>
              <p:cNvSpPr txBox="1"/>
              <p:nvPr/>
            </p:nvSpPr>
            <p:spPr>
              <a:xfrm>
                <a:off x="4608003" y="3193231"/>
                <a:ext cx="108012" cy="3438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uk-UA" sz="1400" dirty="0" smtClean="0"/>
                  <a:t>4</a:t>
                </a:r>
                <a:endParaRPr lang="uk-UA" sz="1400" dirty="0"/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4932040" y="3861048"/>
                <a:ext cx="216024" cy="3438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uk-UA" sz="1400" dirty="0" smtClean="0"/>
                  <a:t>5</a:t>
                </a:r>
                <a:endParaRPr lang="uk-UA" sz="1400" dirty="0"/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4557982" y="4583265"/>
                <a:ext cx="216024" cy="3438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uk-UA" sz="1400" dirty="0" smtClean="0"/>
                  <a:t>0</a:t>
                </a:r>
                <a:endParaRPr lang="uk-UA" sz="1400" dirty="0"/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3779912" y="4583265"/>
                <a:ext cx="216024" cy="3438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uk-UA" sz="1400" dirty="0" smtClean="0"/>
                  <a:t>1</a:t>
                </a:r>
                <a:endParaRPr lang="uk-UA" sz="1400" dirty="0"/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3335536" y="4006104"/>
                <a:ext cx="216024" cy="3438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uk-UA" sz="1400" dirty="0"/>
                  <a:t>2</a:t>
                </a: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3651881" y="3328316"/>
                <a:ext cx="216024" cy="3438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uk-UA" sz="1400" dirty="0" smtClean="0"/>
                  <a:t>3</a:t>
                </a:r>
                <a:endParaRPr lang="uk-UA" sz="1400" dirty="0"/>
              </a:p>
            </p:txBody>
          </p:sp>
        </p:grpSp>
        <p:sp>
          <p:nvSpPr>
            <p:cNvPr id="60" name="TextBox 59"/>
            <p:cNvSpPr txBox="1"/>
            <p:nvPr/>
          </p:nvSpPr>
          <p:spPr>
            <a:xfrm>
              <a:off x="7477647" y="2471472"/>
              <a:ext cx="3289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B</a:t>
              </a:r>
              <a:endParaRPr lang="uk-UA" dirty="0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6999373" y="3255091"/>
              <a:ext cx="3289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C</a:t>
              </a:r>
              <a:endParaRPr lang="uk-UA" dirty="0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5921297" y="3293317"/>
              <a:ext cx="3289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K</a:t>
              </a:r>
              <a:endParaRPr lang="uk-UA" dirty="0"/>
            </a:p>
          </p:txBody>
        </p:sp>
        <p:sp>
          <p:nvSpPr>
            <p:cNvPr id="63" name="Стрелка вниз 62"/>
            <p:cNvSpPr/>
            <p:nvPr/>
          </p:nvSpPr>
          <p:spPr>
            <a:xfrm rot="16200000">
              <a:off x="4987243" y="2433259"/>
              <a:ext cx="211983" cy="54905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64" name="Стрелка вниз 63"/>
            <p:cNvSpPr/>
            <p:nvPr/>
          </p:nvSpPr>
          <p:spPr>
            <a:xfrm rot="5400000">
              <a:off x="7996738" y="2418637"/>
              <a:ext cx="209894" cy="475002"/>
            </a:xfrm>
            <a:prstGeom prst="down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sp>
        <p:nvSpPr>
          <p:cNvPr id="65" name="Объект 2"/>
          <p:cNvSpPr txBox="1">
            <a:spLocks/>
          </p:cNvSpPr>
          <p:nvPr/>
        </p:nvSpPr>
        <p:spPr>
          <a:xfrm>
            <a:off x="187598" y="3321329"/>
            <a:ext cx="3853582" cy="133682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just">
              <a:buFont typeface="Georgia" pitchFamily="18" charset="0"/>
              <a:buNone/>
            </a:pP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Якщо індекс «хвоста» </a:t>
            </a:r>
            <a:r>
              <a:rPr lang="uk-UA" b="1" dirty="0" smtClean="0">
                <a:solidFill>
                  <a:schemeClr val="tx2">
                    <a:lumMod val="50000"/>
                  </a:schemeClr>
                </a:solidFill>
              </a:rPr>
              <a:t>≥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індексу «голови», то розмір дорівнює різниці індексів (4-1=3).</a:t>
            </a:r>
            <a:endParaRPr lang="uk-UA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6" name="Объект 2"/>
          <p:cNvSpPr txBox="1">
            <a:spLocks/>
          </p:cNvSpPr>
          <p:nvPr/>
        </p:nvSpPr>
        <p:spPr>
          <a:xfrm>
            <a:off x="4355976" y="3244703"/>
            <a:ext cx="4421207" cy="133682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just">
              <a:buFont typeface="Georgia" pitchFamily="18" charset="0"/>
              <a:buNone/>
            </a:pP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Якщо індекс «хвоста»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&lt; </a:t>
            </a: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індексу «голови», то розмір розраховують за формулою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:</a:t>
            </a: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b="1" dirty="0" err="1" smtClean="0">
                <a:solidFill>
                  <a:schemeClr val="tx2">
                    <a:lumMod val="50000"/>
                  </a:schemeClr>
                </a:solidFill>
              </a:rPr>
              <a:t>bottom+Max_size-top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 (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2+6-5=3)</a:t>
            </a:r>
            <a:endParaRPr lang="uk-UA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69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016" y="4586364"/>
            <a:ext cx="6275294" cy="2166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1425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51520" y="188640"/>
            <a:ext cx="8424936" cy="108012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None/>
            </a:pPr>
            <a:r>
              <a:rPr lang="uk-UA" sz="3200" dirty="0" smtClean="0">
                <a:solidFill>
                  <a:schemeClr val="tx2">
                    <a:lumMod val="50000"/>
                  </a:schemeClr>
                </a:solidFill>
              </a:rPr>
              <a:t>Реалізація операці</a:t>
            </a:r>
            <a:r>
              <a:rPr lang="uk-UA" sz="3200" dirty="0">
                <a:solidFill>
                  <a:schemeClr val="tx2">
                    <a:lumMod val="50000"/>
                  </a:schemeClr>
                </a:solidFill>
              </a:rPr>
              <a:t>ї</a:t>
            </a:r>
            <a:r>
              <a:rPr lang="uk-UA" sz="3200" dirty="0" smtClean="0">
                <a:solidFill>
                  <a:schemeClr val="tx2">
                    <a:lumMod val="50000"/>
                  </a:schemeClr>
                </a:solidFill>
              </a:rPr>
              <a:t> перевірки </a:t>
            </a:r>
            <a:r>
              <a:rPr lang="uk-UA" sz="3200" dirty="0">
                <a:solidFill>
                  <a:schemeClr val="tx2">
                    <a:lumMod val="50000"/>
                  </a:schemeClr>
                </a:solidFill>
              </a:rPr>
              <a:t>черги</a:t>
            </a:r>
          </a:p>
          <a:p>
            <a:pPr marL="0" indent="0" algn="ctr">
              <a:buFont typeface="Georgia" pitchFamily="18" charset="0"/>
              <a:buNone/>
            </a:pPr>
            <a:r>
              <a:rPr lang="uk-UA" sz="3200" dirty="0" smtClean="0">
                <a:solidFill>
                  <a:schemeClr val="tx2">
                    <a:lumMod val="50000"/>
                  </a:schemeClr>
                </a:solidFill>
              </a:rPr>
              <a:t>на пустоту</a:t>
            </a:r>
            <a:endParaRPr lang="uk-UA" sz="32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726" y="4581128"/>
            <a:ext cx="8546182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Объект 2"/>
          <p:cNvSpPr>
            <a:spLocks noGrp="1"/>
          </p:cNvSpPr>
          <p:nvPr>
            <p:ph sz="quarter" idx="13"/>
          </p:nvPr>
        </p:nvSpPr>
        <p:spPr>
          <a:xfrm>
            <a:off x="267147" y="1476425"/>
            <a:ext cx="8424936" cy="576064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Черга порожня коли індекси «голови» та «хвоста» рівні.</a:t>
            </a:r>
            <a:endParaRPr lang="uk-UA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604813" y="2030436"/>
            <a:ext cx="3271998" cy="2412268"/>
            <a:chOff x="604813" y="2030436"/>
            <a:chExt cx="3271998" cy="2412268"/>
          </a:xfrm>
        </p:grpSpPr>
        <p:grpSp>
          <p:nvGrpSpPr>
            <p:cNvPr id="13" name="Группа 12"/>
            <p:cNvGrpSpPr/>
            <p:nvPr/>
          </p:nvGrpSpPr>
          <p:grpSpPr>
            <a:xfrm>
              <a:off x="1331640" y="2030436"/>
              <a:ext cx="2545171" cy="2412268"/>
              <a:chOff x="2947456" y="2780928"/>
              <a:chExt cx="2592288" cy="2592288"/>
            </a:xfrm>
          </p:grpSpPr>
          <p:grpSp>
            <p:nvGrpSpPr>
              <p:cNvPr id="14" name="Группа 13"/>
              <p:cNvGrpSpPr/>
              <p:nvPr/>
            </p:nvGrpSpPr>
            <p:grpSpPr>
              <a:xfrm>
                <a:off x="2947456" y="2780928"/>
                <a:ext cx="2592288" cy="2592288"/>
                <a:chOff x="2947456" y="2780928"/>
                <a:chExt cx="2592288" cy="2592288"/>
              </a:xfrm>
            </p:grpSpPr>
            <p:sp>
              <p:nvSpPr>
                <p:cNvPr id="21" name="Кольцо 20"/>
                <p:cNvSpPr/>
                <p:nvPr/>
              </p:nvSpPr>
              <p:spPr>
                <a:xfrm>
                  <a:off x="2947456" y="2780928"/>
                  <a:ext cx="2592288" cy="2592288"/>
                </a:xfrm>
                <a:prstGeom prst="donut">
                  <a:avLst>
                    <a:gd name="adj" fmla="val 13527"/>
                  </a:avLst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uk-UA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22" name="Прямая соединительная линия 21"/>
                <p:cNvCxnSpPr/>
                <p:nvPr/>
              </p:nvCxnSpPr>
              <p:spPr>
                <a:xfrm flipH="1">
                  <a:off x="3131840" y="4583265"/>
                  <a:ext cx="311708" cy="213887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Прямая соединительная линия 22"/>
                <p:cNvCxnSpPr/>
                <p:nvPr/>
              </p:nvCxnSpPr>
              <p:spPr>
                <a:xfrm flipH="1">
                  <a:off x="4243600" y="2780928"/>
                  <a:ext cx="4364" cy="36004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Прямая соединительная линия 23"/>
                <p:cNvCxnSpPr/>
                <p:nvPr/>
              </p:nvCxnSpPr>
              <p:spPr>
                <a:xfrm flipH="1">
                  <a:off x="4239236" y="5013176"/>
                  <a:ext cx="4364" cy="36004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Прямая соединительная линия 24"/>
                <p:cNvCxnSpPr/>
                <p:nvPr/>
              </p:nvCxnSpPr>
              <p:spPr>
                <a:xfrm>
                  <a:off x="5076056" y="4509120"/>
                  <a:ext cx="279371" cy="216024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Прямая соединительная линия 25"/>
                <p:cNvCxnSpPr/>
                <p:nvPr/>
              </p:nvCxnSpPr>
              <p:spPr>
                <a:xfrm flipH="1">
                  <a:off x="5004048" y="3339733"/>
                  <a:ext cx="311708" cy="213887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Прямая соединительная линия 26"/>
                <p:cNvCxnSpPr/>
                <p:nvPr/>
              </p:nvCxnSpPr>
              <p:spPr>
                <a:xfrm>
                  <a:off x="3131840" y="3446676"/>
                  <a:ext cx="288032" cy="189417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5" name="TextBox 14"/>
              <p:cNvSpPr txBox="1"/>
              <p:nvPr/>
            </p:nvSpPr>
            <p:spPr>
              <a:xfrm>
                <a:off x="4608004" y="3193231"/>
                <a:ext cx="10801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uk-UA" sz="1400" dirty="0" smtClean="0"/>
                  <a:t>0</a:t>
                </a:r>
                <a:endParaRPr lang="uk-UA" sz="1400" dirty="0"/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4932040" y="3861048"/>
                <a:ext cx="21602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uk-UA" sz="1400" dirty="0" smtClean="0"/>
                  <a:t>1</a:t>
                </a:r>
                <a:endParaRPr lang="uk-UA" sz="1400" dirty="0"/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4557982" y="4583265"/>
                <a:ext cx="21602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uk-UA" sz="1400" dirty="0"/>
                  <a:t>2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3779912" y="4583265"/>
                <a:ext cx="21602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uk-UA" sz="1400" dirty="0" smtClean="0"/>
                  <a:t>3</a:t>
                </a:r>
                <a:endParaRPr lang="uk-UA" sz="1400" dirty="0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3335536" y="4006104"/>
                <a:ext cx="21602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uk-UA" sz="1400" dirty="0" smtClean="0"/>
                  <a:t>4</a:t>
                </a:r>
                <a:endParaRPr lang="uk-UA" sz="1400" dirty="0"/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3651881" y="3328316"/>
                <a:ext cx="21602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uk-UA" sz="1400" dirty="0"/>
                  <a:t>5</a:t>
                </a:r>
              </a:p>
            </p:txBody>
          </p:sp>
        </p:grpSp>
        <p:sp>
          <p:nvSpPr>
            <p:cNvPr id="28" name="Стрелка вниз 27"/>
            <p:cNvSpPr/>
            <p:nvPr/>
          </p:nvSpPr>
          <p:spPr>
            <a:xfrm rot="16200000">
              <a:off x="786899" y="2893506"/>
              <a:ext cx="236810" cy="600981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32" name="Стрелка вниз 31"/>
            <p:cNvSpPr/>
            <p:nvPr/>
          </p:nvSpPr>
          <p:spPr>
            <a:xfrm rot="16200000">
              <a:off x="776794" y="3102236"/>
              <a:ext cx="236242" cy="571920"/>
            </a:xfrm>
            <a:prstGeom prst="down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4505264" y="2030436"/>
            <a:ext cx="2986679" cy="2412268"/>
            <a:chOff x="5764914" y="1850416"/>
            <a:chExt cx="3276781" cy="2592288"/>
          </a:xfrm>
        </p:grpSpPr>
        <p:grpSp>
          <p:nvGrpSpPr>
            <p:cNvPr id="33" name="Группа 32"/>
            <p:cNvGrpSpPr/>
            <p:nvPr/>
          </p:nvGrpSpPr>
          <p:grpSpPr>
            <a:xfrm>
              <a:off x="6444624" y="1850416"/>
              <a:ext cx="2592288" cy="2592288"/>
              <a:chOff x="2947456" y="2780928"/>
              <a:chExt cx="2592288" cy="2592288"/>
            </a:xfrm>
          </p:grpSpPr>
          <p:grpSp>
            <p:nvGrpSpPr>
              <p:cNvPr id="34" name="Группа 33"/>
              <p:cNvGrpSpPr/>
              <p:nvPr/>
            </p:nvGrpSpPr>
            <p:grpSpPr>
              <a:xfrm>
                <a:off x="2947456" y="2780928"/>
                <a:ext cx="2592288" cy="2592288"/>
                <a:chOff x="2947456" y="2780928"/>
                <a:chExt cx="2592288" cy="2592288"/>
              </a:xfrm>
            </p:grpSpPr>
            <p:sp>
              <p:nvSpPr>
                <p:cNvPr id="41" name="Кольцо 40"/>
                <p:cNvSpPr/>
                <p:nvPr/>
              </p:nvSpPr>
              <p:spPr>
                <a:xfrm>
                  <a:off x="2947456" y="2780928"/>
                  <a:ext cx="2592288" cy="2592288"/>
                </a:xfrm>
                <a:prstGeom prst="donut">
                  <a:avLst>
                    <a:gd name="adj" fmla="val 13527"/>
                  </a:avLst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uk-UA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42" name="Прямая соединительная линия 41"/>
                <p:cNvCxnSpPr/>
                <p:nvPr/>
              </p:nvCxnSpPr>
              <p:spPr>
                <a:xfrm flipH="1">
                  <a:off x="3131840" y="4583265"/>
                  <a:ext cx="311708" cy="213887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Прямая соединительная линия 42"/>
                <p:cNvCxnSpPr/>
                <p:nvPr/>
              </p:nvCxnSpPr>
              <p:spPr>
                <a:xfrm flipH="1">
                  <a:off x="4243600" y="2780928"/>
                  <a:ext cx="4364" cy="36004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Прямая соединительная линия 43"/>
                <p:cNvCxnSpPr/>
                <p:nvPr/>
              </p:nvCxnSpPr>
              <p:spPr>
                <a:xfrm flipH="1">
                  <a:off x="4239236" y="5013176"/>
                  <a:ext cx="4364" cy="36004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Прямая соединительная линия 44"/>
                <p:cNvCxnSpPr/>
                <p:nvPr/>
              </p:nvCxnSpPr>
              <p:spPr>
                <a:xfrm>
                  <a:off x="5076056" y="4509120"/>
                  <a:ext cx="279371" cy="216024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Прямая соединительная линия 45"/>
                <p:cNvCxnSpPr/>
                <p:nvPr/>
              </p:nvCxnSpPr>
              <p:spPr>
                <a:xfrm flipH="1">
                  <a:off x="5004048" y="3339733"/>
                  <a:ext cx="311708" cy="213887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Прямая соединительная линия 46"/>
                <p:cNvCxnSpPr/>
                <p:nvPr/>
              </p:nvCxnSpPr>
              <p:spPr>
                <a:xfrm>
                  <a:off x="3131840" y="3446676"/>
                  <a:ext cx="288032" cy="189417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5" name="TextBox 34"/>
              <p:cNvSpPr txBox="1"/>
              <p:nvPr/>
            </p:nvSpPr>
            <p:spPr>
              <a:xfrm>
                <a:off x="4608004" y="3193231"/>
                <a:ext cx="10801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smtClean="0"/>
                  <a:t>2</a:t>
                </a:r>
                <a:endParaRPr lang="uk-UA" sz="1400" dirty="0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3736234" y="3292787"/>
                <a:ext cx="21602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uk-UA" sz="1400" dirty="0" smtClean="0"/>
                  <a:t>1</a:t>
                </a:r>
                <a:endParaRPr lang="uk-UA" sz="1400" dirty="0"/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4557982" y="4583265"/>
                <a:ext cx="21602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 smtClean="0"/>
                  <a:t>4</a:t>
                </a:r>
                <a:endParaRPr lang="uk-UA" sz="1400" dirty="0"/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4884953" y="3913822"/>
                <a:ext cx="21602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uk-UA" sz="1400" dirty="0" smtClean="0"/>
                  <a:t>3</a:t>
                </a:r>
                <a:endParaRPr lang="uk-UA" sz="1400" dirty="0"/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3335536" y="4006104"/>
                <a:ext cx="21602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0</a:t>
                </a:r>
                <a:endParaRPr lang="uk-UA" sz="1400" dirty="0"/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3723889" y="4520733"/>
                <a:ext cx="21602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uk-UA" sz="1400" dirty="0"/>
                  <a:t>5</a:t>
                </a:r>
              </a:p>
            </p:txBody>
          </p:sp>
        </p:grpSp>
        <p:sp>
          <p:nvSpPr>
            <p:cNvPr id="48" name="Стрелка вниз 47"/>
            <p:cNvSpPr/>
            <p:nvPr/>
          </p:nvSpPr>
          <p:spPr>
            <a:xfrm rot="16200000">
              <a:off x="5947000" y="2893506"/>
              <a:ext cx="236810" cy="600981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681655" y="2880348"/>
              <a:ext cx="360040" cy="396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uk-UA" dirty="0"/>
            </a:p>
          </p:txBody>
        </p:sp>
        <p:sp>
          <p:nvSpPr>
            <p:cNvPr id="52" name="Стрелка вниз 51"/>
            <p:cNvSpPr/>
            <p:nvPr/>
          </p:nvSpPr>
          <p:spPr>
            <a:xfrm rot="16200000">
              <a:off x="5936895" y="3102236"/>
              <a:ext cx="236242" cy="571920"/>
            </a:xfrm>
            <a:prstGeom prst="down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</p:spTree>
    <p:extLst>
      <p:ext uri="{BB962C8B-B14F-4D97-AF65-F5344CB8AC3E}">
        <p14:creationId xmlns:p14="http://schemas.microsoft.com/office/powerpoint/2010/main" val="4220752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51520" y="260648"/>
            <a:ext cx="8424936" cy="115212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uk-UA" sz="3200" dirty="0" smtClean="0">
                <a:solidFill>
                  <a:schemeClr val="tx2">
                    <a:lumMod val="50000"/>
                  </a:schemeClr>
                </a:solidFill>
              </a:rPr>
              <a:t>Реалізація операцій перевірки чи черга заповнена</a:t>
            </a:r>
            <a:endParaRPr lang="uk-UA" sz="3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38646" y="1412776"/>
            <a:ext cx="8491189" cy="7956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just">
              <a:buFont typeface="Georgia" pitchFamily="18" charset="0"/>
              <a:buNone/>
            </a:pP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Черга заповнена коли «зазор» між індексами «голови» та «хвоста» скоротився до 1.</a:t>
            </a:r>
            <a:endParaRPr lang="uk-UA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941168"/>
            <a:ext cx="7344816" cy="1684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4" name="Группа 53"/>
          <p:cNvGrpSpPr/>
          <p:nvPr/>
        </p:nvGrpSpPr>
        <p:grpSpPr>
          <a:xfrm>
            <a:off x="649502" y="2157827"/>
            <a:ext cx="7129620" cy="2581073"/>
            <a:chOff x="649502" y="2157827"/>
            <a:chExt cx="7129620" cy="2581073"/>
          </a:xfrm>
        </p:grpSpPr>
        <p:grpSp>
          <p:nvGrpSpPr>
            <p:cNvPr id="30" name="Группа 29"/>
            <p:cNvGrpSpPr/>
            <p:nvPr/>
          </p:nvGrpSpPr>
          <p:grpSpPr>
            <a:xfrm>
              <a:off x="649502" y="2273023"/>
              <a:ext cx="3207122" cy="2465877"/>
              <a:chOff x="649502" y="2273023"/>
              <a:chExt cx="3207122" cy="2465877"/>
            </a:xfrm>
          </p:grpSpPr>
          <p:grpSp>
            <p:nvGrpSpPr>
              <p:cNvPr id="8" name="Группа 7"/>
              <p:cNvGrpSpPr/>
              <p:nvPr/>
            </p:nvGrpSpPr>
            <p:grpSpPr>
              <a:xfrm>
                <a:off x="1306670" y="2326632"/>
                <a:ext cx="2545171" cy="2412268"/>
                <a:chOff x="2947456" y="2780928"/>
                <a:chExt cx="2592288" cy="2592288"/>
              </a:xfrm>
            </p:grpSpPr>
            <p:grpSp>
              <p:nvGrpSpPr>
                <p:cNvPr id="14" name="Группа 13"/>
                <p:cNvGrpSpPr/>
                <p:nvPr/>
              </p:nvGrpSpPr>
              <p:grpSpPr>
                <a:xfrm>
                  <a:off x="2947456" y="2780928"/>
                  <a:ext cx="2592288" cy="2592288"/>
                  <a:chOff x="2947456" y="2780928"/>
                  <a:chExt cx="2592288" cy="2592288"/>
                </a:xfrm>
              </p:grpSpPr>
              <p:sp>
                <p:nvSpPr>
                  <p:cNvPr id="21" name="Кольцо 20"/>
                  <p:cNvSpPr/>
                  <p:nvPr/>
                </p:nvSpPr>
                <p:spPr>
                  <a:xfrm>
                    <a:off x="2947456" y="2780928"/>
                    <a:ext cx="2592288" cy="2592288"/>
                  </a:xfrm>
                  <a:prstGeom prst="donut">
                    <a:avLst>
                      <a:gd name="adj" fmla="val 13527"/>
                    </a:avLst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uk-UA">
                      <a:solidFill>
                        <a:schemeClr val="tx1"/>
                      </a:solidFill>
                    </a:endParaRPr>
                  </a:p>
                </p:txBody>
              </p:sp>
              <p:cxnSp>
                <p:nvCxnSpPr>
                  <p:cNvPr id="22" name="Прямая соединительная линия 21"/>
                  <p:cNvCxnSpPr/>
                  <p:nvPr/>
                </p:nvCxnSpPr>
                <p:spPr>
                  <a:xfrm flipH="1">
                    <a:off x="3131840" y="4583265"/>
                    <a:ext cx="311708" cy="213887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Прямая соединительная линия 22"/>
                  <p:cNvCxnSpPr/>
                  <p:nvPr/>
                </p:nvCxnSpPr>
                <p:spPr>
                  <a:xfrm flipH="1">
                    <a:off x="4243600" y="2780928"/>
                    <a:ext cx="4364" cy="36004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" name="Прямая соединительная линия 23"/>
                  <p:cNvCxnSpPr/>
                  <p:nvPr/>
                </p:nvCxnSpPr>
                <p:spPr>
                  <a:xfrm flipH="1">
                    <a:off x="4239236" y="5013176"/>
                    <a:ext cx="4364" cy="36004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" name="Прямая соединительная линия 24"/>
                  <p:cNvCxnSpPr/>
                  <p:nvPr/>
                </p:nvCxnSpPr>
                <p:spPr>
                  <a:xfrm>
                    <a:off x="5076056" y="4509120"/>
                    <a:ext cx="279371" cy="216024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" name="Прямая соединительная линия 25"/>
                  <p:cNvCxnSpPr/>
                  <p:nvPr/>
                </p:nvCxnSpPr>
                <p:spPr>
                  <a:xfrm flipH="1">
                    <a:off x="5004048" y="3339733"/>
                    <a:ext cx="311708" cy="213887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" name="Прямая соединительная линия 26"/>
                  <p:cNvCxnSpPr/>
                  <p:nvPr/>
                </p:nvCxnSpPr>
                <p:spPr>
                  <a:xfrm>
                    <a:off x="3131840" y="3446676"/>
                    <a:ext cx="288032" cy="189417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5" name="TextBox 14"/>
                <p:cNvSpPr txBox="1"/>
                <p:nvPr/>
              </p:nvSpPr>
              <p:spPr>
                <a:xfrm>
                  <a:off x="4608004" y="3193231"/>
                  <a:ext cx="108012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uk-UA" sz="1400" dirty="0" smtClean="0"/>
                    <a:t>0</a:t>
                  </a:r>
                  <a:endParaRPr lang="uk-UA" sz="1400" dirty="0"/>
                </a:p>
              </p:txBody>
            </p:sp>
            <p:sp>
              <p:nvSpPr>
                <p:cNvPr id="16" name="TextBox 15"/>
                <p:cNvSpPr txBox="1"/>
                <p:nvPr/>
              </p:nvSpPr>
              <p:spPr>
                <a:xfrm>
                  <a:off x="4932040" y="3861048"/>
                  <a:ext cx="216024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uk-UA" sz="1400" dirty="0" smtClean="0"/>
                    <a:t>1</a:t>
                  </a:r>
                  <a:endParaRPr lang="uk-UA" sz="1400" dirty="0"/>
                </a:p>
              </p:txBody>
            </p:sp>
            <p:sp>
              <p:nvSpPr>
                <p:cNvPr id="17" name="TextBox 16"/>
                <p:cNvSpPr txBox="1"/>
                <p:nvPr/>
              </p:nvSpPr>
              <p:spPr>
                <a:xfrm>
                  <a:off x="4557982" y="4583265"/>
                  <a:ext cx="216024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uk-UA" sz="1400" dirty="0"/>
                    <a:t>2</a:t>
                  </a:r>
                </a:p>
              </p:txBody>
            </p:sp>
            <p:sp>
              <p:nvSpPr>
                <p:cNvPr id="18" name="TextBox 17"/>
                <p:cNvSpPr txBox="1"/>
                <p:nvPr/>
              </p:nvSpPr>
              <p:spPr>
                <a:xfrm>
                  <a:off x="3779912" y="4583265"/>
                  <a:ext cx="216024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uk-UA" sz="1400" dirty="0" smtClean="0"/>
                    <a:t>3</a:t>
                  </a:r>
                  <a:endParaRPr lang="uk-UA" sz="1400" dirty="0"/>
                </a:p>
              </p:txBody>
            </p:sp>
            <p:sp>
              <p:nvSpPr>
                <p:cNvPr id="19" name="TextBox 18"/>
                <p:cNvSpPr txBox="1"/>
                <p:nvPr/>
              </p:nvSpPr>
              <p:spPr>
                <a:xfrm>
                  <a:off x="3335536" y="4006104"/>
                  <a:ext cx="216024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uk-UA" sz="1400" dirty="0" smtClean="0"/>
                    <a:t>4</a:t>
                  </a:r>
                  <a:endParaRPr lang="uk-UA" sz="1400" dirty="0"/>
                </a:p>
              </p:txBody>
            </p:sp>
            <p:sp>
              <p:nvSpPr>
                <p:cNvPr id="20" name="TextBox 19"/>
                <p:cNvSpPr txBox="1"/>
                <p:nvPr/>
              </p:nvSpPr>
              <p:spPr>
                <a:xfrm>
                  <a:off x="3651881" y="3328316"/>
                  <a:ext cx="216024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uk-UA" sz="1400" dirty="0"/>
                    <a:t>5</a:t>
                  </a:r>
                </a:p>
              </p:txBody>
            </p:sp>
          </p:grpSp>
          <p:sp>
            <p:nvSpPr>
              <p:cNvPr id="9" name="Стрелка вниз 8"/>
              <p:cNvSpPr/>
              <p:nvPr/>
            </p:nvSpPr>
            <p:spPr>
              <a:xfrm rot="16200000">
                <a:off x="831588" y="3245385"/>
                <a:ext cx="236810" cy="600981"/>
              </a:xfrm>
              <a:prstGeom prst="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3496584" y="3176544"/>
                <a:ext cx="3600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/>
                  <a:t>B</a:t>
                </a:r>
                <a:endParaRPr lang="uk-UA" dirty="0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3028113" y="4194194"/>
                <a:ext cx="3600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C</a:t>
                </a:r>
                <a:endParaRPr lang="uk-UA" dirty="0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1783958" y="4194194"/>
                <a:ext cx="3600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/>
                  <a:t>K</a:t>
                </a:r>
                <a:endParaRPr lang="uk-UA" dirty="0"/>
              </a:p>
            </p:txBody>
          </p:sp>
          <p:sp>
            <p:nvSpPr>
              <p:cNvPr id="13" name="Стрелка вниз 12"/>
              <p:cNvSpPr/>
              <p:nvPr/>
            </p:nvSpPr>
            <p:spPr>
              <a:xfrm rot="18384975">
                <a:off x="1427187" y="2105184"/>
                <a:ext cx="236242" cy="571920"/>
              </a:xfrm>
              <a:prstGeom prst="downArrow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2895143" y="2413639"/>
                <a:ext cx="3600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uk-UA" dirty="0"/>
                  <a:t>Е</a:t>
                </a: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1793745" y="2484214"/>
                <a:ext cx="3600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uk-UA" dirty="0"/>
                  <a:t>А</a:t>
                </a:r>
              </a:p>
            </p:txBody>
          </p:sp>
        </p:grpSp>
        <p:grpSp>
          <p:nvGrpSpPr>
            <p:cNvPr id="31" name="Группа 30"/>
            <p:cNvGrpSpPr/>
            <p:nvPr/>
          </p:nvGrpSpPr>
          <p:grpSpPr>
            <a:xfrm>
              <a:off x="4572000" y="2157827"/>
              <a:ext cx="3207122" cy="2465877"/>
              <a:chOff x="649502" y="2273023"/>
              <a:chExt cx="3207122" cy="2465877"/>
            </a:xfrm>
          </p:grpSpPr>
          <p:grpSp>
            <p:nvGrpSpPr>
              <p:cNvPr id="32" name="Группа 31"/>
              <p:cNvGrpSpPr/>
              <p:nvPr/>
            </p:nvGrpSpPr>
            <p:grpSpPr>
              <a:xfrm>
                <a:off x="1306670" y="2326632"/>
                <a:ext cx="2545171" cy="2412268"/>
                <a:chOff x="2947456" y="2780928"/>
                <a:chExt cx="2592288" cy="2592288"/>
              </a:xfrm>
            </p:grpSpPr>
            <p:grpSp>
              <p:nvGrpSpPr>
                <p:cNvPr id="40" name="Группа 39"/>
                <p:cNvGrpSpPr/>
                <p:nvPr/>
              </p:nvGrpSpPr>
              <p:grpSpPr>
                <a:xfrm>
                  <a:off x="2947456" y="2780928"/>
                  <a:ext cx="2592288" cy="2592288"/>
                  <a:chOff x="2947456" y="2780928"/>
                  <a:chExt cx="2592288" cy="2592288"/>
                </a:xfrm>
              </p:grpSpPr>
              <p:sp>
                <p:nvSpPr>
                  <p:cNvPr id="47" name="Кольцо 46"/>
                  <p:cNvSpPr/>
                  <p:nvPr/>
                </p:nvSpPr>
                <p:spPr>
                  <a:xfrm>
                    <a:off x="2947456" y="2780928"/>
                    <a:ext cx="2592288" cy="2592288"/>
                  </a:xfrm>
                  <a:prstGeom prst="donut">
                    <a:avLst>
                      <a:gd name="adj" fmla="val 13527"/>
                    </a:avLst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uk-UA">
                      <a:solidFill>
                        <a:schemeClr val="tx1"/>
                      </a:solidFill>
                    </a:endParaRPr>
                  </a:p>
                </p:txBody>
              </p:sp>
              <p:cxnSp>
                <p:nvCxnSpPr>
                  <p:cNvPr id="48" name="Прямая соединительная линия 47"/>
                  <p:cNvCxnSpPr/>
                  <p:nvPr/>
                </p:nvCxnSpPr>
                <p:spPr>
                  <a:xfrm flipH="1">
                    <a:off x="3131840" y="4583265"/>
                    <a:ext cx="311708" cy="213887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Прямая соединительная линия 48"/>
                  <p:cNvCxnSpPr/>
                  <p:nvPr/>
                </p:nvCxnSpPr>
                <p:spPr>
                  <a:xfrm flipH="1">
                    <a:off x="4243600" y="2780928"/>
                    <a:ext cx="4364" cy="36004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" name="Прямая соединительная линия 49"/>
                  <p:cNvCxnSpPr/>
                  <p:nvPr/>
                </p:nvCxnSpPr>
                <p:spPr>
                  <a:xfrm flipH="1">
                    <a:off x="4239236" y="5013176"/>
                    <a:ext cx="4364" cy="36004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" name="Прямая соединительная линия 50"/>
                  <p:cNvCxnSpPr/>
                  <p:nvPr/>
                </p:nvCxnSpPr>
                <p:spPr>
                  <a:xfrm>
                    <a:off x="5076056" y="4509120"/>
                    <a:ext cx="279371" cy="216024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" name="Прямая соединительная линия 51"/>
                  <p:cNvCxnSpPr/>
                  <p:nvPr/>
                </p:nvCxnSpPr>
                <p:spPr>
                  <a:xfrm flipH="1">
                    <a:off x="5004048" y="3339733"/>
                    <a:ext cx="311708" cy="213887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" name="Прямая соединительная линия 52"/>
                  <p:cNvCxnSpPr/>
                  <p:nvPr/>
                </p:nvCxnSpPr>
                <p:spPr>
                  <a:xfrm>
                    <a:off x="3131840" y="3446676"/>
                    <a:ext cx="288032" cy="189417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1" name="TextBox 40"/>
                <p:cNvSpPr txBox="1"/>
                <p:nvPr/>
              </p:nvSpPr>
              <p:spPr>
                <a:xfrm>
                  <a:off x="3803145" y="3264760"/>
                  <a:ext cx="108012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uk-UA" sz="1400" dirty="0" smtClean="0"/>
                    <a:t>0</a:t>
                  </a:r>
                  <a:endParaRPr lang="uk-UA" sz="1400" dirty="0"/>
                </a:p>
              </p:txBody>
            </p:sp>
            <p:sp>
              <p:nvSpPr>
                <p:cNvPr id="42" name="TextBox 41"/>
                <p:cNvSpPr txBox="1"/>
                <p:nvPr/>
              </p:nvSpPr>
              <p:spPr>
                <a:xfrm>
                  <a:off x="4592755" y="3309637"/>
                  <a:ext cx="216024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uk-UA" sz="1400" dirty="0" smtClean="0"/>
                    <a:t>1</a:t>
                  </a:r>
                  <a:endParaRPr lang="uk-UA" sz="1400" dirty="0"/>
                </a:p>
              </p:txBody>
            </p:sp>
            <p:sp>
              <p:nvSpPr>
                <p:cNvPr id="43" name="TextBox 42"/>
                <p:cNvSpPr txBox="1"/>
                <p:nvPr/>
              </p:nvSpPr>
              <p:spPr>
                <a:xfrm>
                  <a:off x="4943878" y="3937272"/>
                  <a:ext cx="216024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uk-UA" sz="1400" dirty="0"/>
                    <a:t>2</a:t>
                  </a:r>
                </a:p>
              </p:txBody>
            </p:sp>
            <p:sp>
              <p:nvSpPr>
                <p:cNvPr id="44" name="TextBox 43"/>
                <p:cNvSpPr txBox="1"/>
                <p:nvPr/>
              </p:nvSpPr>
              <p:spPr>
                <a:xfrm>
                  <a:off x="4487954" y="4613168"/>
                  <a:ext cx="216024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uk-UA" sz="1400" dirty="0" smtClean="0"/>
                    <a:t>3</a:t>
                  </a:r>
                  <a:endParaRPr lang="uk-UA" sz="1400" dirty="0"/>
                </a:p>
              </p:txBody>
            </p:sp>
            <p:sp>
              <p:nvSpPr>
                <p:cNvPr id="45" name="TextBox 44"/>
                <p:cNvSpPr txBox="1"/>
                <p:nvPr/>
              </p:nvSpPr>
              <p:spPr>
                <a:xfrm>
                  <a:off x="3335536" y="4006104"/>
                  <a:ext cx="216024" cy="33074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uk-UA" sz="1400" dirty="0" smtClean="0"/>
                    <a:t>5</a:t>
                  </a:r>
                  <a:endParaRPr lang="uk-UA" sz="1400" dirty="0"/>
                </a:p>
              </p:txBody>
            </p:sp>
            <p:sp>
              <p:nvSpPr>
                <p:cNvPr id="46" name="TextBox 45"/>
                <p:cNvSpPr txBox="1"/>
                <p:nvPr/>
              </p:nvSpPr>
              <p:spPr>
                <a:xfrm>
                  <a:off x="3702241" y="4519412"/>
                  <a:ext cx="216024" cy="33074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uk-UA" sz="1400" dirty="0" smtClean="0"/>
                    <a:t>4</a:t>
                  </a:r>
                  <a:endParaRPr lang="uk-UA" sz="1400" dirty="0"/>
                </a:p>
              </p:txBody>
            </p:sp>
          </p:grpSp>
          <p:sp>
            <p:nvSpPr>
              <p:cNvPr id="33" name="Стрелка вниз 32"/>
              <p:cNvSpPr/>
              <p:nvPr/>
            </p:nvSpPr>
            <p:spPr>
              <a:xfrm rot="16200000">
                <a:off x="831588" y="3245385"/>
                <a:ext cx="236810" cy="600981"/>
              </a:xfrm>
              <a:prstGeom prst="down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3496584" y="3176544"/>
                <a:ext cx="3600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/>
                  <a:t>B</a:t>
                </a:r>
                <a:endParaRPr lang="uk-UA" dirty="0"/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3028113" y="4194194"/>
                <a:ext cx="3600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C</a:t>
                </a:r>
                <a:endParaRPr lang="uk-UA" dirty="0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1783958" y="4194194"/>
                <a:ext cx="3600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/>
                  <a:t>K</a:t>
                </a:r>
                <a:endParaRPr lang="uk-UA" dirty="0"/>
              </a:p>
            </p:txBody>
          </p:sp>
          <p:sp>
            <p:nvSpPr>
              <p:cNvPr id="37" name="Стрелка вниз 36"/>
              <p:cNvSpPr/>
              <p:nvPr/>
            </p:nvSpPr>
            <p:spPr>
              <a:xfrm rot="18384975">
                <a:off x="1427187" y="2105184"/>
                <a:ext cx="236242" cy="571920"/>
              </a:xfrm>
              <a:prstGeom prst="downArrow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2895143" y="2413639"/>
                <a:ext cx="3600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uk-UA" dirty="0"/>
                  <a:t>Е</a:t>
                </a: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1793745" y="2484214"/>
                <a:ext cx="3600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uk-UA" dirty="0"/>
                  <a:t>А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05895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268760"/>
            <a:ext cx="8640960" cy="1152128"/>
          </a:xfrm>
        </p:spPr>
        <p:txBody>
          <a:bodyPr>
            <a:normAutofit/>
          </a:bodyPr>
          <a:lstStyle/>
          <a:p>
            <a:pPr marL="44450" indent="403225" algn="just">
              <a:buNone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При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</a:rPr>
              <a:t>включенні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</a:rPr>
              <a:t>елементу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 в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</a:rPr>
              <a:t>чергу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</a:rPr>
              <a:t>елемент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</a:rPr>
              <a:t>записується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 за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</a:rPr>
              <a:t>адресою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, яка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</a:rPr>
              <a:t>визначається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індексом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«хвоста»,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</a:rPr>
              <a:t>після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</a:rPr>
              <a:t>чого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</a:rPr>
              <a:t>цей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</a:rPr>
              <a:t>покажчик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</a:rPr>
              <a:t>збільшується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 на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</a:rPr>
              <a:t>одиницю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uk-UA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51520" y="260648"/>
            <a:ext cx="8424936" cy="115212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uk-UA" sz="3200" dirty="0" smtClean="0">
                <a:solidFill>
                  <a:schemeClr val="tx2">
                    <a:lumMod val="50000"/>
                  </a:schemeClr>
                </a:solidFill>
              </a:rPr>
              <a:t>Реалізація операцій включення елемента в чергу</a:t>
            </a:r>
            <a:endParaRPr lang="uk-UA" sz="3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 rot="2199998">
            <a:off x="2911261" y="3295481"/>
            <a:ext cx="216024" cy="51992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Кольцо 5"/>
          <p:cNvSpPr/>
          <p:nvPr/>
        </p:nvSpPr>
        <p:spPr>
          <a:xfrm>
            <a:off x="751021" y="3648448"/>
            <a:ext cx="2592288" cy="2592288"/>
          </a:xfrm>
          <a:prstGeom prst="donut">
            <a:avLst>
              <a:gd name="adj" fmla="val 1352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cxnSp>
        <p:nvCxnSpPr>
          <p:cNvPr id="7" name="Прямая соединительная линия 6"/>
          <p:cNvCxnSpPr>
            <a:stCxn id="6" idx="0"/>
          </p:cNvCxnSpPr>
          <p:nvPr/>
        </p:nvCxnSpPr>
        <p:spPr>
          <a:xfrm>
            <a:off x="2047165" y="3648448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047165" y="3648448"/>
            <a:ext cx="0" cy="3600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047165" y="5880696"/>
            <a:ext cx="0" cy="3600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839253" y="5448648"/>
            <a:ext cx="288032" cy="21602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967541" y="4226732"/>
            <a:ext cx="288032" cy="21602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2839253" y="4296520"/>
            <a:ext cx="288032" cy="14623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967045" y="5448648"/>
            <a:ext cx="288032" cy="14623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трелка вправо 13"/>
          <p:cNvSpPr/>
          <p:nvPr/>
        </p:nvSpPr>
        <p:spPr>
          <a:xfrm>
            <a:off x="102949" y="4779758"/>
            <a:ext cx="504056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Стрелка вниз 14"/>
          <p:cNvSpPr/>
          <p:nvPr/>
        </p:nvSpPr>
        <p:spPr>
          <a:xfrm rot="5400000">
            <a:off x="3644034" y="4588630"/>
            <a:ext cx="216024" cy="51992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6" name="TextBox 15"/>
          <p:cNvSpPr txBox="1"/>
          <p:nvPr/>
        </p:nvSpPr>
        <p:spPr>
          <a:xfrm>
            <a:off x="2417354" y="3743815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</a:t>
            </a:r>
            <a:endParaRPr lang="uk-UA" dirty="0"/>
          </a:p>
        </p:txBody>
      </p:sp>
      <p:sp>
        <p:nvSpPr>
          <p:cNvPr id="17" name="Стрелка вниз 16"/>
          <p:cNvSpPr/>
          <p:nvPr/>
        </p:nvSpPr>
        <p:spPr>
          <a:xfrm rot="2199998">
            <a:off x="2731241" y="3165413"/>
            <a:ext cx="216024" cy="519927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8" name="TextBox 17"/>
          <p:cNvSpPr txBox="1"/>
          <p:nvPr/>
        </p:nvSpPr>
        <p:spPr>
          <a:xfrm>
            <a:off x="2983270" y="4721343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</a:t>
            </a:r>
            <a:endParaRPr lang="uk-UA" dirty="0"/>
          </a:p>
        </p:txBody>
      </p:sp>
      <p:sp>
        <p:nvSpPr>
          <p:cNvPr id="19" name="Стрелка вниз 18"/>
          <p:cNvSpPr/>
          <p:nvPr/>
        </p:nvSpPr>
        <p:spPr>
          <a:xfrm rot="8267270">
            <a:off x="2908557" y="6059227"/>
            <a:ext cx="216024" cy="51992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0" name="Стрелка вниз 19"/>
          <p:cNvSpPr/>
          <p:nvPr/>
        </p:nvSpPr>
        <p:spPr>
          <a:xfrm rot="13025660">
            <a:off x="1043163" y="6111879"/>
            <a:ext cx="216024" cy="51992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1" name="TextBox 20"/>
          <p:cNvSpPr txBox="1"/>
          <p:nvPr/>
        </p:nvSpPr>
        <p:spPr>
          <a:xfrm>
            <a:off x="2381351" y="5730007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</a:t>
            </a:r>
            <a:endParaRPr lang="uk-UA" dirty="0"/>
          </a:p>
        </p:txBody>
      </p:sp>
      <p:sp>
        <p:nvSpPr>
          <p:cNvPr id="22" name="Стрелка вниз 21"/>
          <p:cNvSpPr/>
          <p:nvPr/>
        </p:nvSpPr>
        <p:spPr>
          <a:xfrm rot="5400000">
            <a:off x="3640447" y="4538034"/>
            <a:ext cx="216024" cy="519927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3" name="TextBox 22"/>
          <p:cNvSpPr txBox="1"/>
          <p:nvPr/>
        </p:nvSpPr>
        <p:spPr>
          <a:xfrm>
            <a:off x="1263019" y="570495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</a:t>
            </a:r>
            <a:endParaRPr lang="uk-UA" dirty="0"/>
          </a:p>
        </p:txBody>
      </p:sp>
      <p:sp>
        <p:nvSpPr>
          <p:cNvPr id="24" name="TextBox 23"/>
          <p:cNvSpPr txBox="1"/>
          <p:nvPr/>
        </p:nvSpPr>
        <p:spPr>
          <a:xfrm>
            <a:off x="2273339" y="4073424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0</a:t>
            </a:r>
            <a:endParaRPr lang="uk-UA" dirty="0"/>
          </a:p>
        </p:txBody>
      </p:sp>
      <p:sp>
        <p:nvSpPr>
          <p:cNvPr id="25" name="TextBox 24"/>
          <p:cNvSpPr txBox="1"/>
          <p:nvPr/>
        </p:nvSpPr>
        <p:spPr>
          <a:xfrm>
            <a:off x="2695236" y="4759926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1</a:t>
            </a:r>
            <a:endParaRPr lang="uk-UA" dirty="0"/>
          </a:p>
        </p:txBody>
      </p:sp>
      <p:sp>
        <p:nvSpPr>
          <p:cNvPr id="26" name="TextBox 25"/>
          <p:cNvSpPr txBox="1"/>
          <p:nvPr/>
        </p:nvSpPr>
        <p:spPr>
          <a:xfrm>
            <a:off x="2309342" y="5448648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2</a:t>
            </a:r>
            <a:endParaRPr lang="uk-UA" dirty="0"/>
          </a:p>
        </p:txBody>
      </p:sp>
      <p:sp>
        <p:nvSpPr>
          <p:cNvPr id="27" name="TextBox 26"/>
          <p:cNvSpPr txBox="1"/>
          <p:nvPr/>
        </p:nvSpPr>
        <p:spPr>
          <a:xfrm>
            <a:off x="1474714" y="5410218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3</a:t>
            </a:r>
            <a:endParaRPr lang="uk-UA" dirty="0"/>
          </a:p>
        </p:txBody>
      </p:sp>
      <p:sp>
        <p:nvSpPr>
          <p:cNvPr id="28" name="TextBox 27"/>
          <p:cNvSpPr txBox="1"/>
          <p:nvPr/>
        </p:nvSpPr>
        <p:spPr>
          <a:xfrm>
            <a:off x="1134772" y="4779758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4</a:t>
            </a:r>
            <a:endParaRPr lang="uk-UA" dirty="0"/>
          </a:p>
        </p:txBody>
      </p:sp>
      <p:sp>
        <p:nvSpPr>
          <p:cNvPr id="29" name="TextBox 28"/>
          <p:cNvSpPr txBox="1"/>
          <p:nvPr/>
        </p:nvSpPr>
        <p:spPr>
          <a:xfrm>
            <a:off x="1515047" y="4145526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5</a:t>
            </a:r>
            <a:endParaRPr lang="uk-UA" dirty="0"/>
          </a:p>
        </p:txBody>
      </p:sp>
      <p:sp>
        <p:nvSpPr>
          <p:cNvPr id="30" name="TextBox 29"/>
          <p:cNvSpPr txBox="1"/>
          <p:nvPr/>
        </p:nvSpPr>
        <p:spPr>
          <a:xfrm>
            <a:off x="756806" y="4740581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</a:t>
            </a:r>
            <a:endParaRPr lang="uk-UA" dirty="0"/>
          </a:p>
        </p:txBody>
      </p:sp>
      <p:sp>
        <p:nvSpPr>
          <p:cNvPr id="31" name="Стрелка вниз 30"/>
          <p:cNvSpPr/>
          <p:nvPr/>
        </p:nvSpPr>
        <p:spPr>
          <a:xfrm rot="19082473">
            <a:off x="911356" y="3343678"/>
            <a:ext cx="216024" cy="51992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2" name="TextBox 31"/>
          <p:cNvSpPr txBox="1"/>
          <p:nvPr/>
        </p:nvSpPr>
        <p:spPr>
          <a:xfrm>
            <a:off x="1255573" y="382382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F</a:t>
            </a:r>
            <a:endParaRPr lang="uk-UA" dirty="0"/>
          </a:p>
        </p:txBody>
      </p:sp>
      <p:sp>
        <p:nvSpPr>
          <p:cNvPr id="33" name="Стрелка вниз 32"/>
          <p:cNvSpPr/>
          <p:nvPr/>
        </p:nvSpPr>
        <p:spPr>
          <a:xfrm rot="8491878">
            <a:off x="2893099" y="6032531"/>
            <a:ext cx="216024" cy="519927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4" name="TextBox 33"/>
          <p:cNvSpPr txBox="1"/>
          <p:nvPr/>
        </p:nvSpPr>
        <p:spPr>
          <a:xfrm>
            <a:off x="2417354" y="377619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K</a:t>
            </a:r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5704" y="2545862"/>
            <a:ext cx="5057150" cy="4023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9589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81481E-6 L -0.07709 4.81481E-6 C -0.11163 4.81481E-6 -0.15417 -0.05209 -0.15417 -0.09422 L -0.15417 -0.1882 " pathEditMode="relative" rAng="0" ptsTypes="FfFF">
                                      <p:cBhvr>
                                        <p:cTn id="4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08" y="-9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L -0.08402 2.22222E-6 C -0.12187 2.22222E-6 -0.16875 -0.09213 -0.16875 -0.16621 L -0.16875 -0.33079 " pathEditMode="relative" rAng="0" ptsTypes="FfFF">
                                      <p:cBhvr>
                                        <p:cTn id="9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38" y="-165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14" grpId="0" animBg="1"/>
      <p:bldP spid="14" grpId="1" animBg="1"/>
      <p:bldP spid="15" grpId="0" animBg="1"/>
      <p:bldP spid="15" grpId="1" animBg="1"/>
      <p:bldP spid="15" grpId="2" animBg="1"/>
      <p:bldP spid="16" grpId="0"/>
      <p:bldP spid="16" grpId="1"/>
      <p:bldP spid="17" grpId="0" animBg="1"/>
      <p:bldP spid="18" grpId="0"/>
      <p:bldP spid="18" grpId="1"/>
      <p:bldP spid="19" grpId="0" animBg="1"/>
      <p:bldP spid="19" grpId="1" animBg="1"/>
      <p:bldP spid="20" grpId="0" animBg="1"/>
      <p:bldP spid="20" grpId="1" animBg="1"/>
      <p:bldP spid="21" grpId="0"/>
      <p:bldP spid="22" grpId="0" animBg="1"/>
      <p:bldP spid="22" grpId="1" animBg="1"/>
      <p:bldP spid="23" grpId="0"/>
      <p:bldP spid="30" grpId="0"/>
      <p:bldP spid="31" grpId="0" animBg="1"/>
      <p:bldP spid="31" grpId="1" animBg="1"/>
      <p:bldP spid="32" grpId="0"/>
      <p:bldP spid="33" grpId="0" animBg="1"/>
      <p:bldP spid="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51520" y="260648"/>
            <a:ext cx="8424936" cy="1152128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uk-UA" sz="3200" dirty="0" smtClean="0">
                <a:solidFill>
                  <a:schemeClr val="tx2">
                    <a:lumMod val="50000"/>
                  </a:schemeClr>
                </a:solidFill>
              </a:rPr>
              <a:t>Реалізація операцій виключення елемента з черги</a:t>
            </a:r>
            <a:endParaRPr lang="uk-UA" sz="3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Стрелка вниз 4"/>
          <p:cNvSpPr/>
          <p:nvPr/>
        </p:nvSpPr>
        <p:spPr>
          <a:xfrm rot="2199998">
            <a:off x="2891418" y="3406214"/>
            <a:ext cx="216024" cy="51992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Кольцо 5"/>
          <p:cNvSpPr/>
          <p:nvPr/>
        </p:nvSpPr>
        <p:spPr>
          <a:xfrm>
            <a:off x="731178" y="3759181"/>
            <a:ext cx="2592288" cy="2592288"/>
          </a:xfrm>
          <a:prstGeom prst="donut">
            <a:avLst>
              <a:gd name="adj" fmla="val 1352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cxnSp>
        <p:nvCxnSpPr>
          <p:cNvPr id="7" name="Прямая соединительная линия 6"/>
          <p:cNvCxnSpPr>
            <a:stCxn id="6" idx="0"/>
          </p:cNvCxnSpPr>
          <p:nvPr/>
        </p:nvCxnSpPr>
        <p:spPr>
          <a:xfrm>
            <a:off x="2027322" y="3759181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027322" y="3759181"/>
            <a:ext cx="0" cy="3600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027322" y="5991429"/>
            <a:ext cx="0" cy="3600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819410" y="5559381"/>
            <a:ext cx="288032" cy="21602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947698" y="4337465"/>
            <a:ext cx="288032" cy="21602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2819410" y="4407253"/>
            <a:ext cx="288032" cy="14623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947202" y="5559381"/>
            <a:ext cx="288032" cy="14623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трелка вправо 13"/>
          <p:cNvSpPr/>
          <p:nvPr/>
        </p:nvSpPr>
        <p:spPr>
          <a:xfrm>
            <a:off x="83106" y="4890491"/>
            <a:ext cx="504056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Стрелка вниз 14"/>
          <p:cNvSpPr/>
          <p:nvPr/>
        </p:nvSpPr>
        <p:spPr>
          <a:xfrm rot="5400000">
            <a:off x="3624191" y="4699363"/>
            <a:ext cx="216024" cy="51992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6" name="TextBox 15"/>
          <p:cNvSpPr txBox="1"/>
          <p:nvPr/>
        </p:nvSpPr>
        <p:spPr>
          <a:xfrm>
            <a:off x="2397511" y="385454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</a:t>
            </a:r>
            <a:endParaRPr lang="uk-UA" dirty="0"/>
          </a:p>
        </p:txBody>
      </p:sp>
      <p:sp>
        <p:nvSpPr>
          <p:cNvPr id="17" name="Стрелка вниз 16"/>
          <p:cNvSpPr/>
          <p:nvPr/>
        </p:nvSpPr>
        <p:spPr>
          <a:xfrm rot="2199998">
            <a:off x="2711398" y="3276146"/>
            <a:ext cx="216024" cy="519927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8" name="TextBox 17"/>
          <p:cNvSpPr txBox="1"/>
          <p:nvPr/>
        </p:nvSpPr>
        <p:spPr>
          <a:xfrm>
            <a:off x="2963427" y="483207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</a:t>
            </a:r>
            <a:endParaRPr lang="uk-UA" dirty="0"/>
          </a:p>
        </p:txBody>
      </p:sp>
      <p:sp>
        <p:nvSpPr>
          <p:cNvPr id="19" name="Стрелка вниз 18"/>
          <p:cNvSpPr/>
          <p:nvPr/>
        </p:nvSpPr>
        <p:spPr>
          <a:xfrm rot="8267270">
            <a:off x="2888714" y="6169960"/>
            <a:ext cx="216024" cy="51992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0" name="Стрелка вниз 19"/>
          <p:cNvSpPr/>
          <p:nvPr/>
        </p:nvSpPr>
        <p:spPr>
          <a:xfrm rot="13025660">
            <a:off x="1023320" y="6222612"/>
            <a:ext cx="216024" cy="51992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1" name="TextBox 20"/>
          <p:cNvSpPr txBox="1"/>
          <p:nvPr/>
        </p:nvSpPr>
        <p:spPr>
          <a:xfrm>
            <a:off x="2361508" y="584074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</a:t>
            </a:r>
            <a:endParaRPr lang="uk-UA" dirty="0"/>
          </a:p>
        </p:txBody>
      </p:sp>
      <p:sp>
        <p:nvSpPr>
          <p:cNvPr id="22" name="Стрелка вниз 21"/>
          <p:cNvSpPr/>
          <p:nvPr/>
        </p:nvSpPr>
        <p:spPr>
          <a:xfrm rot="5400000">
            <a:off x="3620604" y="4648767"/>
            <a:ext cx="216024" cy="519927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3" name="TextBox 22"/>
          <p:cNvSpPr txBox="1"/>
          <p:nvPr/>
        </p:nvSpPr>
        <p:spPr>
          <a:xfrm>
            <a:off x="1243176" y="5815687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</a:t>
            </a:r>
            <a:endParaRPr lang="uk-UA" dirty="0"/>
          </a:p>
        </p:txBody>
      </p:sp>
      <p:sp>
        <p:nvSpPr>
          <p:cNvPr id="24" name="TextBox 23"/>
          <p:cNvSpPr txBox="1"/>
          <p:nvPr/>
        </p:nvSpPr>
        <p:spPr>
          <a:xfrm>
            <a:off x="2253496" y="4184157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0</a:t>
            </a:r>
            <a:endParaRPr lang="uk-UA" dirty="0"/>
          </a:p>
        </p:txBody>
      </p:sp>
      <p:sp>
        <p:nvSpPr>
          <p:cNvPr id="25" name="TextBox 24"/>
          <p:cNvSpPr txBox="1"/>
          <p:nvPr/>
        </p:nvSpPr>
        <p:spPr>
          <a:xfrm>
            <a:off x="2675393" y="4870659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1</a:t>
            </a:r>
            <a:endParaRPr lang="uk-UA" dirty="0"/>
          </a:p>
        </p:txBody>
      </p:sp>
      <p:sp>
        <p:nvSpPr>
          <p:cNvPr id="26" name="TextBox 25"/>
          <p:cNvSpPr txBox="1"/>
          <p:nvPr/>
        </p:nvSpPr>
        <p:spPr>
          <a:xfrm>
            <a:off x="2289499" y="5559381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2</a:t>
            </a:r>
            <a:endParaRPr lang="uk-UA" dirty="0"/>
          </a:p>
        </p:txBody>
      </p:sp>
      <p:sp>
        <p:nvSpPr>
          <p:cNvPr id="27" name="TextBox 26"/>
          <p:cNvSpPr txBox="1"/>
          <p:nvPr/>
        </p:nvSpPr>
        <p:spPr>
          <a:xfrm>
            <a:off x="1454871" y="5520951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3</a:t>
            </a:r>
            <a:endParaRPr lang="uk-UA" dirty="0"/>
          </a:p>
        </p:txBody>
      </p:sp>
      <p:sp>
        <p:nvSpPr>
          <p:cNvPr id="28" name="TextBox 27"/>
          <p:cNvSpPr txBox="1"/>
          <p:nvPr/>
        </p:nvSpPr>
        <p:spPr>
          <a:xfrm>
            <a:off x="1114929" y="4890491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4</a:t>
            </a:r>
            <a:endParaRPr lang="uk-UA" dirty="0"/>
          </a:p>
        </p:txBody>
      </p:sp>
      <p:sp>
        <p:nvSpPr>
          <p:cNvPr id="29" name="TextBox 28"/>
          <p:cNvSpPr txBox="1"/>
          <p:nvPr/>
        </p:nvSpPr>
        <p:spPr>
          <a:xfrm>
            <a:off x="1495204" y="4256259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5</a:t>
            </a:r>
            <a:endParaRPr lang="uk-UA" dirty="0"/>
          </a:p>
        </p:txBody>
      </p:sp>
      <p:sp>
        <p:nvSpPr>
          <p:cNvPr id="30" name="TextBox 29"/>
          <p:cNvSpPr txBox="1"/>
          <p:nvPr/>
        </p:nvSpPr>
        <p:spPr>
          <a:xfrm>
            <a:off x="736963" y="485131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</a:t>
            </a:r>
            <a:endParaRPr lang="uk-UA" dirty="0"/>
          </a:p>
        </p:txBody>
      </p:sp>
      <p:sp>
        <p:nvSpPr>
          <p:cNvPr id="31" name="Стрелка вниз 30"/>
          <p:cNvSpPr/>
          <p:nvPr/>
        </p:nvSpPr>
        <p:spPr>
          <a:xfrm rot="19082473">
            <a:off x="891513" y="3454411"/>
            <a:ext cx="216024" cy="51992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2" name="TextBox 31"/>
          <p:cNvSpPr txBox="1"/>
          <p:nvPr/>
        </p:nvSpPr>
        <p:spPr>
          <a:xfrm>
            <a:off x="1235730" y="3934555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F</a:t>
            </a:r>
            <a:endParaRPr lang="uk-UA" dirty="0"/>
          </a:p>
        </p:txBody>
      </p:sp>
      <p:sp>
        <p:nvSpPr>
          <p:cNvPr id="33" name="Стрелка вниз 32"/>
          <p:cNvSpPr/>
          <p:nvPr/>
        </p:nvSpPr>
        <p:spPr>
          <a:xfrm rot="8491878">
            <a:off x="2873256" y="6143264"/>
            <a:ext cx="216024" cy="519927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4" name="TextBox 33"/>
          <p:cNvSpPr txBox="1"/>
          <p:nvPr/>
        </p:nvSpPr>
        <p:spPr>
          <a:xfrm>
            <a:off x="2397511" y="3886927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K</a:t>
            </a:r>
            <a:endParaRPr lang="uk-UA" dirty="0"/>
          </a:p>
        </p:txBody>
      </p:sp>
      <p:sp>
        <p:nvSpPr>
          <p:cNvPr id="2" name="TextBox 1"/>
          <p:cNvSpPr txBox="1"/>
          <p:nvPr/>
        </p:nvSpPr>
        <p:spPr>
          <a:xfrm>
            <a:off x="275903" y="1376079"/>
            <a:ext cx="876059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dirty="0">
                <a:solidFill>
                  <a:schemeClr val="tx2">
                    <a:lumMod val="50000"/>
                  </a:schemeClr>
                </a:solidFill>
              </a:rPr>
              <a:t>При </a:t>
            </a:r>
            <a:r>
              <a:rPr lang="ru-RU" sz="2200" dirty="0" err="1">
                <a:solidFill>
                  <a:schemeClr val="tx2">
                    <a:lumMod val="50000"/>
                  </a:schemeClr>
                </a:solidFill>
              </a:rPr>
              <a:t>виключенні</a:t>
            </a:r>
            <a:r>
              <a:rPr lang="ru-RU" sz="2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200" dirty="0" err="1">
                <a:solidFill>
                  <a:schemeClr val="tx2">
                    <a:lumMod val="50000"/>
                  </a:schemeClr>
                </a:solidFill>
              </a:rPr>
              <a:t>елементу</a:t>
            </a:r>
            <a:r>
              <a:rPr lang="ru-RU" sz="2200" dirty="0">
                <a:solidFill>
                  <a:schemeClr val="tx2">
                    <a:lumMod val="50000"/>
                  </a:schemeClr>
                </a:solidFill>
              </a:rPr>
              <a:t> з </a:t>
            </a:r>
            <a:r>
              <a:rPr lang="ru-RU" sz="2200" dirty="0" err="1">
                <a:solidFill>
                  <a:schemeClr val="tx2">
                    <a:lumMod val="50000"/>
                  </a:schemeClr>
                </a:solidFill>
              </a:rPr>
              <a:t>черги</a:t>
            </a:r>
            <a:r>
              <a:rPr lang="ru-RU" sz="2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200" dirty="0" err="1">
                <a:solidFill>
                  <a:schemeClr val="tx2">
                    <a:lumMod val="50000"/>
                  </a:schemeClr>
                </a:solidFill>
              </a:rPr>
              <a:t>вибирається</a:t>
            </a:r>
            <a:r>
              <a:rPr lang="ru-RU" sz="2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200" dirty="0" err="1">
                <a:solidFill>
                  <a:schemeClr val="tx2">
                    <a:lumMod val="50000"/>
                  </a:schemeClr>
                </a:solidFill>
              </a:rPr>
              <a:t>елемент</a:t>
            </a:r>
            <a:r>
              <a:rPr lang="ru-RU" sz="2200" dirty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ru-RU" sz="2200" dirty="0" err="1">
                <a:solidFill>
                  <a:schemeClr val="tx2">
                    <a:lumMod val="50000"/>
                  </a:schemeClr>
                </a:solidFill>
              </a:rPr>
              <a:t>що</a:t>
            </a:r>
            <a:r>
              <a:rPr lang="ru-RU" sz="2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200" dirty="0" err="1">
                <a:solidFill>
                  <a:schemeClr val="tx2">
                    <a:lumMod val="50000"/>
                  </a:schemeClr>
                </a:solidFill>
              </a:rPr>
              <a:t>адресується</a:t>
            </a:r>
            <a:r>
              <a:rPr lang="ru-RU" sz="2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200" dirty="0" err="1">
                <a:solidFill>
                  <a:schemeClr val="tx2">
                    <a:lumMod val="50000"/>
                  </a:schemeClr>
                </a:solidFill>
              </a:rPr>
              <a:t>покажчиком</a:t>
            </a:r>
            <a:r>
              <a:rPr lang="ru-RU" sz="2200" dirty="0">
                <a:solidFill>
                  <a:schemeClr val="tx2">
                    <a:lumMod val="50000"/>
                  </a:schemeClr>
                </a:solidFill>
              </a:rPr>
              <a:t> на </a:t>
            </a:r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</a:rPr>
              <a:t>«голову», </a:t>
            </a:r>
            <a:r>
              <a:rPr lang="ru-RU" sz="2200" dirty="0" err="1">
                <a:solidFill>
                  <a:schemeClr val="tx2">
                    <a:lumMod val="50000"/>
                  </a:schemeClr>
                </a:solidFill>
              </a:rPr>
              <a:t>після</a:t>
            </a:r>
            <a:r>
              <a:rPr lang="ru-RU" sz="2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200" dirty="0" err="1">
                <a:solidFill>
                  <a:schemeClr val="tx2">
                    <a:lumMod val="50000"/>
                  </a:schemeClr>
                </a:solidFill>
              </a:rPr>
              <a:t>чого</a:t>
            </a:r>
            <a:r>
              <a:rPr lang="ru-RU" sz="2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200" dirty="0" err="1">
                <a:solidFill>
                  <a:schemeClr val="tx2">
                    <a:lumMod val="50000"/>
                  </a:schemeClr>
                </a:solidFill>
              </a:rPr>
              <a:t>цей</a:t>
            </a:r>
            <a:r>
              <a:rPr lang="ru-RU" sz="2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200" dirty="0" err="1">
                <a:solidFill>
                  <a:schemeClr val="tx2">
                    <a:lumMod val="50000"/>
                  </a:schemeClr>
                </a:solidFill>
              </a:rPr>
              <a:t>покажчик</a:t>
            </a:r>
            <a:r>
              <a:rPr lang="ru-RU" sz="2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200" dirty="0" err="1" smtClean="0">
                <a:solidFill>
                  <a:schemeClr val="tx2">
                    <a:lumMod val="50000"/>
                  </a:schemeClr>
                </a:solidFill>
              </a:rPr>
              <a:t>збільшується</a:t>
            </a:r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200" dirty="0">
                <a:solidFill>
                  <a:schemeClr val="tx2">
                    <a:lumMod val="50000"/>
                  </a:schemeClr>
                </a:solidFill>
              </a:rPr>
              <a:t>на </a:t>
            </a:r>
            <a:r>
              <a:rPr lang="ru-RU" sz="2200" dirty="0" err="1">
                <a:solidFill>
                  <a:schemeClr val="tx2">
                    <a:lumMod val="50000"/>
                  </a:schemeClr>
                </a:solidFill>
              </a:rPr>
              <a:t>одиницю</a:t>
            </a:r>
            <a:r>
              <a:rPr lang="ru-RU" sz="2200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uk-U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2380" y="2722356"/>
            <a:ext cx="4892753" cy="330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0820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111E-6 L -0.07222 1.11111E-6 C -0.10451 1.11111E-6 -0.1441 -0.0537 -0.1441 -0.09699 L -0.1441 -0.19398 " pathEditMode="relative" rAng="0" ptsTypes="FfFF">
                                      <p:cBhvr>
                                        <p:cTn id="4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05" y="-96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1.48148E-6 L -0.08698 -1.48148E-6 C -0.12622 -1.48148E-6 -0.17448 -0.09375 -0.17448 -0.16921 L -0.17448 -0.33657 " pathEditMode="relative" rAng="0" ptsTypes="FfFF">
                                      <p:cBhvr>
                                        <p:cTn id="9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33" y="-168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14" grpId="0" animBg="1"/>
      <p:bldP spid="14" grpId="1" animBg="1"/>
      <p:bldP spid="15" grpId="0" animBg="1"/>
      <p:bldP spid="15" grpId="1" animBg="1"/>
      <p:bldP spid="15" grpId="2" animBg="1"/>
      <p:bldP spid="16" grpId="0"/>
      <p:bldP spid="16" grpId="1"/>
      <p:bldP spid="17" grpId="0" animBg="1"/>
      <p:bldP spid="18" grpId="0"/>
      <p:bldP spid="18" grpId="1"/>
      <p:bldP spid="19" grpId="0" animBg="1"/>
      <p:bldP spid="19" grpId="1" animBg="1"/>
      <p:bldP spid="20" grpId="0" animBg="1"/>
      <p:bldP spid="20" grpId="1" animBg="1"/>
      <p:bldP spid="21" grpId="0"/>
      <p:bldP spid="22" grpId="0" animBg="1"/>
      <p:bldP spid="22" grpId="1" animBg="1"/>
      <p:bldP spid="23" grpId="0"/>
      <p:bldP spid="30" grpId="0"/>
      <p:bldP spid="31" grpId="0" animBg="1"/>
      <p:bldP spid="31" grpId="1" animBg="1"/>
      <p:bldP spid="32" grpId="0"/>
      <p:bldP spid="33" grpId="0" animBg="1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sz="quarter" idx="13"/>
          </p:nvPr>
        </p:nvSpPr>
        <p:spPr>
          <a:xfrm>
            <a:off x="208678" y="692696"/>
            <a:ext cx="8712968" cy="1656184"/>
          </a:xfrm>
        </p:spPr>
        <p:txBody>
          <a:bodyPr>
            <a:normAutofit fontScale="77500" lnSpcReduction="20000"/>
          </a:bodyPr>
          <a:lstStyle/>
          <a:p>
            <a:pPr marL="45720" indent="0" algn="ctr">
              <a:buNone/>
            </a:pP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Алгоритм роботи:</a:t>
            </a:r>
          </a:p>
          <a:p>
            <a:pPr marL="502920" indent="-457200" algn="just">
              <a:buClr>
                <a:schemeClr val="tx2">
                  <a:lumMod val="50000"/>
                </a:schemeClr>
              </a:buClr>
              <a:buFont typeface="+mj-lt"/>
              <a:buAutoNum type="arabicPeriod"/>
            </a:pPr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  <a:t>Якщо черга не порожня, то створюємо додатковий покажчик і спрямовуємо його на «голову» черги.</a:t>
            </a:r>
          </a:p>
          <a:p>
            <a:pPr marL="502920" indent="-457200" algn="just">
              <a:buClr>
                <a:schemeClr val="tx2">
                  <a:lumMod val="50000"/>
                </a:schemeClr>
              </a:buClr>
              <a:buFont typeface="+mj-lt"/>
              <a:buAutoNum type="arabicPeriod"/>
            </a:pPr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  <a:t>Доки значення покажчика не порівняється з «хвостом», послідовно виводимо значення елемента черги на яке він вказує, і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</a:rPr>
              <a:t>зб</a:t>
            </a:r>
            <a:r>
              <a:rPr lang="uk-UA" sz="2400" dirty="0" err="1" smtClean="0">
                <a:solidFill>
                  <a:schemeClr val="tx2">
                    <a:lumMod val="50000"/>
                  </a:schemeClr>
                </a:solidFill>
              </a:rPr>
              <a:t>ільшуємо</a:t>
            </a:r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  <a:t> значення покажчика на 1.</a:t>
            </a:r>
            <a:endParaRPr lang="uk-UA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49861" y="116632"/>
            <a:ext cx="8784976" cy="648072"/>
          </a:xfrm>
        </p:spPr>
        <p:txBody>
          <a:bodyPr/>
          <a:lstStyle/>
          <a:p>
            <a:pPr marL="0" indent="0" algn="ctr">
              <a:buNone/>
            </a:pPr>
            <a:r>
              <a:rPr lang="uk-UA" sz="2800" dirty="0">
                <a:solidFill>
                  <a:schemeClr val="tx2">
                    <a:lumMod val="50000"/>
                  </a:schemeClr>
                </a:solidFill>
              </a:rPr>
              <a:t>Реалізація операції </a:t>
            </a:r>
            <a:r>
              <a:rPr lang="uk-UA" sz="2800" dirty="0" smtClean="0">
                <a:solidFill>
                  <a:schemeClr val="tx2">
                    <a:lumMod val="50000"/>
                  </a:schemeClr>
                </a:solidFill>
              </a:rPr>
              <a:t>перегляду вмісту </a:t>
            </a:r>
            <a:r>
              <a:rPr lang="en-US" sz="2800" dirty="0" smtClean="0">
                <a:solidFill>
                  <a:schemeClr val="tx2">
                    <a:lumMod val="50000"/>
                  </a:schemeClr>
                </a:solidFill>
              </a:rPr>
              <a:t>(LIST)</a:t>
            </a:r>
            <a:endParaRPr lang="uk-UA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7" name="Стрелка вниз 16"/>
          <p:cNvSpPr/>
          <p:nvPr/>
        </p:nvSpPr>
        <p:spPr>
          <a:xfrm rot="2199998">
            <a:off x="2711398" y="3276146"/>
            <a:ext cx="216024" cy="519927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pSp>
        <p:nvGrpSpPr>
          <p:cNvPr id="36" name="Группа 35"/>
          <p:cNvGrpSpPr/>
          <p:nvPr/>
        </p:nvGrpSpPr>
        <p:grpSpPr>
          <a:xfrm>
            <a:off x="731178" y="3759181"/>
            <a:ext cx="2592289" cy="2592288"/>
            <a:chOff x="731178" y="3759181"/>
            <a:chExt cx="2592289" cy="2592288"/>
          </a:xfrm>
        </p:grpSpPr>
        <p:sp>
          <p:nvSpPr>
            <p:cNvPr id="7" name="Кольцо 6"/>
            <p:cNvSpPr/>
            <p:nvPr/>
          </p:nvSpPr>
          <p:spPr>
            <a:xfrm>
              <a:off x="731178" y="3759181"/>
              <a:ext cx="2592288" cy="2592288"/>
            </a:xfrm>
            <a:prstGeom prst="donut">
              <a:avLst>
                <a:gd name="adj" fmla="val 13527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>
                <a:solidFill>
                  <a:schemeClr val="tx1"/>
                </a:solidFill>
              </a:endParaRPr>
            </a:p>
          </p:txBody>
        </p:sp>
        <p:cxnSp>
          <p:nvCxnSpPr>
            <p:cNvPr id="8" name="Прямая соединительная линия 7"/>
            <p:cNvCxnSpPr>
              <a:stCxn id="7" idx="0"/>
            </p:cNvCxnSpPr>
            <p:nvPr/>
          </p:nvCxnSpPr>
          <p:spPr>
            <a:xfrm>
              <a:off x="2027322" y="3759181"/>
              <a:ext cx="0" cy="3600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2027322" y="3759181"/>
              <a:ext cx="0" cy="36004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2027322" y="5991429"/>
              <a:ext cx="0" cy="36004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2819410" y="5559381"/>
              <a:ext cx="288032" cy="21602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947698" y="4337465"/>
              <a:ext cx="288032" cy="21602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flipV="1">
              <a:off x="2819410" y="4407253"/>
              <a:ext cx="288032" cy="14623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flipV="1">
              <a:off x="947202" y="5559381"/>
              <a:ext cx="288032" cy="14623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2397511" y="3854548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A</a:t>
              </a:r>
              <a:endParaRPr lang="uk-UA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963427" y="4832076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B</a:t>
              </a:r>
              <a:endParaRPr lang="uk-UA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361508" y="5840740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C</a:t>
              </a:r>
              <a:endParaRPr lang="uk-UA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243176" y="5815687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D</a:t>
              </a:r>
              <a:endParaRPr lang="uk-UA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253496" y="4184157"/>
              <a:ext cx="2160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0</a:t>
              </a:r>
              <a:endParaRPr lang="uk-UA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675393" y="4870659"/>
              <a:ext cx="2160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1</a:t>
              </a:r>
              <a:endParaRPr lang="uk-UA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289499" y="5559381"/>
              <a:ext cx="2160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2</a:t>
              </a:r>
              <a:endParaRPr lang="uk-UA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454871" y="5520951"/>
              <a:ext cx="2160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3</a:t>
              </a:r>
              <a:endParaRPr lang="uk-UA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114929" y="4890491"/>
              <a:ext cx="2160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4</a:t>
              </a:r>
              <a:endParaRPr lang="uk-UA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495204" y="4256259"/>
              <a:ext cx="2160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5</a:t>
              </a:r>
              <a:endParaRPr lang="uk-UA" dirty="0"/>
            </a:p>
          </p:txBody>
        </p:sp>
      </p:grpSp>
      <p:sp>
        <p:nvSpPr>
          <p:cNvPr id="35" name="Стрелка вниз 34"/>
          <p:cNvSpPr/>
          <p:nvPr/>
        </p:nvSpPr>
        <p:spPr>
          <a:xfrm rot="16200000">
            <a:off x="365262" y="4595982"/>
            <a:ext cx="206760" cy="51992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7" name="Стрелка вверх 36"/>
          <p:cNvSpPr/>
          <p:nvPr/>
        </p:nvSpPr>
        <p:spPr>
          <a:xfrm rot="13326179">
            <a:off x="3019047" y="3454359"/>
            <a:ext cx="288032" cy="609642"/>
          </a:xfrm>
          <a:prstGeom prst="upArrow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2" name="TextBox 41"/>
          <p:cNvSpPr txBox="1"/>
          <p:nvPr/>
        </p:nvSpPr>
        <p:spPr>
          <a:xfrm>
            <a:off x="934909" y="284400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</a:t>
            </a:r>
            <a:endParaRPr lang="uk-UA" dirty="0"/>
          </a:p>
        </p:txBody>
      </p:sp>
      <p:sp>
        <p:nvSpPr>
          <p:cNvPr id="43" name="TextBox 42"/>
          <p:cNvSpPr txBox="1"/>
          <p:nvPr/>
        </p:nvSpPr>
        <p:spPr>
          <a:xfrm>
            <a:off x="371138" y="284400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</a:t>
            </a:r>
            <a:endParaRPr lang="uk-UA" dirty="0"/>
          </a:p>
        </p:txBody>
      </p:sp>
      <p:sp>
        <p:nvSpPr>
          <p:cNvPr id="44" name="TextBox 43"/>
          <p:cNvSpPr txBox="1"/>
          <p:nvPr/>
        </p:nvSpPr>
        <p:spPr>
          <a:xfrm>
            <a:off x="1606281" y="284400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С</a:t>
            </a:r>
            <a:endParaRPr lang="uk-UA" dirty="0"/>
          </a:p>
        </p:txBody>
      </p:sp>
      <p:sp>
        <p:nvSpPr>
          <p:cNvPr id="45" name="TextBox 44"/>
          <p:cNvSpPr txBox="1"/>
          <p:nvPr/>
        </p:nvSpPr>
        <p:spPr>
          <a:xfrm>
            <a:off x="2217491" y="284400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</a:t>
            </a:r>
            <a:endParaRPr lang="uk-UA" dirty="0"/>
          </a:p>
        </p:txBody>
      </p:sp>
      <p:sp>
        <p:nvSpPr>
          <p:cNvPr id="46" name="Стрелка вверх 45"/>
          <p:cNvSpPr/>
          <p:nvPr/>
        </p:nvSpPr>
        <p:spPr>
          <a:xfrm rot="16200000">
            <a:off x="3628246" y="4611407"/>
            <a:ext cx="288032" cy="609642"/>
          </a:xfrm>
          <a:prstGeom prst="upArrow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7" name="Стрелка вверх 46"/>
          <p:cNvSpPr/>
          <p:nvPr/>
        </p:nvSpPr>
        <p:spPr>
          <a:xfrm rot="19029481">
            <a:off x="2908194" y="6046648"/>
            <a:ext cx="288032" cy="609642"/>
          </a:xfrm>
          <a:prstGeom prst="upArrow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8" name="Стрелка вверх 47"/>
          <p:cNvSpPr/>
          <p:nvPr/>
        </p:nvSpPr>
        <p:spPr>
          <a:xfrm rot="1859199">
            <a:off x="970913" y="6202092"/>
            <a:ext cx="288032" cy="609642"/>
          </a:xfrm>
          <a:prstGeom prst="upArrow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9" name="Стрелка вверх 48"/>
          <p:cNvSpPr/>
          <p:nvPr/>
        </p:nvSpPr>
        <p:spPr>
          <a:xfrm rot="5400000">
            <a:off x="279769" y="4848435"/>
            <a:ext cx="288032" cy="609642"/>
          </a:xfrm>
          <a:prstGeom prst="upArrow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440734"/>
            <a:ext cx="4320480" cy="4297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9233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7" grpId="1" animBg="1"/>
      <p:bldP spid="42" grpId="0"/>
      <p:bldP spid="43" grpId="0"/>
      <p:bldP spid="44" grpId="0"/>
      <p:bldP spid="45" grpId="0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916832"/>
            <a:ext cx="8496944" cy="3456384"/>
          </a:xfrm>
        </p:spPr>
        <p:txBody>
          <a:bodyPr/>
          <a:lstStyle/>
          <a:p>
            <a:pPr marL="0" lvl="8" indent="452438" algn="just">
              <a:buNone/>
            </a:pPr>
            <a:r>
              <a:rPr lang="uk-UA" sz="2200" b="1" dirty="0">
                <a:solidFill>
                  <a:schemeClr val="tx1"/>
                </a:solidFill>
              </a:rPr>
              <a:t>Чергою FIFO </a:t>
            </a:r>
            <a:r>
              <a:rPr lang="uk-UA" sz="2200" dirty="0">
                <a:solidFill>
                  <a:schemeClr val="tx1"/>
                </a:solidFill>
              </a:rPr>
              <a:t>(</a:t>
            </a:r>
            <a:r>
              <a:rPr lang="uk-UA" sz="2200" dirty="0" err="1">
                <a:solidFill>
                  <a:schemeClr val="tx1"/>
                </a:solidFill>
              </a:rPr>
              <a:t>First</a:t>
            </a:r>
            <a:r>
              <a:rPr lang="uk-UA" sz="2200" dirty="0">
                <a:solidFill>
                  <a:schemeClr val="tx1"/>
                </a:solidFill>
              </a:rPr>
              <a:t> </a:t>
            </a:r>
            <a:r>
              <a:rPr lang="uk-UA" sz="2200" dirty="0" err="1">
                <a:solidFill>
                  <a:schemeClr val="tx1"/>
                </a:solidFill>
              </a:rPr>
              <a:t>In</a:t>
            </a:r>
            <a:r>
              <a:rPr lang="uk-UA" sz="2200" dirty="0">
                <a:solidFill>
                  <a:schemeClr val="tx1"/>
                </a:solidFill>
              </a:rPr>
              <a:t> - </a:t>
            </a:r>
            <a:r>
              <a:rPr lang="uk-UA" sz="2200" dirty="0" err="1">
                <a:solidFill>
                  <a:schemeClr val="tx1"/>
                </a:solidFill>
              </a:rPr>
              <a:t>First</a:t>
            </a:r>
            <a:r>
              <a:rPr lang="uk-UA" sz="2200" dirty="0">
                <a:solidFill>
                  <a:schemeClr val="tx1"/>
                </a:solidFill>
              </a:rPr>
              <a:t> </a:t>
            </a:r>
            <a:r>
              <a:rPr lang="uk-UA" sz="2200" dirty="0" err="1">
                <a:solidFill>
                  <a:schemeClr val="tx1"/>
                </a:solidFill>
              </a:rPr>
              <a:t>Out</a:t>
            </a:r>
            <a:r>
              <a:rPr lang="uk-UA" sz="2200" dirty="0">
                <a:solidFill>
                  <a:schemeClr val="tx1"/>
                </a:solidFill>
              </a:rPr>
              <a:t> - "першим прийшов - першим виключається") називається такий послідовний список змінної довжини, в якому включення елементів виконується тільки з одного боку списку (цю сторону часто називають </a:t>
            </a:r>
            <a:r>
              <a:rPr lang="uk-UA" sz="2200" b="1" dirty="0">
                <a:solidFill>
                  <a:schemeClr val="tx1"/>
                </a:solidFill>
              </a:rPr>
              <a:t>кінцем</a:t>
            </a:r>
            <a:r>
              <a:rPr lang="uk-UA" sz="2200" dirty="0">
                <a:solidFill>
                  <a:schemeClr val="tx1"/>
                </a:solidFill>
              </a:rPr>
              <a:t> або </a:t>
            </a:r>
            <a:r>
              <a:rPr lang="uk-UA" sz="2200" b="1" dirty="0">
                <a:solidFill>
                  <a:schemeClr val="tx1"/>
                </a:solidFill>
              </a:rPr>
              <a:t>хвостом </a:t>
            </a:r>
            <a:r>
              <a:rPr lang="uk-UA" sz="2200" dirty="0">
                <a:solidFill>
                  <a:schemeClr val="tx1"/>
                </a:solidFill>
              </a:rPr>
              <a:t>черги), а виключення - з другого боку — </a:t>
            </a:r>
            <a:r>
              <a:rPr lang="uk-UA" sz="2200" b="1" dirty="0">
                <a:solidFill>
                  <a:schemeClr val="tx1"/>
                </a:solidFill>
              </a:rPr>
              <a:t>голови </a:t>
            </a:r>
            <a:r>
              <a:rPr lang="uk-UA" sz="2200" dirty="0">
                <a:solidFill>
                  <a:schemeClr val="tx1"/>
                </a:solidFill>
              </a:rPr>
              <a:t>черги</a:t>
            </a:r>
            <a:r>
              <a:rPr lang="uk-UA" sz="2200">
                <a:solidFill>
                  <a:schemeClr val="tx1"/>
                </a:solidFill>
              </a:rPr>
              <a:t>. </a:t>
            </a:r>
            <a:endParaRPr lang="uk-UA" sz="2200" smtClean="0">
              <a:solidFill>
                <a:schemeClr val="tx1"/>
              </a:solidFill>
            </a:endParaRPr>
          </a:p>
          <a:p>
            <a:pPr marL="0" lvl="8" indent="452438" algn="just">
              <a:buNone/>
            </a:pPr>
            <a:r>
              <a:rPr lang="uk-UA" sz="2200" smtClean="0">
                <a:solidFill>
                  <a:schemeClr val="tx1"/>
                </a:solidFill>
              </a:rPr>
              <a:t>Черги </a:t>
            </a:r>
            <a:r>
              <a:rPr lang="uk-UA" sz="2200" dirty="0">
                <a:solidFill>
                  <a:schemeClr val="tx1"/>
                </a:solidFill>
              </a:rPr>
              <a:t>до прилавків і до кас є типовим побутовим прикладом черги FIFO.</a:t>
            </a:r>
          </a:p>
          <a:p>
            <a:pPr marL="45720" indent="0">
              <a:buNone/>
            </a:pPr>
            <a:endParaRPr lang="uk-UA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115616" y="260648"/>
            <a:ext cx="6512511" cy="144016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uk-UA" sz="3600" dirty="0" smtClean="0">
                <a:solidFill>
                  <a:schemeClr val="tx2">
                    <a:lumMod val="50000"/>
                  </a:schemeClr>
                </a:solidFill>
              </a:rPr>
              <a:t>Визначення ч</a:t>
            </a:r>
            <a:r>
              <a:rPr lang="ru-RU" sz="3600" dirty="0" err="1" smtClean="0">
                <a:solidFill>
                  <a:schemeClr val="tx2">
                    <a:lumMod val="50000"/>
                  </a:schemeClr>
                </a:solidFill>
              </a:rPr>
              <a:t>ерги</a:t>
            </a:r>
            <a:r>
              <a:rPr lang="uk-UA" sz="3600" dirty="0" smtClean="0">
                <a:solidFill>
                  <a:schemeClr val="tx2">
                    <a:lumMod val="50000"/>
                  </a:schemeClr>
                </a:solidFill>
              </a:rPr>
              <a:t>. Логічна структура</a:t>
            </a:r>
            <a:endParaRPr lang="uk-UA" sz="36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02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115616" y="188640"/>
            <a:ext cx="6912768" cy="86409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uk-UA" sz="3600" dirty="0" smtClean="0">
                <a:solidFill>
                  <a:schemeClr val="tx2">
                    <a:lumMod val="50000"/>
                  </a:schemeClr>
                </a:solidFill>
              </a:rPr>
              <a:t>Основні операції над чергою</a:t>
            </a:r>
            <a:endParaRPr lang="uk-UA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sz="quarter" idx="13"/>
          </p:nvPr>
        </p:nvSpPr>
        <p:spPr>
          <a:xfrm>
            <a:off x="251520" y="1052736"/>
            <a:ext cx="8568952" cy="5544616"/>
          </a:xfrm>
        </p:spPr>
        <p:txBody>
          <a:bodyPr>
            <a:normAutofit/>
          </a:bodyPr>
          <a:lstStyle/>
          <a:p>
            <a:pPr marL="719138" indent="-363538" algn="just">
              <a:buClrTx/>
              <a:buFont typeface="Wingdings" pitchFamily="2" charset="2"/>
              <a:buChar char="§"/>
            </a:pPr>
            <a:r>
              <a:rPr lang="uk-UA" sz="2800" dirty="0" smtClean="0">
                <a:solidFill>
                  <a:schemeClr val="tx1"/>
                </a:solidFill>
              </a:rPr>
              <a:t>Ініціалізація черги (</a:t>
            </a:r>
            <a:r>
              <a:rPr lang="en-US" sz="2800" b="1" dirty="0" smtClean="0">
                <a:solidFill>
                  <a:schemeClr val="tx1"/>
                </a:solidFill>
              </a:rPr>
              <a:t>INIT</a:t>
            </a:r>
            <a:r>
              <a:rPr lang="uk-UA" sz="2800" dirty="0" smtClean="0">
                <a:solidFill>
                  <a:schemeClr val="tx1"/>
                </a:solidFill>
              </a:rPr>
              <a:t>);</a:t>
            </a:r>
          </a:p>
          <a:p>
            <a:pPr marL="719138" indent="-363538" algn="just">
              <a:buClrTx/>
              <a:buFont typeface="Wingdings" pitchFamily="2" charset="2"/>
              <a:buChar char="§"/>
            </a:pPr>
            <a:r>
              <a:rPr lang="uk-UA" sz="2800" dirty="0" smtClean="0">
                <a:solidFill>
                  <a:schemeClr val="tx1"/>
                </a:solidFill>
              </a:rPr>
              <a:t>Очищення черги</a:t>
            </a:r>
            <a:r>
              <a:rPr lang="en-US" sz="2800" dirty="0" smtClean="0">
                <a:solidFill>
                  <a:schemeClr val="tx1"/>
                </a:solidFill>
              </a:rPr>
              <a:t> (</a:t>
            </a:r>
            <a:r>
              <a:rPr lang="en-US" sz="2800" b="1" dirty="0">
                <a:solidFill>
                  <a:schemeClr val="tx1"/>
                </a:solidFill>
              </a:rPr>
              <a:t>CLEAR</a:t>
            </a:r>
            <a:r>
              <a:rPr lang="en-US" sz="2800" dirty="0" smtClean="0">
                <a:solidFill>
                  <a:schemeClr val="tx1"/>
                </a:solidFill>
              </a:rPr>
              <a:t>)</a:t>
            </a:r>
            <a:r>
              <a:rPr lang="uk-UA" sz="2800" dirty="0" smtClean="0">
                <a:solidFill>
                  <a:schemeClr val="tx1"/>
                </a:solidFill>
              </a:rPr>
              <a:t>;</a:t>
            </a:r>
          </a:p>
          <a:p>
            <a:pPr marL="719138" indent="-363538" algn="just">
              <a:buClrTx/>
              <a:buFont typeface="Wingdings" pitchFamily="2" charset="2"/>
              <a:buChar char="§"/>
            </a:pPr>
            <a:r>
              <a:rPr lang="uk-UA" sz="2800" dirty="0" smtClean="0">
                <a:solidFill>
                  <a:schemeClr val="tx1"/>
                </a:solidFill>
              </a:rPr>
              <a:t>Перевірка чи черга порожня</a:t>
            </a:r>
            <a:r>
              <a:rPr lang="en-US" sz="2800" dirty="0" smtClean="0">
                <a:solidFill>
                  <a:schemeClr val="tx1"/>
                </a:solidFill>
              </a:rPr>
              <a:t> (</a:t>
            </a:r>
            <a:r>
              <a:rPr lang="en-US" sz="2800" b="1" dirty="0" smtClean="0">
                <a:solidFill>
                  <a:schemeClr val="tx1"/>
                </a:solidFill>
              </a:rPr>
              <a:t>EMPTY</a:t>
            </a:r>
            <a:r>
              <a:rPr lang="en-US" sz="2800" dirty="0" smtClean="0">
                <a:solidFill>
                  <a:schemeClr val="tx1"/>
                </a:solidFill>
              </a:rPr>
              <a:t>)</a:t>
            </a:r>
            <a:r>
              <a:rPr lang="uk-UA" sz="2800" dirty="0" smtClean="0">
                <a:solidFill>
                  <a:schemeClr val="tx1"/>
                </a:solidFill>
              </a:rPr>
              <a:t>;</a:t>
            </a:r>
          </a:p>
          <a:p>
            <a:pPr marL="719138" indent="-363538" algn="just">
              <a:buClrTx/>
              <a:buFont typeface="Wingdings" pitchFamily="2" charset="2"/>
              <a:buChar char="§"/>
            </a:pPr>
            <a:r>
              <a:rPr lang="uk-UA" sz="2800" dirty="0" smtClean="0">
                <a:solidFill>
                  <a:schemeClr val="tx1"/>
                </a:solidFill>
              </a:rPr>
              <a:t>Перевірка чи черга заповнена</a:t>
            </a:r>
            <a:r>
              <a:rPr lang="en-US" sz="2800" dirty="0" smtClean="0">
                <a:solidFill>
                  <a:schemeClr val="tx1"/>
                </a:solidFill>
              </a:rPr>
              <a:t> (</a:t>
            </a:r>
            <a:r>
              <a:rPr lang="en-US" sz="2800" b="1" dirty="0" smtClean="0">
                <a:solidFill>
                  <a:schemeClr val="tx1"/>
                </a:solidFill>
              </a:rPr>
              <a:t>FULL</a:t>
            </a:r>
            <a:r>
              <a:rPr lang="en-US" sz="2800" dirty="0" smtClean="0">
                <a:solidFill>
                  <a:schemeClr val="tx1"/>
                </a:solidFill>
              </a:rPr>
              <a:t>);</a:t>
            </a:r>
            <a:endParaRPr lang="uk-UA" sz="2800" dirty="0" smtClean="0">
              <a:solidFill>
                <a:schemeClr val="tx1"/>
              </a:solidFill>
            </a:endParaRPr>
          </a:p>
          <a:p>
            <a:pPr marL="719138" indent="-363538" algn="just">
              <a:buClrTx/>
              <a:buFont typeface="Wingdings" pitchFamily="2" charset="2"/>
              <a:buChar char="§"/>
            </a:pPr>
            <a:r>
              <a:rPr lang="uk-UA" sz="2800" dirty="0" smtClean="0">
                <a:solidFill>
                  <a:schemeClr val="tx1"/>
                </a:solidFill>
              </a:rPr>
              <a:t>Включення нового елементу (</a:t>
            </a:r>
            <a:r>
              <a:rPr lang="en-US" sz="2800" b="1" dirty="0" smtClean="0">
                <a:solidFill>
                  <a:schemeClr val="tx1"/>
                </a:solidFill>
              </a:rPr>
              <a:t>PUSH</a:t>
            </a:r>
            <a:r>
              <a:rPr lang="uk-UA" sz="2800" dirty="0" smtClean="0">
                <a:solidFill>
                  <a:schemeClr val="tx1"/>
                </a:solidFill>
              </a:rPr>
              <a:t>);</a:t>
            </a:r>
            <a:endParaRPr lang="en-US" sz="2800" dirty="0" smtClean="0">
              <a:solidFill>
                <a:schemeClr val="tx1"/>
              </a:solidFill>
            </a:endParaRPr>
          </a:p>
          <a:p>
            <a:pPr marL="719138" indent="-363538" algn="just">
              <a:buClrTx/>
              <a:buFont typeface="Wingdings" pitchFamily="2" charset="2"/>
              <a:buChar char="§"/>
            </a:pPr>
            <a:r>
              <a:rPr lang="uk-UA" sz="2800" dirty="0" smtClean="0">
                <a:solidFill>
                  <a:schemeClr val="tx1"/>
                </a:solidFill>
              </a:rPr>
              <a:t>Виключення елементу </a:t>
            </a:r>
            <a:r>
              <a:rPr lang="en-US" sz="2800" dirty="0" smtClean="0">
                <a:solidFill>
                  <a:schemeClr val="tx1"/>
                </a:solidFill>
              </a:rPr>
              <a:t>(</a:t>
            </a:r>
            <a:r>
              <a:rPr lang="en-US" sz="2800" b="1" dirty="0" smtClean="0">
                <a:solidFill>
                  <a:schemeClr val="tx1"/>
                </a:solidFill>
              </a:rPr>
              <a:t>POP</a:t>
            </a:r>
            <a:r>
              <a:rPr lang="en-US" sz="2800" dirty="0" smtClean="0">
                <a:solidFill>
                  <a:schemeClr val="tx1"/>
                </a:solidFill>
              </a:rPr>
              <a:t>)</a:t>
            </a:r>
            <a:r>
              <a:rPr lang="uk-UA" sz="2800" dirty="0" smtClean="0">
                <a:solidFill>
                  <a:schemeClr val="tx1"/>
                </a:solidFill>
              </a:rPr>
              <a:t>;</a:t>
            </a:r>
            <a:endParaRPr lang="en-US" sz="2800" dirty="0" smtClean="0">
              <a:solidFill>
                <a:schemeClr val="tx1"/>
              </a:solidFill>
            </a:endParaRPr>
          </a:p>
          <a:p>
            <a:pPr marL="719138" indent="-363538" algn="just">
              <a:buClrTx/>
              <a:buFont typeface="Wingdings" pitchFamily="2" charset="2"/>
              <a:buChar char="§"/>
            </a:pPr>
            <a:r>
              <a:rPr lang="uk-UA" sz="2800" dirty="0" smtClean="0">
                <a:solidFill>
                  <a:schemeClr val="tx1"/>
                </a:solidFill>
              </a:rPr>
              <a:t>Визначення поточної кількості елементів</a:t>
            </a:r>
            <a:r>
              <a:rPr lang="en-US" sz="2800" dirty="0" smtClean="0">
                <a:solidFill>
                  <a:schemeClr val="tx1"/>
                </a:solidFill>
              </a:rPr>
              <a:t> (</a:t>
            </a:r>
            <a:r>
              <a:rPr lang="en-US" sz="2800" b="1" dirty="0">
                <a:solidFill>
                  <a:schemeClr val="tx1"/>
                </a:solidFill>
              </a:rPr>
              <a:t>SIZE</a:t>
            </a:r>
            <a:r>
              <a:rPr lang="en-US" sz="2800" dirty="0" smtClean="0">
                <a:solidFill>
                  <a:schemeClr val="tx1"/>
                </a:solidFill>
              </a:rPr>
              <a:t>)</a:t>
            </a:r>
            <a:r>
              <a:rPr lang="uk-UA" sz="2800" dirty="0" smtClean="0">
                <a:solidFill>
                  <a:schemeClr val="tx1"/>
                </a:solidFill>
              </a:rPr>
              <a:t>;</a:t>
            </a:r>
          </a:p>
          <a:p>
            <a:pPr marL="719138" indent="-363538" algn="just">
              <a:buClrTx/>
              <a:buFont typeface="Wingdings" pitchFamily="2" charset="2"/>
              <a:buChar char="§"/>
            </a:pPr>
            <a:r>
              <a:rPr lang="uk-UA" sz="2800" dirty="0" smtClean="0">
                <a:solidFill>
                  <a:schemeClr val="tx1"/>
                </a:solidFill>
              </a:rPr>
              <a:t>Перегляд вмісту черги</a:t>
            </a:r>
            <a:r>
              <a:rPr lang="en-US" sz="2800" dirty="0" smtClean="0">
                <a:solidFill>
                  <a:schemeClr val="tx1"/>
                </a:solidFill>
              </a:rPr>
              <a:t> (</a:t>
            </a:r>
            <a:r>
              <a:rPr lang="en-US" sz="2800" b="1" dirty="0">
                <a:solidFill>
                  <a:schemeClr val="tx1"/>
                </a:solidFill>
              </a:rPr>
              <a:t>LIST</a:t>
            </a:r>
            <a:r>
              <a:rPr lang="en-US" sz="2800" dirty="0" smtClean="0">
                <a:solidFill>
                  <a:schemeClr val="tx1"/>
                </a:solidFill>
              </a:rPr>
              <a:t>)</a:t>
            </a:r>
            <a:r>
              <a:rPr lang="uk-UA" sz="2800" dirty="0" smtClean="0">
                <a:solidFill>
                  <a:schemeClr val="tx1"/>
                </a:solidFill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400252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962224"/>
            <a:ext cx="8208912" cy="3618904"/>
          </a:xfrm>
        </p:spPr>
        <p:txBody>
          <a:bodyPr>
            <a:normAutofit fontScale="92500"/>
          </a:bodyPr>
          <a:lstStyle/>
          <a:p>
            <a:pPr marL="0" lvl="8" indent="452438" algn="just">
              <a:buNone/>
            </a:pPr>
            <a:r>
              <a:rPr lang="uk-UA" sz="2200" dirty="0">
                <a:solidFill>
                  <a:schemeClr val="tx1"/>
                </a:solidFill>
              </a:rPr>
              <a:t>При представленні черги </a:t>
            </a:r>
            <a:r>
              <a:rPr lang="uk-UA" sz="2200" dirty="0" smtClean="0">
                <a:solidFill>
                  <a:schemeClr val="tx1"/>
                </a:solidFill>
              </a:rPr>
              <a:t>для неї в </a:t>
            </a:r>
            <a:r>
              <a:rPr lang="uk-UA" sz="2200" dirty="0" err="1" smtClean="0">
                <a:solidFill>
                  <a:schemeClr val="tx1"/>
                </a:solidFill>
              </a:rPr>
              <a:t>стековій</a:t>
            </a:r>
            <a:r>
              <a:rPr lang="uk-UA" sz="2200" dirty="0" smtClean="0">
                <a:solidFill>
                  <a:schemeClr val="tx1"/>
                </a:solidFill>
              </a:rPr>
              <a:t> </a:t>
            </a:r>
            <a:r>
              <a:rPr lang="uk-UA" sz="2200" dirty="0" err="1" smtClean="0">
                <a:solidFill>
                  <a:schemeClr val="tx1"/>
                </a:solidFill>
              </a:rPr>
              <a:t>пам</a:t>
            </a:r>
            <a:r>
              <a:rPr lang="en-US" sz="2200" dirty="0" smtClean="0">
                <a:solidFill>
                  <a:schemeClr val="tx1"/>
                </a:solidFill>
              </a:rPr>
              <a:t>’</a:t>
            </a:r>
            <a:r>
              <a:rPr lang="uk-UA" sz="2200" dirty="0" smtClean="0">
                <a:solidFill>
                  <a:schemeClr val="tx1"/>
                </a:solidFill>
              </a:rPr>
              <a:t>яті виділяється ділянка як для вектора. При реалізації операцій окрім звичайних для вектора параметрів використовують два додаткових параметра покажчики</a:t>
            </a:r>
            <a:r>
              <a:rPr lang="uk-UA" sz="2200" dirty="0">
                <a:solidFill>
                  <a:schemeClr val="tx1"/>
                </a:solidFill>
              </a:rPr>
              <a:t>: на початок черги (на перший елемент в </a:t>
            </a:r>
            <a:r>
              <a:rPr lang="uk-UA" sz="2200" dirty="0" smtClean="0">
                <a:solidFill>
                  <a:schemeClr val="tx1"/>
                </a:solidFill>
              </a:rPr>
              <a:t>черзі </a:t>
            </a:r>
            <a:r>
              <a:rPr lang="en-US" sz="2200" b="1" dirty="0" smtClean="0">
                <a:solidFill>
                  <a:schemeClr val="tx1"/>
                </a:solidFill>
              </a:rPr>
              <a:t>top</a:t>
            </a:r>
            <a:r>
              <a:rPr lang="uk-UA" sz="2200" dirty="0" smtClean="0">
                <a:solidFill>
                  <a:schemeClr val="tx1"/>
                </a:solidFill>
              </a:rPr>
              <a:t>) </a:t>
            </a:r>
            <a:r>
              <a:rPr lang="uk-UA" sz="2200" dirty="0">
                <a:solidFill>
                  <a:schemeClr val="tx1"/>
                </a:solidFill>
              </a:rPr>
              <a:t>і на її кінець (перший вільний елемент в </a:t>
            </a:r>
            <a:r>
              <a:rPr lang="uk-UA" sz="2200" dirty="0" smtClean="0">
                <a:solidFill>
                  <a:schemeClr val="tx1"/>
                </a:solidFill>
              </a:rPr>
              <a:t>черзі</a:t>
            </a:r>
            <a:r>
              <a:rPr lang="en-US" sz="2200" dirty="0" smtClean="0">
                <a:solidFill>
                  <a:schemeClr val="tx1"/>
                </a:solidFill>
              </a:rPr>
              <a:t> </a:t>
            </a:r>
            <a:r>
              <a:rPr lang="en-US" sz="2200" b="1" dirty="0" smtClean="0">
                <a:solidFill>
                  <a:schemeClr val="tx1"/>
                </a:solidFill>
              </a:rPr>
              <a:t>bottom</a:t>
            </a:r>
            <a:r>
              <a:rPr lang="uk-UA" sz="2200" dirty="0" smtClean="0">
                <a:solidFill>
                  <a:schemeClr val="tx1"/>
                </a:solidFill>
              </a:rPr>
              <a:t>). </a:t>
            </a:r>
            <a:endParaRPr lang="en-US" sz="2200" dirty="0" smtClean="0">
              <a:solidFill>
                <a:schemeClr val="tx1"/>
              </a:solidFill>
            </a:endParaRPr>
          </a:p>
          <a:p>
            <a:pPr marL="0" lvl="8" indent="452438" algn="just">
              <a:buNone/>
            </a:pPr>
            <a:r>
              <a:rPr lang="uk-UA" sz="2200" dirty="0" smtClean="0">
                <a:solidFill>
                  <a:schemeClr val="tx1"/>
                </a:solidFill>
              </a:rPr>
              <a:t>При </a:t>
            </a:r>
            <a:r>
              <a:rPr lang="uk-UA" sz="2200" dirty="0">
                <a:solidFill>
                  <a:schemeClr val="tx1"/>
                </a:solidFill>
              </a:rPr>
              <a:t>включенні елементу в чергу елемент записується за адресою, яка визначається покажчиком на </a:t>
            </a:r>
            <a:r>
              <a:rPr lang="uk-UA" sz="2200" dirty="0" smtClean="0">
                <a:solidFill>
                  <a:schemeClr val="tx1"/>
                </a:solidFill>
              </a:rPr>
              <a:t>кінець, </a:t>
            </a:r>
            <a:r>
              <a:rPr lang="uk-UA" sz="2200" dirty="0">
                <a:solidFill>
                  <a:schemeClr val="tx1"/>
                </a:solidFill>
              </a:rPr>
              <a:t>після чого цей покажчик збільшується на одиницю. При виключенні елементу з черги вибирається елемент, що адресується покажчиком на початок, після чого цей покажчик </a:t>
            </a:r>
            <a:r>
              <a:rPr lang="uk-UA" sz="2200" dirty="0" smtClean="0">
                <a:solidFill>
                  <a:schemeClr val="tx1"/>
                </a:solidFill>
              </a:rPr>
              <a:t>з</a:t>
            </a:r>
            <a:r>
              <a:rPr lang="ru-RU" sz="2200" dirty="0" smtClean="0">
                <a:solidFill>
                  <a:schemeClr val="tx1"/>
                </a:solidFill>
              </a:rPr>
              <a:t>б</a:t>
            </a:r>
            <a:r>
              <a:rPr lang="uk-UA" sz="2200" dirty="0" smtClean="0">
                <a:solidFill>
                  <a:schemeClr val="tx1"/>
                </a:solidFill>
              </a:rPr>
              <a:t>і</a:t>
            </a:r>
            <a:r>
              <a:rPr lang="ru-RU" sz="2200" dirty="0" err="1" smtClean="0">
                <a:solidFill>
                  <a:schemeClr val="tx1"/>
                </a:solidFill>
              </a:rPr>
              <a:t>льшу</a:t>
            </a:r>
            <a:r>
              <a:rPr lang="uk-UA" sz="2200" dirty="0" err="1" smtClean="0">
                <a:solidFill>
                  <a:schemeClr val="tx1"/>
                </a:solidFill>
              </a:rPr>
              <a:t>ється</a:t>
            </a:r>
            <a:r>
              <a:rPr lang="uk-UA" sz="2200" dirty="0" smtClean="0">
                <a:solidFill>
                  <a:schemeClr val="tx1"/>
                </a:solidFill>
              </a:rPr>
              <a:t> </a:t>
            </a:r>
            <a:r>
              <a:rPr lang="uk-UA" sz="2200" dirty="0">
                <a:solidFill>
                  <a:schemeClr val="tx1"/>
                </a:solidFill>
              </a:rPr>
              <a:t>на одиницю.</a:t>
            </a:r>
          </a:p>
          <a:p>
            <a:endParaRPr lang="uk-UA" b="1" dirty="0">
              <a:solidFill>
                <a:schemeClr val="tx1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115615" y="116632"/>
            <a:ext cx="6512511" cy="72008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uk-UA" sz="3600" dirty="0" smtClean="0">
                <a:solidFill>
                  <a:schemeClr val="tx2">
                    <a:lumMod val="50000"/>
                  </a:schemeClr>
                </a:solidFill>
              </a:rPr>
              <a:t>Фізична структура черги</a:t>
            </a:r>
            <a:endParaRPr lang="uk-UA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 rot="5400000">
            <a:off x="4398462" y="2525425"/>
            <a:ext cx="382719" cy="6247095"/>
            <a:chOff x="1115576" y="1568192"/>
            <a:chExt cx="360040" cy="3805916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1115576" y="1568192"/>
              <a:ext cx="360040" cy="543053"/>
            </a:xfrm>
            <a:prstGeom prst="rect">
              <a:avLst/>
            </a:prstGeom>
            <a:solidFill>
              <a:schemeClr val="accent6"/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1115576" y="2111245"/>
              <a:ext cx="360040" cy="543053"/>
            </a:xfrm>
            <a:prstGeom prst="rect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1115576" y="2654298"/>
              <a:ext cx="360040" cy="543053"/>
            </a:xfrm>
            <a:prstGeom prst="rect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1115576" y="3197351"/>
              <a:ext cx="360040" cy="543053"/>
            </a:xfrm>
            <a:prstGeom prst="rect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1115576" y="3740404"/>
              <a:ext cx="360040" cy="543053"/>
            </a:xfrm>
            <a:prstGeom prst="rect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1115576" y="4283457"/>
              <a:ext cx="360040" cy="543053"/>
            </a:xfrm>
            <a:prstGeom prst="rect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1115576" y="4830508"/>
              <a:ext cx="360040" cy="543600"/>
            </a:xfrm>
            <a:prstGeom prst="rect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sp>
        <p:nvSpPr>
          <p:cNvPr id="8" name="TextBox 7"/>
          <p:cNvSpPr txBox="1"/>
          <p:nvPr/>
        </p:nvSpPr>
        <p:spPr>
          <a:xfrm rot="5400000">
            <a:off x="1677165" y="5187673"/>
            <a:ext cx="461665" cy="214161"/>
          </a:xfrm>
          <a:prstGeom prst="rect">
            <a:avLst/>
          </a:prstGeom>
          <a:noFill/>
        </p:spPr>
        <p:txBody>
          <a:bodyPr vert="vert" wrap="none" rtlCol="0">
            <a:spAutoFit/>
          </a:bodyPr>
          <a:lstStyle/>
          <a:p>
            <a:r>
              <a:rPr lang="en-US" dirty="0"/>
              <a:t>0</a:t>
            </a:r>
            <a:endParaRPr lang="uk-UA" dirty="0"/>
          </a:p>
        </p:txBody>
      </p:sp>
      <p:sp>
        <p:nvSpPr>
          <p:cNvPr id="9" name="TextBox 8"/>
          <p:cNvSpPr txBox="1"/>
          <p:nvPr/>
        </p:nvSpPr>
        <p:spPr>
          <a:xfrm rot="5400000">
            <a:off x="2604678" y="5187673"/>
            <a:ext cx="461665" cy="214161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dirty="0" smtClean="0"/>
              <a:t>1</a:t>
            </a:r>
            <a:endParaRPr lang="uk-UA" dirty="0"/>
          </a:p>
        </p:txBody>
      </p:sp>
      <p:sp>
        <p:nvSpPr>
          <p:cNvPr id="10" name="TextBox 9"/>
          <p:cNvSpPr txBox="1"/>
          <p:nvPr/>
        </p:nvSpPr>
        <p:spPr>
          <a:xfrm rot="5400000">
            <a:off x="3459919" y="5187673"/>
            <a:ext cx="461665" cy="214161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dirty="0" smtClean="0"/>
              <a:t>2</a:t>
            </a:r>
            <a:endParaRPr lang="uk-UA" dirty="0"/>
          </a:p>
        </p:txBody>
      </p:sp>
      <p:sp>
        <p:nvSpPr>
          <p:cNvPr id="11" name="TextBox 10"/>
          <p:cNvSpPr txBox="1"/>
          <p:nvPr/>
        </p:nvSpPr>
        <p:spPr>
          <a:xfrm rot="5400000">
            <a:off x="4351301" y="5187673"/>
            <a:ext cx="461665" cy="214161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dirty="0" smtClean="0"/>
              <a:t>3</a:t>
            </a:r>
            <a:endParaRPr lang="uk-UA" dirty="0"/>
          </a:p>
        </p:txBody>
      </p:sp>
      <p:sp>
        <p:nvSpPr>
          <p:cNvPr id="12" name="TextBox 11"/>
          <p:cNvSpPr txBox="1"/>
          <p:nvPr/>
        </p:nvSpPr>
        <p:spPr>
          <a:xfrm rot="5400000">
            <a:off x="5234909" y="5187673"/>
            <a:ext cx="461665" cy="214161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dirty="0" smtClean="0"/>
              <a:t>4</a:t>
            </a:r>
            <a:endParaRPr lang="uk-UA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5400000">
            <a:off x="7830461" y="5465931"/>
            <a:ext cx="0" cy="748802"/>
          </a:xfrm>
          <a:prstGeom prst="line">
            <a:avLst/>
          </a:prstGeom>
          <a:ln w="19050"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7830461" y="5083212"/>
            <a:ext cx="0" cy="748802"/>
          </a:xfrm>
          <a:prstGeom prst="line">
            <a:avLst/>
          </a:prstGeom>
          <a:ln w="19050"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1251162" y="5083212"/>
            <a:ext cx="0" cy="748802"/>
          </a:xfrm>
          <a:prstGeom prst="line">
            <a:avLst/>
          </a:prstGeom>
          <a:ln w="19050"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 rot="5400000">
            <a:off x="6145471" y="5187674"/>
            <a:ext cx="461665" cy="214161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dirty="0"/>
              <a:t>5</a:t>
            </a:r>
            <a:endParaRPr lang="uk-UA" dirty="0"/>
          </a:p>
        </p:txBody>
      </p:sp>
      <p:sp>
        <p:nvSpPr>
          <p:cNvPr id="18" name="TextBox 17"/>
          <p:cNvSpPr txBox="1"/>
          <p:nvPr/>
        </p:nvSpPr>
        <p:spPr>
          <a:xfrm rot="5400000">
            <a:off x="7036848" y="5187673"/>
            <a:ext cx="461665" cy="214161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n-US" dirty="0" smtClean="0"/>
              <a:t>6</a:t>
            </a:r>
            <a:endParaRPr lang="uk-UA" dirty="0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rot="5400000">
            <a:off x="1251162" y="5465931"/>
            <a:ext cx="0" cy="748802"/>
          </a:xfrm>
          <a:prstGeom prst="line">
            <a:avLst/>
          </a:prstGeom>
          <a:ln w="19050"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Группа 28"/>
          <p:cNvGrpSpPr/>
          <p:nvPr/>
        </p:nvGrpSpPr>
        <p:grpSpPr>
          <a:xfrm>
            <a:off x="2030071" y="5878555"/>
            <a:ext cx="992582" cy="657944"/>
            <a:chOff x="1691681" y="5700584"/>
            <a:chExt cx="992582" cy="657944"/>
          </a:xfrm>
        </p:grpSpPr>
        <p:sp>
          <p:nvSpPr>
            <p:cNvPr id="27" name="Стрелка вверх 26"/>
            <p:cNvSpPr/>
            <p:nvPr/>
          </p:nvSpPr>
          <p:spPr>
            <a:xfrm>
              <a:off x="1691681" y="5700584"/>
              <a:ext cx="224006" cy="504056"/>
            </a:xfrm>
            <a:prstGeom prst="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852260" y="6050751"/>
              <a:ext cx="83200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/>
                <a:t>bottom</a:t>
              </a:r>
              <a:endParaRPr lang="uk-UA" sz="1400" b="1" dirty="0"/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1525155" y="5878555"/>
            <a:ext cx="551524" cy="916513"/>
            <a:chOff x="1639924" y="5700584"/>
            <a:chExt cx="551524" cy="916513"/>
          </a:xfrm>
        </p:grpSpPr>
        <p:sp>
          <p:nvSpPr>
            <p:cNvPr id="31" name="Стрелка вверх 30"/>
            <p:cNvSpPr/>
            <p:nvPr/>
          </p:nvSpPr>
          <p:spPr>
            <a:xfrm>
              <a:off x="1786536" y="5700584"/>
              <a:ext cx="224006" cy="657944"/>
            </a:xfrm>
            <a:prstGeom prst="upArrow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639924" y="6309320"/>
              <a:ext cx="5515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/>
                <a:t>top</a:t>
              </a:r>
              <a:endParaRPr lang="uk-UA" sz="1400" b="1" dirty="0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1753495" y="5464306"/>
            <a:ext cx="369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</a:t>
            </a:r>
            <a:endParaRPr lang="uk-UA" dirty="0"/>
          </a:p>
        </p:txBody>
      </p:sp>
      <p:sp>
        <p:nvSpPr>
          <p:cNvPr id="35" name="TextBox 34"/>
          <p:cNvSpPr txBox="1"/>
          <p:nvPr/>
        </p:nvSpPr>
        <p:spPr>
          <a:xfrm>
            <a:off x="2666329" y="5457612"/>
            <a:ext cx="369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</a:t>
            </a:r>
            <a:endParaRPr lang="uk-UA" dirty="0"/>
          </a:p>
        </p:txBody>
      </p:sp>
      <p:sp>
        <p:nvSpPr>
          <p:cNvPr id="36" name="TextBox 35"/>
          <p:cNvSpPr txBox="1"/>
          <p:nvPr/>
        </p:nvSpPr>
        <p:spPr>
          <a:xfrm>
            <a:off x="3517423" y="5457612"/>
            <a:ext cx="369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</a:t>
            </a:r>
            <a:endParaRPr lang="uk-UA" dirty="0"/>
          </a:p>
        </p:txBody>
      </p:sp>
      <p:sp>
        <p:nvSpPr>
          <p:cNvPr id="37" name="TextBox 36"/>
          <p:cNvSpPr txBox="1"/>
          <p:nvPr/>
        </p:nvSpPr>
        <p:spPr>
          <a:xfrm>
            <a:off x="4408799" y="5464306"/>
            <a:ext cx="369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</a:t>
            </a:r>
            <a:endParaRPr lang="uk-UA" dirty="0"/>
          </a:p>
        </p:txBody>
      </p:sp>
      <p:sp>
        <p:nvSpPr>
          <p:cNvPr id="38" name="TextBox 37"/>
          <p:cNvSpPr txBox="1"/>
          <p:nvPr/>
        </p:nvSpPr>
        <p:spPr>
          <a:xfrm>
            <a:off x="5358661" y="5457612"/>
            <a:ext cx="369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</a:t>
            </a:r>
            <a:endParaRPr lang="uk-UA" dirty="0"/>
          </a:p>
        </p:txBody>
      </p:sp>
      <p:sp>
        <p:nvSpPr>
          <p:cNvPr id="39" name="TextBox 38"/>
          <p:cNvSpPr txBox="1"/>
          <p:nvPr/>
        </p:nvSpPr>
        <p:spPr>
          <a:xfrm>
            <a:off x="6191551" y="5476079"/>
            <a:ext cx="369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754771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7.40741E-7 L 0.07083 7.40741E-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083 3.33333E-6 L 0.17187 -0.0011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52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187 -0.00116 L 0.26649 -0.0011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11111E-6 L 0.12031 -1.11111E-6 C 0.1743 -1.11111E-6 0.2408 -0.03449 0.2408 -0.06204 L 0.2408 -0.12407 " pathEditMode="relative" rAng="0" ptsTypes="FfFF">
                                      <p:cBhvr>
                                        <p:cTn id="3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31" y="-6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2.59259E-6 L 0.11025 2.59259E-6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649 -0.00116 L 0.37673 -0.00116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7673 -0.00116 L 0.47118 -0.00116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81481E-6 L 0.09409 4.81481E-6 C 0.13628 4.81481E-6 0.18819 -0.03426 0.18819 -0.06158 L 0.18819 -0.12315 " pathEditMode="relative" rAng="0" ptsTypes="FfFF">
                                      <p:cBhvr>
                                        <p:cTn id="6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10" y="-6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025 2.59259E-6 L 0.22049 2.59259E-6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7118 -0.00116 L 0.50573 -0.00185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9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0"/>
                            </p:stCondLst>
                            <p:childTnLst>
                              <p:par>
                                <p:cTn id="78" presetID="26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0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50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4" grpId="1"/>
      <p:bldP spid="35" grpId="0"/>
      <p:bldP spid="35" grpId="1"/>
      <p:bldP spid="36" grpId="0"/>
      <p:bldP spid="37" grpId="0"/>
      <p:bldP spid="38" grpId="0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620688"/>
            <a:ext cx="8372400" cy="5688632"/>
          </a:xfrm>
        </p:spPr>
        <p:txBody>
          <a:bodyPr>
            <a:normAutofit/>
          </a:bodyPr>
          <a:lstStyle/>
          <a:p>
            <a:pPr marL="0" lvl="8" indent="452438" algn="just">
              <a:buNone/>
            </a:pPr>
            <a:r>
              <a:rPr lang="ru-RU" sz="2200" dirty="0">
                <a:solidFill>
                  <a:schemeClr val="tx1"/>
                </a:solidFill>
              </a:rPr>
              <a:t>Очевидно, </a:t>
            </a:r>
            <a:r>
              <a:rPr lang="ru-RU" sz="2200" dirty="0" err="1">
                <a:solidFill>
                  <a:schemeClr val="tx1"/>
                </a:solidFill>
              </a:rPr>
              <a:t>що</a:t>
            </a:r>
            <a:r>
              <a:rPr lang="ru-RU" sz="2200" dirty="0">
                <a:solidFill>
                  <a:schemeClr val="tx1"/>
                </a:solidFill>
              </a:rPr>
              <a:t> з часом </a:t>
            </a:r>
            <a:r>
              <a:rPr lang="ru-RU" sz="2200" dirty="0" err="1">
                <a:solidFill>
                  <a:schemeClr val="tx1"/>
                </a:solidFill>
              </a:rPr>
              <a:t>покажчик</a:t>
            </a:r>
            <a:r>
              <a:rPr lang="ru-RU" sz="2200" dirty="0">
                <a:solidFill>
                  <a:schemeClr val="tx1"/>
                </a:solidFill>
              </a:rPr>
              <a:t> на </a:t>
            </a:r>
            <a:r>
              <a:rPr lang="ru-RU" sz="2200" dirty="0" err="1" smtClean="0">
                <a:solidFill>
                  <a:schemeClr val="tx1"/>
                </a:solidFill>
              </a:rPr>
              <a:t>кінець</a:t>
            </a:r>
            <a:r>
              <a:rPr lang="ru-RU" sz="2200" dirty="0" smtClean="0">
                <a:solidFill>
                  <a:schemeClr val="tx1"/>
                </a:solidFill>
              </a:rPr>
              <a:t>, </a:t>
            </a:r>
            <a:r>
              <a:rPr lang="ru-RU" sz="2200" dirty="0">
                <a:solidFill>
                  <a:schemeClr val="tx1"/>
                </a:solidFill>
              </a:rPr>
              <a:t>при </a:t>
            </a:r>
            <a:r>
              <a:rPr lang="ru-RU" sz="2200" dirty="0" err="1">
                <a:solidFill>
                  <a:schemeClr val="tx1"/>
                </a:solidFill>
              </a:rPr>
              <a:t>черговому</a:t>
            </a:r>
            <a:r>
              <a:rPr lang="ru-RU" sz="2200" dirty="0">
                <a:solidFill>
                  <a:schemeClr val="tx1"/>
                </a:solidFill>
              </a:rPr>
              <a:t> </a:t>
            </a:r>
            <a:r>
              <a:rPr lang="ru-RU" sz="2200" dirty="0" err="1">
                <a:solidFill>
                  <a:schemeClr val="tx1"/>
                </a:solidFill>
              </a:rPr>
              <a:t>включенні</a:t>
            </a:r>
            <a:r>
              <a:rPr lang="ru-RU" sz="2200" dirty="0">
                <a:solidFill>
                  <a:schemeClr val="tx1"/>
                </a:solidFill>
              </a:rPr>
              <a:t> </a:t>
            </a:r>
            <a:r>
              <a:rPr lang="ru-RU" sz="2200" dirty="0" err="1" smtClean="0">
                <a:solidFill>
                  <a:schemeClr val="tx1"/>
                </a:solidFill>
              </a:rPr>
              <a:t>елементу</a:t>
            </a:r>
            <a:r>
              <a:rPr lang="ru-RU" sz="2200" dirty="0" smtClean="0">
                <a:solidFill>
                  <a:schemeClr val="tx1"/>
                </a:solidFill>
              </a:rPr>
              <a:t>, </a:t>
            </a:r>
            <a:r>
              <a:rPr lang="ru-RU" sz="2200" dirty="0" err="1">
                <a:solidFill>
                  <a:schemeClr val="tx1"/>
                </a:solidFill>
              </a:rPr>
              <a:t>досягне</a:t>
            </a:r>
            <a:r>
              <a:rPr lang="ru-RU" sz="2200" dirty="0">
                <a:solidFill>
                  <a:schemeClr val="tx1"/>
                </a:solidFill>
              </a:rPr>
              <a:t> </a:t>
            </a:r>
            <a:r>
              <a:rPr lang="ru-RU" sz="2200" dirty="0" err="1">
                <a:solidFill>
                  <a:schemeClr val="tx1"/>
                </a:solidFill>
              </a:rPr>
              <a:t>верхньої</a:t>
            </a:r>
            <a:r>
              <a:rPr lang="ru-RU" sz="2200" dirty="0">
                <a:solidFill>
                  <a:schemeClr val="tx1"/>
                </a:solidFill>
              </a:rPr>
              <a:t> </a:t>
            </a:r>
            <a:r>
              <a:rPr lang="ru-RU" sz="2200" dirty="0" err="1">
                <a:solidFill>
                  <a:schemeClr val="tx1"/>
                </a:solidFill>
              </a:rPr>
              <a:t>межі</a:t>
            </a:r>
            <a:r>
              <a:rPr lang="ru-RU" sz="2200" dirty="0">
                <a:solidFill>
                  <a:schemeClr val="tx1"/>
                </a:solidFill>
              </a:rPr>
              <a:t> </a:t>
            </a:r>
            <a:r>
              <a:rPr lang="ru-RU" sz="2200" dirty="0" err="1">
                <a:solidFill>
                  <a:schemeClr val="tx1"/>
                </a:solidFill>
              </a:rPr>
              <a:t>тієї</a:t>
            </a:r>
            <a:r>
              <a:rPr lang="ru-RU" sz="2200" dirty="0">
                <a:solidFill>
                  <a:schemeClr val="tx1"/>
                </a:solidFill>
              </a:rPr>
              <a:t> </a:t>
            </a:r>
            <a:r>
              <a:rPr lang="ru-RU" sz="2200" dirty="0" err="1">
                <a:solidFill>
                  <a:schemeClr val="tx1"/>
                </a:solidFill>
              </a:rPr>
              <a:t>області</a:t>
            </a:r>
            <a:r>
              <a:rPr lang="ru-RU" sz="2200" dirty="0">
                <a:solidFill>
                  <a:schemeClr val="tx1"/>
                </a:solidFill>
              </a:rPr>
              <a:t> </a:t>
            </a:r>
            <a:r>
              <a:rPr lang="ru-RU" sz="2200" dirty="0" err="1">
                <a:solidFill>
                  <a:schemeClr val="tx1"/>
                </a:solidFill>
              </a:rPr>
              <a:t>пам'яті</a:t>
            </a:r>
            <a:r>
              <a:rPr lang="ru-RU" sz="2200" dirty="0">
                <a:solidFill>
                  <a:schemeClr val="tx1"/>
                </a:solidFill>
              </a:rPr>
              <a:t>, яка </a:t>
            </a:r>
            <a:r>
              <a:rPr lang="ru-RU" sz="2200" dirty="0" err="1">
                <a:solidFill>
                  <a:schemeClr val="tx1"/>
                </a:solidFill>
              </a:rPr>
              <a:t>виділена</a:t>
            </a:r>
            <a:r>
              <a:rPr lang="ru-RU" sz="2200" dirty="0">
                <a:solidFill>
                  <a:schemeClr val="tx1"/>
                </a:solidFill>
              </a:rPr>
              <a:t> для </a:t>
            </a:r>
            <a:r>
              <a:rPr lang="ru-RU" sz="2200" dirty="0" err="1">
                <a:solidFill>
                  <a:schemeClr val="tx1"/>
                </a:solidFill>
              </a:rPr>
              <a:t>черги</a:t>
            </a:r>
            <a:r>
              <a:rPr lang="ru-RU" sz="2200" dirty="0">
                <a:solidFill>
                  <a:schemeClr val="tx1"/>
                </a:solidFill>
              </a:rPr>
              <a:t>. </a:t>
            </a:r>
            <a:r>
              <a:rPr lang="ru-RU" sz="2200" dirty="0" err="1">
                <a:solidFill>
                  <a:schemeClr val="tx1"/>
                </a:solidFill>
              </a:rPr>
              <a:t>Проте</a:t>
            </a:r>
            <a:r>
              <a:rPr lang="ru-RU" sz="2200" dirty="0">
                <a:solidFill>
                  <a:schemeClr val="tx1"/>
                </a:solidFill>
              </a:rPr>
              <a:t>, </a:t>
            </a:r>
            <a:r>
              <a:rPr lang="ru-RU" sz="2200" dirty="0" err="1">
                <a:solidFill>
                  <a:schemeClr val="tx1"/>
                </a:solidFill>
              </a:rPr>
              <a:t>якщо</a:t>
            </a:r>
            <a:r>
              <a:rPr lang="ru-RU" sz="2200" dirty="0">
                <a:solidFill>
                  <a:schemeClr val="tx1"/>
                </a:solidFill>
              </a:rPr>
              <a:t> </a:t>
            </a:r>
            <a:r>
              <a:rPr lang="ru-RU" sz="2200" dirty="0" err="1">
                <a:solidFill>
                  <a:schemeClr val="tx1"/>
                </a:solidFill>
              </a:rPr>
              <a:t>операції</a:t>
            </a:r>
            <a:r>
              <a:rPr lang="ru-RU" sz="2200" dirty="0">
                <a:solidFill>
                  <a:schemeClr val="tx1"/>
                </a:solidFill>
              </a:rPr>
              <a:t> </a:t>
            </a:r>
            <a:r>
              <a:rPr lang="ru-RU" sz="2200" dirty="0" err="1">
                <a:solidFill>
                  <a:schemeClr val="tx1"/>
                </a:solidFill>
              </a:rPr>
              <a:t>включення</a:t>
            </a:r>
            <a:r>
              <a:rPr lang="ru-RU" sz="2200" dirty="0">
                <a:solidFill>
                  <a:schemeClr val="tx1"/>
                </a:solidFill>
              </a:rPr>
              <a:t> </a:t>
            </a:r>
            <a:r>
              <a:rPr lang="ru-RU" sz="2200" dirty="0" err="1">
                <a:solidFill>
                  <a:schemeClr val="tx1"/>
                </a:solidFill>
              </a:rPr>
              <a:t>чергувалися</a:t>
            </a:r>
            <a:r>
              <a:rPr lang="ru-RU" sz="2200" dirty="0">
                <a:solidFill>
                  <a:schemeClr val="tx1"/>
                </a:solidFill>
              </a:rPr>
              <a:t> з </a:t>
            </a:r>
            <a:r>
              <a:rPr lang="ru-RU" sz="2200" dirty="0" err="1">
                <a:solidFill>
                  <a:schemeClr val="tx1"/>
                </a:solidFill>
              </a:rPr>
              <a:t>операціями</a:t>
            </a:r>
            <a:r>
              <a:rPr lang="ru-RU" sz="2200" dirty="0">
                <a:solidFill>
                  <a:schemeClr val="tx1"/>
                </a:solidFill>
              </a:rPr>
              <a:t> </a:t>
            </a:r>
            <a:r>
              <a:rPr lang="ru-RU" sz="2200" dirty="0" err="1">
                <a:solidFill>
                  <a:schemeClr val="tx1"/>
                </a:solidFill>
              </a:rPr>
              <a:t>виключення</a:t>
            </a:r>
            <a:r>
              <a:rPr lang="ru-RU" sz="2200" dirty="0">
                <a:solidFill>
                  <a:schemeClr val="tx1"/>
                </a:solidFill>
              </a:rPr>
              <a:t> </a:t>
            </a:r>
            <a:r>
              <a:rPr lang="ru-RU" sz="2200" dirty="0" err="1">
                <a:solidFill>
                  <a:schemeClr val="tx1"/>
                </a:solidFill>
              </a:rPr>
              <a:t>елементів</a:t>
            </a:r>
            <a:r>
              <a:rPr lang="ru-RU" sz="2200" dirty="0">
                <a:solidFill>
                  <a:schemeClr val="tx1"/>
                </a:solidFill>
              </a:rPr>
              <a:t>, то в </a:t>
            </a:r>
            <a:r>
              <a:rPr lang="ru-RU" sz="2200" dirty="0" err="1">
                <a:solidFill>
                  <a:schemeClr val="tx1"/>
                </a:solidFill>
              </a:rPr>
              <a:t>початковій</a:t>
            </a:r>
            <a:r>
              <a:rPr lang="ru-RU" sz="2200" dirty="0">
                <a:solidFill>
                  <a:schemeClr val="tx1"/>
                </a:solidFill>
              </a:rPr>
              <a:t> </a:t>
            </a:r>
            <a:r>
              <a:rPr lang="ru-RU" sz="2200" dirty="0" err="1">
                <a:solidFill>
                  <a:schemeClr val="tx1"/>
                </a:solidFill>
              </a:rPr>
              <a:t>частині</a:t>
            </a:r>
            <a:r>
              <a:rPr lang="ru-RU" sz="2200" dirty="0">
                <a:solidFill>
                  <a:schemeClr val="tx1"/>
                </a:solidFill>
              </a:rPr>
              <a:t> </a:t>
            </a:r>
            <a:r>
              <a:rPr lang="ru-RU" sz="2200" dirty="0" err="1">
                <a:solidFill>
                  <a:schemeClr val="tx1"/>
                </a:solidFill>
              </a:rPr>
              <a:t>відведеної</a:t>
            </a:r>
            <a:r>
              <a:rPr lang="ru-RU" sz="2200" dirty="0">
                <a:solidFill>
                  <a:schemeClr val="tx1"/>
                </a:solidFill>
              </a:rPr>
              <a:t> </a:t>
            </a:r>
            <a:r>
              <a:rPr lang="ru-RU" sz="2200" dirty="0" err="1">
                <a:solidFill>
                  <a:schemeClr val="tx1"/>
                </a:solidFill>
              </a:rPr>
              <a:t>під</a:t>
            </a:r>
            <a:r>
              <a:rPr lang="ru-RU" sz="2200" dirty="0">
                <a:solidFill>
                  <a:schemeClr val="tx1"/>
                </a:solidFill>
              </a:rPr>
              <a:t> </a:t>
            </a:r>
            <a:r>
              <a:rPr lang="ru-RU" sz="2200" dirty="0" err="1">
                <a:solidFill>
                  <a:schemeClr val="tx1"/>
                </a:solidFill>
              </a:rPr>
              <a:t>чергу</a:t>
            </a:r>
            <a:r>
              <a:rPr lang="ru-RU" sz="2200" dirty="0">
                <a:solidFill>
                  <a:schemeClr val="tx1"/>
                </a:solidFill>
              </a:rPr>
              <a:t> </a:t>
            </a:r>
            <a:r>
              <a:rPr lang="ru-RU" sz="2200" dirty="0" err="1">
                <a:solidFill>
                  <a:schemeClr val="tx1"/>
                </a:solidFill>
              </a:rPr>
              <a:t>пам'яті</a:t>
            </a:r>
            <a:r>
              <a:rPr lang="ru-RU" sz="2200" dirty="0">
                <a:solidFill>
                  <a:schemeClr val="tx1"/>
                </a:solidFill>
              </a:rPr>
              <a:t> є </a:t>
            </a:r>
            <a:r>
              <a:rPr lang="ru-RU" sz="2200" dirty="0" err="1">
                <a:solidFill>
                  <a:schemeClr val="tx1"/>
                </a:solidFill>
              </a:rPr>
              <a:t>вільне</a:t>
            </a:r>
            <a:r>
              <a:rPr lang="ru-RU" sz="2200" dirty="0">
                <a:solidFill>
                  <a:schemeClr val="tx1"/>
                </a:solidFill>
              </a:rPr>
              <a:t> </a:t>
            </a:r>
            <a:r>
              <a:rPr lang="ru-RU" sz="2200" dirty="0" err="1">
                <a:solidFill>
                  <a:schemeClr val="tx1"/>
                </a:solidFill>
              </a:rPr>
              <a:t>місце</a:t>
            </a:r>
            <a:r>
              <a:rPr lang="ru-RU" sz="2200" dirty="0">
                <a:solidFill>
                  <a:schemeClr val="tx1"/>
                </a:solidFill>
              </a:rPr>
              <a:t>. </a:t>
            </a:r>
            <a:endParaRPr lang="ru-RU" sz="2200" dirty="0" smtClean="0">
              <a:solidFill>
                <a:schemeClr val="tx1"/>
              </a:solidFill>
            </a:endParaRPr>
          </a:p>
          <a:p>
            <a:pPr marL="0" lvl="8" indent="452438" algn="just">
              <a:buNone/>
            </a:pPr>
            <a:r>
              <a:rPr lang="ru-RU" sz="2800" b="1" dirty="0">
                <a:solidFill>
                  <a:schemeClr val="tx1"/>
                </a:solidFill>
              </a:rPr>
              <a:t>Для того, </a:t>
            </a:r>
            <a:r>
              <a:rPr lang="ru-RU" sz="2800" b="1" dirty="0" err="1">
                <a:solidFill>
                  <a:schemeClr val="tx1"/>
                </a:solidFill>
              </a:rPr>
              <a:t>щоб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місця</a:t>
            </a:r>
            <a:r>
              <a:rPr lang="ru-RU" sz="2800" b="1" dirty="0">
                <a:solidFill>
                  <a:schemeClr val="tx1"/>
                </a:solidFill>
              </a:rPr>
              <a:t>, </a:t>
            </a:r>
            <a:r>
              <a:rPr lang="ru-RU" sz="2800" b="1" dirty="0" err="1">
                <a:solidFill>
                  <a:schemeClr val="tx1"/>
                </a:solidFill>
              </a:rPr>
              <a:t>займані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виключеними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елементами</a:t>
            </a:r>
            <a:r>
              <a:rPr lang="ru-RU" sz="2800" b="1" dirty="0">
                <a:solidFill>
                  <a:schemeClr val="tx1"/>
                </a:solidFill>
              </a:rPr>
              <a:t>, могли бути повторно </a:t>
            </a:r>
            <a:r>
              <a:rPr lang="ru-RU" sz="2800" b="1" dirty="0" err="1">
                <a:solidFill>
                  <a:schemeClr val="tx1"/>
                </a:solidFill>
              </a:rPr>
              <a:t>використані</a:t>
            </a:r>
            <a:r>
              <a:rPr lang="ru-RU" sz="2800" b="1" dirty="0">
                <a:solidFill>
                  <a:schemeClr val="tx1"/>
                </a:solidFill>
              </a:rPr>
              <a:t>, </a:t>
            </a:r>
            <a:r>
              <a:rPr lang="ru-RU" sz="2800" b="1" dirty="0" err="1">
                <a:solidFill>
                  <a:schemeClr val="tx1"/>
                </a:solidFill>
              </a:rPr>
              <a:t>черга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замикається</a:t>
            </a:r>
            <a:r>
              <a:rPr lang="ru-RU" sz="2800" b="1" dirty="0">
                <a:solidFill>
                  <a:schemeClr val="tx1"/>
                </a:solidFill>
              </a:rPr>
              <a:t> в </a:t>
            </a:r>
            <a:r>
              <a:rPr lang="ru-RU" sz="2800" b="1" dirty="0" err="1">
                <a:solidFill>
                  <a:schemeClr val="tx1"/>
                </a:solidFill>
              </a:rPr>
              <a:t>кільце</a:t>
            </a:r>
            <a:r>
              <a:rPr lang="ru-RU" sz="2800" b="1" dirty="0">
                <a:solidFill>
                  <a:schemeClr val="tx1"/>
                </a:solidFill>
              </a:rPr>
              <a:t>: </a:t>
            </a:r>
            <a:r>
              <a:rPr lang="ru-RU" sz="2800" b="1" dirty="0" err="1">
                <a:solidFill>
                  <a:schemeClr val="tx1"/>
                </a:solidFill>
              </a:rPr>
              <a:t>покажчики</a:t>
            </a:r>
            <a:r>
              <a:rPr lang="ru-RU" sz="2800" b="1" dirty="0">
                <a:solidFill>
                  <a:schemeClr val="tx1"/>
                </a:solidFill>
              </a:rPr>
              <a:t> (на початок і на </a:t>
            </a:r>
            <a:r>
              <a:rPr lang="ru-RU" sz="2800" b="1" dirty="0" err="1">
                <a:solidFill>
                  <a:schemeClr val="tx1"/>
                </a:solidFill>
              </a:rPr>
              <a:t>кінець</a:t>
            </a:r>
            <a:r>
              <a:rPr lang="ru-RU" sz="2800" b="1" dirty="0">
                <a:solidFill>
                  <a:schemeClr val="tx1"/>
                </a:solidFill>
              </a:rPr>
              <a:t>), досягнувши </a:t>
            </a:r>
            <a:r>
              <a:rPr lang="ru-RU" sz="2800" b="1" dirty="0" err="1">
                <a:solidFill>
                  <a:schemeClr val="tx1"/>
                </a:solidFill>
              </a:rPr>
              <a:t>кінця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виділеної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області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пам'яті</a:t>
            </a:r>
            <a:r>
              <a:rPr lang="ru-RU" sz="2800" b="1" dirty="0">
                <a:solidFill>
                  <a:schemeClr val="tx1"/>
                </a:solidFill>
              </a:rPr>
              <a:t>, </a:t>
            </a:r>
            <a:r>
              <a:rPr lang="ru-RU" sz="2800" b="1" dirty="0" err="1">
                <a:solidFill>
                  <a:schemeClr val="tx1"/>
                </a:solidFill>
              </a:rPr>
              <a:t>перемикаються</a:t>
            </a:r>
            <a:r>
              <a:rPr lang="ru-RU" sz="2800" b="1" dirty="0">
                <a:solidFill>
                  <a:schemeClr val="tx1"/>
                </a:solidFill>
              </a:rPr>
              <a:t> на </a:t>
            </a:r>
            <a:r>
              <a:rPr lang="ru-RU" sz="2800" b="1" dirty="0" err="1">
                <a:solidFill>
                  <a:schemeClr val="tx1"/>
                </a:solidFill>
              </a:rPr>
              <a:t>її</a:t>
            </a:r>
            <a:r>
              <a:rPr lang="ru-RU" sz="2800" b="1" dirty="0">
                <a:solidFill>
                  <a:schemeClr val="tx1"/>
                </a:solidFill>
              </a:rPr>
              <a:t> початок. </a:t>
            </a:r>
            <a:r>
              <a:rPr lang="ru-RU" sz="2800" b="1" dirty="0" err="1">
                <a:solidFill>
                  <a:schemeClr val="tx1"/>
                </a:solidFill>
              </a:rPr>
              <a:t>Така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організація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черги</a:t>
            </a:r>
            <a:r>
              <a:rPr lang="ru-RU" sz="2800" b="1" dirty="0">
                <a:solidFill>
                  <a:schemeClr val="tx1"/>
                </a:solidFill>
              </a:rPr>
              <a:t> в </a:t>
            </a:r>
            <a:r>
              <a:rPr lang="ru-RU" sz="2800" b="1" dirty="0" err="1">
                <a:solidFill>
                  <a:schemeClr val="tx1"/>
                </a:solidFill>
              </a:rPr>
              <a:t>пам'яті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chemeClr val="tx1"/>
                </a:solidFill>
              </a:rPr>
              <a:t>називається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ru-RU" sz="2800" b="1" dirty="0" err="1">
                <a:solidFill>
                  <a:srgbClr val="FF0000"/>
                </a:solidFill>
              </a:rPr>
              <a:t>кільцевою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b="1" dirty="0" err="1">
                <a:solidFill>
                  <a:srgbClr val="FF0000"/>
                </a:solidFill>
              </a:rPr>
              <a:t>чергою</a:t>
            </a:r>
            <a:r>
              <a:rPr lang="ru-RU" sz="2800" b="1" dirty="0">
                <a:solidFill>
                  <a:schemeClr val="tx1"/>
                </a:solidFill>
              </a:rPr>
              <a:t>. </a:t>
            </a:r>
            <a:endParaRPr lang="uk-UA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67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низ 3"/>
          <p:cNvSpPr/>
          <p:nvPr/>
        </p:nvSpPr>
        <p:spPr>
          <a:xfrm rot="2199998">
            <a:off x="5107696" y="2069031"/>
            <a:ext cx="216024" cy="51992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Кольцо 4"/>
          <p:cNvSpPr/>
          <p:nvPr/>
        </p:nvSpPr>
        <p:spPr>
          <a:xfrm>
            <a:off x="2947456" y="2421998"/>
            <a:ext cx="2592288" cy="2592288"/>
          </a:xfrm>
          <a:prstGeom prst="donut">
            <a:avLst>
              <a:gd name="adj" fmla="val 1352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cxnSp>
        <p:nvCxnSpPr>
          <p:cNvPr id="11" name="Прямая соединительная линия 10"/>
          <p:cNvCxnSpPr>
            <a:stCxn id="5" idx="0"/>
          </p:cNvCxnSpPr>
          <p:nvPr/>
        </p:nvCxnSpPr>
        <p:spPr>
          <a:xfrm>
            <a:off x="4243600" y="2421998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4243600" y="2421998"/>
            <a:ext cx="0" cy="3600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4243600" y="4654246"/>
            <a:ext cx="0" cy="3600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5035688" y="4222198"/>
            <a:ext cx="288032" cy="21602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3163976" y="3000282"/>
            <a:ext cx="288032" cy="21602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V="1">
            <a:off x="5035688" y="3070070"/>
            <a:ext cx="288032" cy="14623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flipV="1">
            <a:off x="3163480" y="4222198"/>
            <a:ext cx="288032" cy="14623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Стрелка вправо 52"/>
          <p:cNvSpPr/>
          <p:nvPr/>
        </p:nvSpPr>
        <p:spPr>
          <a:xfrm>
            <a:off x="2299384" y="3553308"/>
            <a:ext cx="504056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5" name="Стрелка вниз 54"/>
          <p:cNvSpPr/>
          <p:nvPr/>
        </p:nvSpPr>
        <p:spPr>
          <a:xfrm rot="5400000">
            <a:off x="5840469" y="3362180"/>
            <a:ext cx="216024" cy="51992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6" name="TextBox 55"/>
          <p:cNvSpPr txBox="1"/>
          <p:nvPr/>
        </p:nvSpPr>
        <p:spPr>
          <a:xfrm>
            <a:off x="4613789" y="2517365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</a:t>
            </a:r>
            <a:endParaRPr lang="uk-UA" dirty="0"/>
          </a:p>
        </p:txBody>
      </p:sp>
      <p:sp>
        <p:nvSpPr>
          <p:cNvPr id="57" name="Стрелка вниз 56"/>
          <p:cNvSpPr/>
          <p:nvPr/>
        </p:nvSpPr>
        <p:spPr>
          <a:xfrm rot="2199998">
            <a:off x="4927676" y="1938963"/>
            <a:ext cx="216024" cy="519927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8" name="TextBox 57"/>
          <p:cNvSpPr txBox="1"/>
          <p:nvPr/>
        </p:nvSpPr>
        <p:spPr>
          <a:xfrm>
            <a:off x="5179705" y="3494893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</a:t>
            </a:r>
            <a:endParaRPr lang="uk-UA" dirty="0"/>
          </a:p>
        </p:txBody>
      </p:sp>
      <p:sp>
        <p:nvSpPr>
          <p:cNvPr id="59" name="Стрелка вниз 58"/>
          <p:cNvSpPr/>
          <p:nvPr/>
        </p:nvSpPr>
        <p:spPr>
          <a:xfrm rot="8267270">
            <a:off x="5104992" y="4832777"/>
            <a:ext cx="216024" cy="51992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0" name="Стрелка вниз 59"/>
          <p:cNvSpPr/>
          <p:nvPr/>
        </p:nvSpPr>
        <p:spPr>
          <a:xfrm rot="13025660">
            <a:off x="3239598" y="4885429"/>
            <a:ext cx="216024" cy="51992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1" name="TextBox 60"/>
          <p:cNvSpPr txBox="1"/>
          <p:nvPr/>
        </p:nvSpPr>
        <p:spPr>
          <a:xfrm>
            <a:off x="4577786" y="4503557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</a:t>
            </a:r>
            <a:endParaRPr lang="uk-UA" dirty="0"/>
          </a:p>
        </p:txBody>
      </p:sp>
      <p:sp>
        <p:nvSpPr>
          <p:cNvPr id="62" name="Стрелка вниз 61"/>
          <p:cNvSpPr/>
          <p:nvPr/>
        </p:nvSpPr>
        <p:spPr>
          <a:xfrm rot="5400000">
            <a:off x="5836882" y="3311584"/>
            <a:ext cx="216024" cy="519927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3" name="TextBox 62"/>
          <p:cNvSpPr txBox="1"/>
          <p:nvPr/>
        </p:nvSpPr>
        <p:spPr>
          <a:xfrm>
            <a:off x="3459454" y="44785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</a:t>
            </a:r>
            <a:endParaRPr lang="uk-UA" dirty="0"/>
          </a:p>
        </p:txBody>
      </p:sp>
      <p:sp>
        <p:nvSpPr>
          <p:cNvPr id="64" name="TextBox 63"/>
          <p:cNvSpPr txBox="1"/>
          <p:nvPr/>
        </p:nvSpPr>
        <p:spPr>
          <a:xfrm>
            <a:off x="4469774" y="2846974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0</a:t>
            </a:r>
            <a:endParaRPr lang="uk-UA" dirty="0"/>
          </a:p>
        </p:txBody>
      </p:sp>
      <p:sp>
        <p:nvSpPr>
          <p:cNvPr id="65" name="TextBox 64"/>
          <p:cNvSpPr txBox="1"/>
          <p:nvPr/>
        </p:nvSpPr>
        <p:spPr>
          <a:xfrm>
            <a:off x="4891671" y="3533476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1</a:t>
            </a:r>
            <a:endParaRPr lang="uk-UA" dirty="0"/>
          </a:p>
        </p:txBody>
      </p:sp>
      <p:sp>
        <p:nvSpPr>
          <p:cNvPr id="66" name="TextBox 65"/>
          <p:cNvSpPr txBox="1"/>
          <p:nvPr/>
        </p:nvSpPr>
        <p:spPr>
          <a:xfrm>
            <a:off x="4505777" y="4222198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2</a:t>
            </a:r>
            <a:endParaRPr lang="uk-UA" dirty="0"/>
          </a:p>
        </p:txBody>
      </p:sp>
      <p:sp>
        <p:nvSpPr>
          <p:cNvPr id="67" name="TextBox 66"/>
          <p:cNvSpPr txBox="1"/>
          <p:nvPr/>
        </p:nvSpPr>
        <p:spPr>
          <a:xfrm>
            <a:off x="3671149" y="4183768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3</a:t>
            </a:r>
            <a:endParaRPr lang="uk-UA" dirty="0"/>
          </a:p>
        </p:txBody>
      </p:sp>
      <p:sp>
        <p:nvSpPr>
          <p:cNvPr id="68" name="TextBox 67"/>
          <p:cNvSpPr txBox="1"/>
          <p:nvPr/>
        </p:nvSpPr>
        <p:spPr>
          <a:xfrm>
            <a:off x="3331207" y="3553308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4</a:t>
            </a:r>
            <a:endParaRPr lang="uk-UA" dirty="0"/>
          </a:p>
        </p:txBody>
      </p:sp>
      <p:sp>
        <p:nvSpPr>
          <p:cNvPr id="69" name="TextBox 68"/>
          <p:cNvSpPr txBox="1"/>
          <p:nvPr/>
        </p:nvSpPr>
        <p:spPr>
          <a:xfrm>
            <a:off x="3711482" y="2919076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5</a:t>
            </a:r>
            <a:endParaRPr lang="uk-UA" dirty="0"/>
          </a:p>
        </p:txBody>
      </p:sp>
      <p:sp>
        <p:nvSpPr>
          <p:cNvPr id="70" name="TextBox 69"/>
          <p:cNvSpPr txBox="1"/>
          <p:nvPr/>
        </p:nvSpPr>
        <p:spPr>
          <a:xfrm>
            <a:off x="2953241" y="3514131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</a:t>
            </a:r>
            <a:endParaRPr lang="uk-UA" dirty="0"/>
          </a:p>
        </p:txBody>
      </p:sp>
      <p:sp>
        <p:nvSpPr>
          <p:cNvPr id="71" name="Стрелка вниз 70"/>
          <p:cNvSpPr/>
          <p:nvPr/>
        </p:nvSpPr>
        <p:spPr>
          <a:xfrm rot="19082473">
            <a:off x="3107791" y="2117228"/>
            <a:ext cx="216024" cy="51992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2" name="TextBox 71"/>
          <p:cNvSpPr txBox="1"/>
          <p:nvPr/>
        </p:nvSpPr>
        <p:spPr>
          <a:xfrm>
            <a:off x="3452008" y="2597372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F</a:t>
            </a:r>
            <a:endParaRPr lang="uk-UA" dirty="0"/>
          </a:p>
        </p:txBody>
      </p:sp>
      <p:sp>
        <p:nvSpPr>
          <p:cNvPr id="74" name="Стрелка вниз 73"/>
          <p:cNvSpPr/>
          <p:nvPr/>
        </p:nvSpPr>
        <p:spPr>
          <a:xfrm rot="8491878">
            <a:off x="5089534" y="4806081"/>
            <a:ext cx="216024" cy="519927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2" name="TextBox 31"/>
          <p:cNvSpPr txBox="1"/>
          <p:nvPr/>
        </p:nvSpPr>
        <p:spPr>
          <a:xfrm>
            <a:off x="4613789" y="254974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K</a:t>
            </a:r>
            <a:endParaRPr lang="uk-UA" dirty="0"/>
          </a:p>
        </p:txBody>
      </p:sp>
      <p:sp>
        <p:nvSpPr>
          <p:cNvPr id="33" name="Заголовок 1"/>
          <p:cNvSpPr txBox="1">
            <a:spLocks/>
          </p:cNvSpPr>
          <p:nvPr/>
        </p:nvSpPr>
        <p:spPr>
          <a:xfrm>
            <a:off x="467544" y="116632"/>
            <a:ext cx="8352927" cy="72008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</a:rPr>
              <a:t>Принцип </a:t>
            </a:r>
            <a:r>
              <a:rPr lang="ru-RU" sz="3600" dirty="0" err="1" smtClean="0">
                <a:solidFill>
                  <a:schemeClr val="tx2">
                    <a:lumMod val="50000"/>
                  </a:schemeClr>
                </a:solidFill>
              </a:rPr>
              <a:t>роботи</a:t>
            </a: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uk-UA" sz="3600" dirty="0" smtClean="0">
                <a:solidFill>
                  <a:schemeClr val="tx2">
                    <a:lumMod val="50000"/>
                  </a:schemeClr>
                </a:solidFill>
              </a:rPr>
              <a:t>кільцевої черги</a:t>
            </a:r>
            <a:endParaRPr lang="uk-UA" sz="36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956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59259E-6 L 0.09583 2.59259E-6 C 0.13889 2.59259E-6 0.19184 -0.04607 0.19184 -0.08334 L 0.19184 -0.16667 " pathEditMode="relative" rAng="0" ptsTypes="FfFF">
                                      <p:cBhvr>
                                        <p:cTn id="45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83" y="-8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0 L 0.08229 0 C 0.11944 0 0.16545 -0.08611 0.16545 -0.15532 L 0.16545 -0.30926 " pathEditMode="relative" rAng="0" ptsTypes="FfFF">
                                      <p:cBhvr>
                                        <p:cTn id="9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4" y="-1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53" grpId="0" animBg="1"/>
      <p:bldP spid="53" grpId="1" animBg="1"/>
      <p:bldP spid="55" grpId="0" animBg="1"/>
      <p:bldP spid="55" grpId="1" animBg="1"/>
      <p:bldP spid="55" grpId="2" animBg="1"/>
      <p:bldP spid="56" grpId="0"/>
      <p:bldP spid="56" grpId="1"/>
      <p:bldP spid="57" grpId="0" animBg="1"/>
      <p:bldP spid="58" grpId="0"/>
      <p:bldP spid="58" grpId="1"/>
      <p:bldP spid="59" grpId="0" animBg="1"/>
      <p:bldP spid="59" grpId="1" animBg="1"/>
      <p:bldP spid="60" grpId="0" animBg="1"/>
      <p:bldP spid="60" grpId="1" animBg="1"/>
      <p:bldP spid="61" grpId="0"/>
      <p:bldP spid="62" grpId="0" animBg="1"/>
      <p:bldP spid="62" grpId="1" animBg="1"/>
      <p:bldP spid="63" grpId="0"/>
      <p:bldP spid="70" grpId="0"/>
      <p:bldP spid="71" grpId="0" animBg="1"/>
      <p:bldP spid="71" grpId="1" animBg="1"/>
      <p:bldP spid="72" grpId="0"/>
      <p:bldP spid="74" grpId="0" animBg="1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928992" cy="864096"/>
          </a:xfrm>
        </p:spPr>
        <p:txBody>
          <a:bodyPr/>
          <a:lstStyle/>
          <a:p>
            <a:pPr marL="0" indent="0" algn="ctr">
              <a:buNone/>
            </a:pPr>
            <a:r>
              <a:rPr lang="uk-UA" sz="3600" dirty="0">
                <a:solidFill>
                  <a:schemeClr val="tx2">
                    <a:lumMod val="50000"/>
                  </a:schemeClr>
                </a:solidFill>
              </a:rPr>
              <a:t>Опис структури даних </a:t>
            </a:r>
            <a:r>
              <a:rPr lang="uk-UA" sz="3600" dirty="0" smtClean="0">
                <a:solidFill>
                  <a:schemeClr val="tx2">
                    <a:lumMod val="50000"/>
                  </a:schemeClr>
                </a:solidFill>
              </a:rPr>
              <a:t>КІЛЬЦЕВА ЧЕРГА </a:t>
            </a:r>
            <a:r>
              <a:rPr lang="uk-UA" sz="3600" dirty="0">
                <a:solidFill>
                  <a:schemeClr val="tx2">
                    <a:lumMod val="50000"/>
                  </a:schemeClr>
                </a:solidFill>
              </a:rPr>
              <a:t>в С++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56792"/>
            <a:ext cx="8712968" cy="5225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3908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51520" y="260648"/>
            <a:ext cx="8424936" cy="887465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uk-UA" sz="4000" smtClean="0">
                <a:solidFill>
                  <a:schemeClr val="tx2">
                    <a:lumMod val="50000"/>
                  </a:schemeClr>
                </a:solidFill>
              </a:rPr>
              <a:t>Реалізація операції ініціалізації</a:t>
            </a:r>
            <a:endParaRPr lang="uk-UA" sz="4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sz="quarter" idx="13"/>
          </p:nvPr>
        </p:nvSpPr>
        <p:spPr>
          <a:xfrm>
            <a:off x="539552" y="1207927"/>
            <a:ext cx="8280919" cy="1319394"/>
          </a:xfrm>
        </p:spPr>
        <p:txBody>
          <a:bodyPr>
            <a:normAutofit/>
          </a:bodyPr>
          <a:lstStyle/>
          <a:p>
            <a:pPr marL="502920" indent="-457200" algn="just">
              <a:buClrTx/>
              <a:buFont typeface="+mj-lt"/>
              <a:buAutoNum type="arabicPeriod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Ви</a:t>
            </a:r>
            <a:r>
              <a:rPr lang="uk-UA" dirty="0" err="1" smtClean="0">
                <a:solidFill>
                  <a:schemeClr val="tx2">
                    <a:lumMod val="50000"/>
                  </a:schemeClr>
                </a:solidFill>
              </a:rPr>
              <a:t>діляємо</a:t>
            </a: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uk-UA" dirty="0" err="1" smtClean="0">
                <a:solidFill>
                  <a:schemeClr val="tx2">
                    <a:lumMod val="50000"/>
                  </a:schemeClr>
                </a:solidFill>
              </a:rPr>
              <a:t>пам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’</a:t>
            </a: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ять під елементи черги.</a:t>
            </a:r>
            <a:endParaRPr lang="en-US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502920" indent="-457200" algn="just">
              <a:spcBef>
                <a:spcPts val="600"/>
              </a:spcBef>
              <a:buClrTx/>
              <a:buFont typeface="+mj-lt"/>
              <a:buAutoNum type="arabicPeriod"/>
            </a:pP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Індексу  «голови» та «хвоста» черги присвоюємо значення 0.</a:t>
            </a:r>
            <a:endParaRPr lang="uk-UA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4" name="Стрелка вниз 53"/>
          <p:cNvSpPr/>
          <p:nvPr/>
        </p:nvSpPr>
        <p:spPr>
          <a:xfrm rot="2199998">
            <a:off x="2833494" y="2968022"/>
            <a:ext cx="216024" cy="51992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5" name="Стрелка вниз 54"/>
          <p:cNvSpPr/>
          <p:nvPr/>
        </p:nvSpPr>
        <p:spPr>
          <a:xfrm rot="2199998">
            <a:off x="2653474" y="2837954"/>
            <a:ext cx="216024" cy="519927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pSp>
        <p:nvGrpSpPr>
          <p:cNvPr id="68" name="Группа 67"/>
          <p:cNvGrpSpPr/>
          <p:nvPr/>
        </p:nvGrpSpPr>
        <p:grpSpPr>
          <a:xfrm>
            <a:off x="693057" y="3227986"/>
            <a:ext cx="2592288" cy="2592288"/>
            <a:chOff x="2947456" y="2780928"/>
            <a:chExt cx="2592288" cy="2592288"/>
          </a:xfrm>
        </p:grpSpPr>
        <p:grpSp>
          <p:nvGrpSpPr>
            <p:cNvPr id="56" name="Группа 55"/>
            <p:cNvGrpSpPr/>
            <p:nvPr/>
          </p:nvGrpSpPr>
          <p:grpSpPr>
            <a:xfrm>
              <a:off x="2947456" y="2780928"/>
              <a:ext cx="2592288" cy="2592288"/>
              <a:chOff x="2947456" y="2780928"/>
              <a:chExt cx="2592288" cy="2592288"/>
            </a:xfrm>
          </p:grpSpPr>
          <p:sp>
            <p:nvSpPr>
              <p:cNvPr id="6" name="Кольцо 5"/>
              <p:cNvSpPr/>
              <p:nvPr/>
            </p:nvSpPr>
            <p:spPr>
              <a:xfrm>
                <a:off x="2947456" y="2780928"/>
                <a:ext cx="2592288" cy="2592288"/>
              </a:xfrm>
              <a:prstGeom prst="donut">
                <a:avLst>
                  <a:gd name="adj" fmla="val 13527"/>
                </a:avLst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1" name="Прямая соединительная линия 20"/>
              <p:cNvCxnSpPr/>
              <p:nvPr/>
            </p:nvCxnSpPr>
            <p:spPr>
              <a:xfrm flipH="1">
                <a:off x="3131840" y="4583265"/>
                <a:ext cx="311708" cy="21388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Прямая соединительная линия 21"/>
              <p:cNvCxnSpPr/>
              <p:nvPr/>
            </p:nvCxnSpPr>
            <p:spPr>
              <a:xfrm flipH="1">
                <a:off x="4243600" y="2780928"/>
                <a:ext cx="4364" cy="36004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Прямая соединительная линия 23"/>
              <p:cNvCxnSpPr/>
              <p:nvPr/>
            </p:nvCxnSpPr>
            <p:spPr>
              <a:xfrm flipH="1">
                <a:off x="4239236" y="5013176"/>
                <a:ext cx="4364" cy="36004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Прямая соединительная линия 24"/>
              <p:cNvCxnSpPr/>
              <p:nvPr/>
            </p:nvCxnSpPr>
            <p:spPr>
              <a:xfrm>
                <a:off x="5076056" y="4509120"/>
                <a:ext cx="279371" cy="216024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Прямая соединительная линия 37"/>
              <p:cNvCxnSpPr/>
              <p:nvPr/>
            </p:nvCxnSpPr>
            <p:spPr>
              <a:xfrm flipH="1">
                <a:off x="5004048" y="3339733"/>
                <a:ext cx="311708" cy="21388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Прямая соединительная линия 47"/>
              <p:cNvCxnSpPr/>
              <p:nvPr/>
            </p:nvCxnSpPr>
            <p:spPr>
              <a:xfrm>
                <a:off x="3131840" y="3446676"/>
                <a:ext cx="288032" cy="18941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7" name="TextBox 56"/>
            <p:cNvSpPr txBox="1"/>
            <p:nvPr/>
          </p:nvSpPr>
          <p:spPr>
            <a:xfrm>
              <a:off x="4608004" y="3193231"/>
              <a:ext cx="1080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dirty="0" smtClean="0"/>
                <a:t>0</a:t>
              </a:r>
              <a:endParaRPr lang="uk-UA" sz="1400" dirty="0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932040" y="3861048"/>
              <a:ext cx="2160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dirty="0" smtClean="0"/>
                <a:t>1</a:t>
              </a:r>
              <a:endParaRPr lang="uk-UA" sz="1400" dirty="0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557982" y="4583265"/>
              <a:ext cx="2160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dirty="0"/>
                <a:t>2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3779912" y="4583265"/>
              <a:ext cx="2160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dirty="0" smtClean="0"/>
                <a:t>3</a:t>
              </a:r>
              <a:endParaRPr lang="uk-UA" sz="1400" dirty="0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3335536" y="4006104"/>
              <a:ext cx="2160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dirty="0" smtClean="0"/>
                <a:t>4</a:t>
              </a:r>
              <a:endParaRPr lang="uk-UA" sz="1400" dirty="0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651881" y="3328316"/>
              <a:ext cx="2160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dirty="0"/>
                <a:t>5</a:t>
              </a: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996646"/>
            <a:ext cx="5363614" cy="2463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0532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51520" y="260648"/>
            <a:ext cx="8424936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uk-UA" sz="4000" dirty="0" smtClean="0">
                <a:solidFill>
                  <a:schemeClr val="tx2">
                    <a:lumMod val="50000"/>
                  </a:schemeClr>
                </a:solidFill>
              </a:rPr>
              <a:t>Реалізація операції очищення черги</a:t>
            </a:r>
            <a:endParaRPr lang="uk-UA" sz="4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sz="quarter" idx="13"/>
          </p:nvPr>
        </p:nvSpPr>
        <p:spPr>
          <a:xfrm>
            <a:off x="413538" y="1556792"/>
            <a:ext cx="8496944" cy="576064"/>
          </a:xfrm>
        </p:spPr>
        <p:txBody>
          <a:bodyPr/>
          <a:lstStyle/>
          <a:p>
            <a:pPr marL="45720" indent="0" algn="just">
              <a:buNone/>
            </a:pP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Черга порожня коли індекси «голови» та «хвоста» рівні.</a:t>
            </a:r>
            <a:endParaRPr lang="uk-UA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975744" y="2620658"/>
            <a:ext cx="2592288" cy="2592288"/>
            <a:chOff x="2947456" y="2780928"/>
            <a:chExt cx="2592288" cy="2592288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2947456" y="2780928"/>
              <a:ext cx="2592288" cy="2592288"/>
              <a:chOff x="2947456" y="2780928"/>
              <a:chExt cx="2592288" cy="2592288"/>
            </a:xfrm>
          </p:grpSpPr>
          <p:sp>
            <p:nvSpPr>
              <p:cNvPr id="14" name="Кольцо 13"/>
              <p:cNvSpPr/>
              <p:nvPr/>
            </p:nvSpPr>
            <p:spPr>
              <a:xfrm>
                <a:off x="2947456" y="2780928"/>
                <a:ext cx="2592288" cy="2592288"/>
              </a:xfrm>
              <a:prstGeom prst="donut">
                <a:avLst>
                  <a:gd name="adj" fmla="val 13527"/>
                </a:avLst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5" name="Прямая соединительная линия 14"/>
              <p:cNvCxnSpPr/>
              <p:nvPr/>
            </p:nvCxnSpPr>
            <p:spPr>
              <a:xfrm flipH="1">
                <a:off x="3131840" y="4583265"/>
                <a:ext cx="311708" cy="21388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Прямая соединительная линия 15"/>
              <p:cNvCxnSpPr/>
              <p:nvPr/>
            </p:nvCxnSpPr>
            <p:spPr>
              <a:xfrm flipH="1">
                <a:off x="4243600" y="2780928"/>
                <a:ext cx="4364" cy="36004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единительная линия 16"/>
              <p:cNvCxnSpPr/>
              <p:nvPr/>
            </p:nvCxnSpPr>
            <p:spPr>
              <a:xfrm flipH="1">
                <a:off x="4239236" y="5013176"/>
                <a:ext cx="4364" cy="36004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5076056" y="4509120"/>
                <a:ext cx="279371" cy="216024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Прямая соединительная линия 18"/>
              <p:cNvCxnSpPr/>
              <p:nvPr/>
            </p:nvCxnSpPr>
            <p:spPr>
              <a:xfrm flipH="1">
                <a:off x="5004048" y="3339733"/>
                <a:ext cx="311708" cy="21388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Прямая соединительная линия 19"/>
              <p:cNvCxnSpPr/>
              <p:nvPr/>
            </p:nvCxnSpPr>
            <p:spPr>
              <a:xfrm>
                <a:off x="3131840" y="3446676"/>
                <a:ext cx="288032" cy="18941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TextBox 7"/>
            <p:cNvSpPr txBox="1"/>
            <p:nvPr/>
          </p:nvSpPr>
          <p:spPr>
            <a:xfrm>
              <a:off x="4608004" y="3193231"/>
              <a:ext cx="1080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dirty="0" smtClean="0"/>
                <a:t>0</a:t>
              </a:r>
              <a:endParaRPr lang="uk-UA" sz="1400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932040" y="3861048"/>
              <a:ext cx="2160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dirty="0" smtClean="0"/>
                <a:t>1</a:t>
              </a:r>
              <a:endParaRPr lang="uk-UA" sz="14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557982" y="4583265"/>
              <a:ext cx="2160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dirty="0"/>
                <a:t>2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779912" y="4583265"/>
              <a:ext cx="2160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dirty="0" smtClean="0"/>
                <a:t>3</a:t>
              </a:r>
              <a:endParaRPr lang="uk-UA" sz="1400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335536" y="4006104"/>
              <a:ext cx="2160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dirty="0" smtClean="0"/>
                <a:t>4</a:t>
              </a:r>
              <a:endParaRPr lang="uk-UA" sz="140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51881" y="3328316"/>
              <a:ext cx="2160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1400" dirty="0"/>
                <a:t>5</a:t>
              </a:r>
            </a:p>
          </p:txBody>
        </p:sp>
      </p:grpSp>
      <p:sp>
        <p:nvSpPr>
          <p:cNvPr id="21" name="Стрелка вниз 20"/>
          <p:cNvSpPr/>
          <p:nvPr/>
        </p:nvSpPr>
        <p:spPr>
          <a:xfrm rot="16200000">
            <a:off x="478120" y="3663748"/>
            <a:ext cx="236810" cy="60098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2" name="Стрелка вниз 21"/>
          <p:cNvSpPr/>
          <p:nvPr/>
        </p:nvSpPr>
        <p:spPr>
          <a:xfrm rot="5400000">
            <a:off x="3777950" y="3637141"/>
            <a:ext cx="234477" cy="519927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3" name="TextBox 22"/>
          <p:cNvSpPr txBox="1"/>
          <p:nvPr/>
        </p:nvSpPr>
        <p:spPr>
          <a:xfrm>
            <a:off x="3212775" y="365059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</a:t>
            </a:r>
            <a:endParaRPr lang="uk-UA" dirty="0"/>
          </a:p>
        </p:txBody>
      </p:sp>
      <p:sp>
        <p:nvSpPr>
          <p:cNvPr id="24" name="TextBox 23"/>
          <p:cNvSpPr txBox="1"/>
          <p:nvPr/>
        </p:nvSpPr>
        <p:spPr>
          <a:xfrm>
            <a:off x="2744304" y="466824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</a:t>
            </a:r>
            <a:endParaRPr lang="uk-UA" dirty="0"/>
          </a:p>
        </p:txBody>
      </p:sp>
      <p:sp>
        <p:nvSpPr>
          <p:cNvPr id="26" name="TextBox 25"/>
          <p:cNvSpPr txBox="1"/>
          <p:nvPr/>
        </p:nvSpPr>
        <p:spPr>
          <a:xfrm>
            <a:off x="1500149" y="466824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K</a:t>
            </a:r>
            <a:endParaRPr lang="uk-UA" dirty="0"/>
          </a:p>
        </p:txBody>
      </p:sp>
      <p:sp>
        <p:nvSpPr>
          <p:cNvPr id="27" name="Стрелка вниз 26"/>
          <p:cNvSpPr/>
          <p:nvPr/>
        </p:nvSpPr>
        <p:spPr>
          <a:xfrm rot="16200000">
            <a:off x="468015" y="3872478"/>
            <a:ext cx="236242" cy="57192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3" y="4348850"/>
            <a:ext cx="5024819" cy="1570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8613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2" grpId="1" animBg="1"/>
      <p:bldP spid="23" grpId="0"/>
      <p:bldP spid="23" grpId="1"/>
      <p:bldP spid="24" grpId="0"/>
      <p:bldP spid="24" grpId="1"/>
      <p:bldP spid="26" grpId="0"/>
      <p:bldP spid="26" grpId="1"/>
      <p:bldP spid="27" grpId="0" animBg="1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1079</TotalTime>
  <Words>739</Words>
  <Application>Microsoft Office PowerPoint</Application>
  <PresentationFormat>Экран (4:3)</PresentationFormat>
  <Paragraphs>178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Опис структури даних КІЛЬЦЕВА ЧЕРГА в С++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Реалізація операції перегляду вмісту (LIST)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Sergey</dc:creator>
  <cp:lastModifiedBy>Sergey</cp:lastModifiedBy>
  <cp:revision>50</cp:revision>
  <dcterms:created xsi:type="dcterms:W3CDTF">2018-02-10T05:44:00Z</dcterms:created>
  <dcterms:modified xsi:type="dcterms:W3CDTF">2021-01-04T15:09:11Z</dcterms:modified>
</cp:coreProperties>
</file>