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71" r:id="rId8"/>
    <p:sldId id="272" r:id="rId9"/>
    <p:sldId id="280" r:id="rId10"/>
    <p:sldId id="261" r:id="rId11"/>
    <p:sldId id="265" r:id="rId12"/>
    <p:sldId id="266" r:id="rId13"/>
    <p:sldId id="281" r:id="rId14"/>
    <p:sldId id="262" r:id="rId15"/>
    <p:sldId id="263" r:id="rId16"/>
    <p:sldId id="282" r:id="rId17"/>
    <p:sldId id="264" r:id="rId18"/>
    <p:sldId id="267" r:id="rId19"/>
    <p:sldId id="268" r:id="rId20"/>
    <p:sldId id="270" r:id="rId21"/>
    <p:sldId id="273" r:id="rId22"/>
    <p:sldId id="274" r:id="rId23"/>
    <p:sldId id="275" r:id="rId24"/>
    <p:sldId id="283" r:id="rId25"/>
    <p:sldId id="279" r:id="rId26"/>
    <p:sldId id="277" r:id="rId27"/>
    <p:sldId id="284" r:id="rId2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4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B8BA8-396D-41E2-BC90-FA2B0CD4956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ACF16A-4E95-4743-8908-87AA9008690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1AEECC-E72D-438F-9425-960D1C86B90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303E3-A000-41D7-AE34-928B40D26ED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38C6A5-A3B8-4DFB-8FFA-89EF58D5135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17EF01-01D8-4F9D-9ACA-F1717039616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5FD122-44E3-4740-8697-6C09A501F91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0862F6-3879-4938-87B3-E9DC72984AF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863E6A-66AD-423F-91E6-242B59F8C05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46C5C5-2D6B-4C04-A4C3-B863B53C589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A2F29E-7725-46D6-A26B-545D0578106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AB234C-08D1-4A13-BB56-1BE656B3640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836613"/>
            <a:ext cx="7772400" cy="1470025"/>
          </a:xfrm>
        </p:spPr>
        <p:txBody>
          <a:bodyPr anchor="ctr"/>
          <a:lstStyle/>
          <a:p>
            <a:r>
              <a:rPr lang="ru-RU" altLang="ru-RU" sz="4400" b="1" dirty="0" smtClean="0"/>
              <a:t>ЕМОЦІЇ Й ПОЧУТТЯ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3608" y="2636912"/>
            <a:ext cx="7057528" cy="1944216"/>
          </a:xfrm>
        </p:spPr>
        <p:txBody>
          <a:bodyPr rtlCol="0">
            <a:normAutofit fontScale="92500" lnSpcReduction="20000"/>
          </a:bodyPr>
          <a:lstStyle/>
          <a:p>
            <a:pPr marL="609600" indent="-609600" fontAlgn="auto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3200" dirty="0"/>
              <a:t>Загальна характеристика емоцій</a:t>
            </a:r>
          </a:p>
          <a:p>
            <a:pPr marL="609600" indent="-609600" fontAlgn="auto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3200" dirty="0"/>
              <a:t>Фізіологічні основи емоцій. </a:t>
            </a:r>
          </a:p>
          <a:p>
            <a:pPr marL="609600" indent="-609600" fontAlgn="auto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3200" dirty="0" smtClean="0"/>
              <a:t>Види </a:t>
            </a:r>
            <a:r>
              <a:rPr lang="uk-UA" altLang="ru-RU" sz="3200" dirty="0"/>
              <a:t>емоцій.</a:t>
            </a:r>
          </a:p>
          <a:p>
            <a:pPr marL="609600" indent="-609600" fontAlgn="auto">
              <a:lnSpc>
                <a:spcPct val="8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3200" dirty="0"/>
              <a:t>Почуття та їхня </a:t>
            </a:r>
            <a:r>
              <a:rPr lang="uk-UA" altLang="ru-RU" sz="3200" dirty="0" smtClean="0"/>
              <a:t>загальна</a:t>
            </a:r>
            <a:r>
              <a:rPr lang="en-US" altLang="ru-RU" sz="3200" dirty="0" smtClean="0"/>
              <a:t> </a:t>
            </a:r>
            <a:r>
              <a:rPr lang="uk-UA" altLang="ru-RU" sz="3200" dirty="0" smtClean="0"/>
              <a:t>характеристика </a:t>
            </a:r>
            <a:endParaRPr lang="ru-RU" alt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D\Desktop\Kaleydoskop_emoci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27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3429000"/>
            <a:ext cx="7408333" cy="2520280"/>
          </a:xfrm>
        </p:spPr>
        <p:txBody>
          <a:bodyPr/>
          <a:lstStyle/>
          <a:p>
            <a:pPr>
              <a:buFontTx/>
              <a:buNone/>
            </a:pPr>
            <a:r>
              <a:rPr lang="uk-UA" altLang="ru-RU" dirty="0" smtClean="0"/>
              <a:t>Це реакція індивіда на ті ситуації, життєві факти, які виникають у всій повноті, багатоманітності властивостей та особливостей.</a:t>
            </a:r>
          </a:p>
          <a:p>
            <a:pPr>
              <a:buFontTx/>
              <a:buNone/>
            </a:pPr>
            <a:r>
              <a:rPr lang="uk-UA" altLang="ru-RU" dirty="0" smtClean="0"/>
              <a:t>Ставлення до них виявляються в складних чуттєвих переживаннях: </a:t>
            </a:r>
            <a:r>
              <a:rPr lang="uk-UA" altLang="ru-RU" i="1" dirty="0" smtClean="0"/>
              <a:t>радість, горе, симпатія, зневага, гнів, гордість, сором, страх.</a:t>
            </a:r>
            <a:endParaRPr lang="ru-RU" altLang="ru-RU" i="1" dirty="0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347098" y="338328"/>
            <a:ext cx="2339702" cy="1252728"/>
          </a:xfrm>
        </p:spPr>
        <p:txBody>
          <a:bodyPr/>
          <a:lstStyle/>
          <a:p>
            <a:r>
              <a:rPr lang="uk-UA" altLang="ru-RU" b="1" dirty="0" smtClean="0"/>
              <a:t>Емоція -</a:t>
            </a:r>
            <a:endParaRPr lang="ru-RU" altLang="ru-RU" b="1" dirty="0" smtClean="0"/>
          </a:p>
        </p:txBody>
      </p:sp>
      <p:pic>
        <p:nvPicPr>
          <p:cNvPr id="2050" name="Picture 2" descr="Результат пошуку зображень за запитом &quot;фото емоці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2" y="18988"/>
            <a:ext cx="6286500" cy="353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uk-UA" altLang="ru-RU" dirty="0" smtClean="0"/>
              <a:t>Це основний механізм регуляції функціонального стану організму та діяльності людини.</a:t>
            </a:r>
          </a:p>
          <a:p>
            <a:pPr>
              <a:buFontTx/>
              <a:buNone/>
            </a:pPr>
            <a:r>
              <a:rPr lang="uk-UA" altLang="ru-RU" dirty="0" smtClean="0"/>
              <a:t>Людина, яка пізнає і змінює світ, не байдужа до нього.</a:t>
            </a:r>
            <a:endParaRPr lang="ru-RU" altLang="ru-RU" dirty="0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8328"/>
            <a:ext cx="6059016" cy="1252728"/>
          </a:xfrm>
        </p:spPr>
        <p:txBody>
          <a:bodyPr/>
          <a:lstStyle/>
          <a:p>
            <a:r>
              <a:rPr lang="uk-UA" altLang="ru-RU" b="1" dirty="0" smtClean="0"/>
              <a:t>Емоції -</a:t>
            </a:r>
            <a:endParaRPr lang="ru-RU" altLang="ru-RU" b="1" dirty="0" smtClean="0"/>
          </a:p>
        </p:txBody>
      </p:sp>
      <p:pic>
        <p:nvPicPr>
          <p:cNvPr id="4098" name="Picture 2" descr="Результат пошуку зображень за запитом &quot;фото емоцій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8639"/>
            <a:ext cx="2483768" cy="255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в’язане зображе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064"/>
            <a:ext cx="2592288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3886200" cy="1780108"/>
          </a:xfrm>
        </p:spPr>
        <p:txBody>
          <a:bodyPr anchor="ctr">
            <a:normAutofit fontScale="90000"/>
          </a:bodyPr>
          <a:lstStyle/>
          <a:p>
            <a:r>
              <a:rPr lang="uk-UA" altLang="ru-RU" sz="4000" dirty="0" smtClean="0"/>
              <a:t>“Око людського пізнання не сухе, навпаки, зволожене пристрастями і волею”</a:t>
            </a:r>
            <a:endParaRPr lang="ru-RU" altLang="ru-RU" sz="4000" dirty="0" smtClean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3568" y="4391994"/>
            <a:ext cx="4136504" cy="14732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uk-UA" altLang="ru-RU" sz="3200" b="1" dirty="0" err="1"/>
              <a:t>Френсіс</a:t>
            </a:r>
            <a:r>
              <a:rPr lang="uk-UA" altLang="ru-RU" sz="3200" b="1" dirty="0"/>
              <a:t> Бекон</a:t>
            </a:r>
            <a:endParaRPr lang="ru-RU" altLang="ru-RU" sz="3200" b="1" dirty="0"/>
          </a:p>
        </p:txBody>
      </p:sp>
      <p:pic>
        <p:nvPicPr>
          <p:cNvPr id="5122" name="Picture 2" descr="Результат пошуку зображень за запитом &quot;Френсіс Беко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809" y="191846"/>
            <a:ext cx="4621358" cy="6045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72067" y="2675467"/>
            <a:ext cx="6220213" cy="3450696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uk-UA" altLang="ru-RU" b="1" i="1" dirty="0" smtClean="0"/>
              <a:t>Це специфічна форма взаємодії людини з навколишнім світом</a:t>
            </a:r>
            <a:r>
              <a:rPr lang="uk-UA" altLang="ru-RU" dirty="0" smtClean="0"/>
              <a:t>, з середовищем, спрямована на пізнання світу та свого місця в цьому  світі через саму себе.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uk-UA" altLang="ru-RU" b="1" dirty="0" smtClean="0"/>
              <a:t>Це психічні процеси, які протікають у формі переживань та відображають особистісне значення та оцінку зовнішніх і внутрішніх ситуацій для життєдіяльності людини</a:t>
            </a:r>
            <a:endParaRPr lang="ru-RU" altLang="ru-RU" b="1" dirty="0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b="1" dirty="0" smtClean="0"/>
              <a:t>Емоції -</a:t>
            </a:r>
            <a:endParaRPr lang="ru-RU" altLang="ru-RU" b="1" dirty="0" smtClean="0"/>
          </a:p>
        </p:txBody>
      </p:sp>
      <p:pic>
        <p:nvPicPr>
          <p:cNvPr id="6146" name="Picture 2" descr="Результат пошуку зображень за запитом &quot;словни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2513371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Пов’язане зображе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296" y="5108336"/>
            <a:ext cx="2483768" cy="1654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Радість </a:t>
            </a: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позитивний емоційний стан, пов’язаний з можливістю досить повно задовольнити актуальну потребу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Подив</a:t>
            </a: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емоційна реакція, яка не має чітко вираженої реакції на раптові обставини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Страждання </a:t>
            </a: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негативний емоційний стан, який пов’язаний з отриманою інформацією про неможливість задоволення важливих життєвих потреб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Гнів –</a:t>
            </a: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негативний емоційний стан, який протікає у формі афекту в результаті виниклої перешкоди для задоволення важливої потреби</a:t>
            </a:r>
            <a:endParaRPr lang="ru-RU" alt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altLang="ru-RU" b="1" dirty="0" smtClean="0"/>
              <a:t>Базові емоції</a:t>
            </a:r>
            <a:endParaRPr lang="ru-RU" alt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Відраза –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негативний емоційний стан, викликаний об’єктами, які вступають у різке протиріччя з моральними, естетичними та ідеологічними принципами людини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Презирство –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негативний емоційний стан, що виникає в міжособистісній взаємодії та породжується відсутністю узгодженості життєвих позицій та поведінки людини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Сором 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-  негативний стан, який виявляється в усвідомленні невідповідності власних помислів, вчинків і зовнішності очікуванням оточуючих людей </a:t>
            </a:r>
            <a:endParaRPr lang="ru-RU" altLang="ru-RU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Результат пошуку зображень за запитом &quot;характеристики емоці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676"/>
            <a:ext cx="9144000" cy="686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uk-UA" altLang="ru-RU" b="1" i="1" smtClean="0"/>
              <a:t>якісні характеристики:</a:t>
            </a:r>
          </a:p>
          <a:p>
            <a:pPr>
              <a:buFontTx/>
              <a:buNone/>
            </a:pPr>
            <a:r>
              <a:rPr lang="uk-UA" altLang="ru-RU" b="1" i="1" smtClean="0"/>
              <a:t>Знак – </a:t>
            </a:r>
            <a:r>
              <a:rPr lang="uk-UA" altLang="ru-RU" i="1" smtClean="0"/>
              <a:t>позитивні чи негативні;</a:t>
            </a:r>
          </a:p>
          <a:p>
            <a:pPr>
              <a:buFontTx/>
              <a:buNone/>
            </a:pPr>
            <a:r>
              <a:rPr lang="uk-UA" altLang="ru-RU" b="1" i="1" smtClean="0"/>
              <a:t>Модальність – </a:t>
            </a:r>
            <a:r>
              <a:rPr lang="uk-UA" altLang="ru-RU" i="1" smtClean="0"/>
              <a:t>страх, гнів, радість, сором;</a:t>
            </a:r>
          </a:p>
          <a:p>
            <a:pPr>
              <a:buFontTx/>
              <a:buNone/>
            </a:pPr>
            <a:r>
              <a:rPr lang="uk-UA" altLang="ru-RU" b="1" i="1" smtClean="0"/>
              <a:t>Кількісні: </a:t>
            </a:r>
            <a:r>
              <a:rPr lang="uk-UA" altLang="ru-RU" i="1" smtClean="0"/>
              <a:t>сила, слабкість як збудженість і пригніченість;</a:t>
            </a:r>
          </a:p>
          <a:p>
            <a:pPr>
              <a:buFontTx/>
              <a:buNone/>
            </a:pPr>
            <a:r>
              <a:rPr lang="uk-UA" altLang="ru-RU" b="1" i="1" smtClean="0"/>
              <a:t>Інтенсивність </a:t>
            </a:r>
            <a:r>
              <a:rPr lang="uk-UA" altLang="ru-RU" i="1" smtClean="0"/>
              <a:t>як напруженість і розрядка</a:t>
            </a:r>
            <a:endParaRPr lang="ru-RU" altLang="ru-RU" i="1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altLang="ru-RU" b="1" smtClean="0"/>
              <a:t>Характеристики емоцій</a:t>
            </a:r>
            <a:endParaRPr lang="ru-RU" altLang="ru-RU" b="1" smtClean="0"/>
          </a:p>
        </p:txBody>
      </p:sp>
      <p:pic>
        <p:nvPicPr>
          <p:cNvPr id="7170" name="Picture 2" descr="Результат пошуку зображень за запитом &quot;базові емоції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739746"/>
            <a:ext cx="2145804" cy="21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загальні характеристики емоцій: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Переключення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– можливість перенесення емоційного забарвлення з причин почуттів на другорядні умови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Передбачення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– емоційний сигнал про можливі наслідки дій, які будуть виконуватися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Просторово-часове зміщення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– зміщення з самої події у згадку про неї, коли переживання стає ще більш виразним</a:t>
            </a:r>
            <a:endParaRPr lang="ru-RU" altLang="ru-RU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uk-UA" altLang="ru-RU" b="1" i="1" smtClean="0"/>
              <a:t>Специфічні властивості емоцій:</a:t>
            </a:r>
          </a:p>
          <a:p>
            <a:r>
              <a:rPr lang="uk-UA" altLang="ru-RU" b="1" i="1" smtClean="0"/>
              <a:t>Ситуативність –</a:t>
            </a:r>
            <a:r>
              <a:rPr lang="uk-UA" altLang="ru-RU" smtClean="0"/>
              <a:t>вираження значущого для людини тут і тепер;</a:t>
            </a:r>
          </a:p>
          <a:p>
            <a:r>
              <a:rPr lang="uk-UA" altLang="ru-RU" b="1" i="1" smtClean="0"/>
              <a:t>Предметність – </a:t>
            </a:r>
            <a:r>
              <a:rPr lang="uk-UA" altLang="ru-RU" smtClean="0"/>
              <a:t>суттєва ознака емоцій, пов’язана з виділенням актуального предметного змісту</a:t>
            </a:r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Результат пошуку зображень за запитом &quot;характеристики емоці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23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uk-UA" altLang="ru-RU" b="1" i="1" smtClean="0"/>
              <a:t>Афекти </a:t>
            </a:r>
            <a:r>
              <a:rPr lang="uk-UA" altLang="ru-RU" smtClean="0"/>
              <a:t>– інтенсивні та бурхливі і короткочасні емоційні спалахи, які виникають як реакція на поточні події</a:t>
            </a:r>
          </a:p>
          <a:p>
            <a:pPr>
              <a:buFontTx/>
              <a:buNone/>
            </a:pPr>
            <a:r>
              <a:rPr lang="uk-UA" altLang="ru-RU" b="1" i="1" smtClean="0"/>
              <a:t>Емоції</a:t>
            </a:r>
            <a:r>
              <a:rPr lang="uk-UA" altLang="ru-RU" smtClean="0"/>
              <a:t> – більш тривалі стани, які виникають як реакції не тільки на поточні події, а й на вірогідні події або на спогади про ситуації</a:t>
            </a:r>
            <a:endParaRPr lang="ru-RU" altLang="ru-RU" smtClean="0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altLang="ru-RU" b="1" smtClean="0"/>
              <a:t>Типи емоційних переживань</a:t>
            </a:r>
            <a:endParaRPr lang="ru-RU" alt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357485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uk-UA" altLang="ru-RU" b="1" i="1" dirty="0" smtClean="0"/>
              <a:t>Почуття -  </a:t>
            </a:r>
            <a:r>
              <a:rPr lang="uk-UA" altLang="ru-RU" dirty="0" smtClean="0"/>
              <a:t>більш тривалі, ніж  емоції,  психічні стани, які мають чітко виражений предметний характер</a:t>
            </a:r>
          </a:p>
          <a:p>
            <a:pPr>
              <a:buFontTx/>
              <a:buNone/>
            </a:pPr>
            <a:r>
              <a:rPr lang="uk-UA" altLang="ru-RU" b="1" i="1" dirty="0" smtClean="0"/>
              <a:t>Настрій </a:t>
            </a:r>
            <a:r>
              <a:rPr lang="uk-UA" altLang="ru-RU" dirty="0" smtClean="0"/>
              <a:t>– тривалий емоційний стан, який забарвлює всю поведінку людини</a:t>
            </a:r>
          </a:p>
          <a:p>
            <a:pPr>
              <a:buFontTx/>
              <a:buNone/>
            </a:pPr>
            <a:r>
              <a:rPr lang="uk-UA" altLang="ru-RU" b="1" i="1" dirty="0" smtClean="0"/>
              <a:t>Емоційний стрес</a:t>
            </a:r>
            <a:r>
              <a:rPr lang="uk-UA" altLang="ru-RU" dirty="0" smtClean="0"/>
              <a:t> – неспецифічна відповідь організму на зовнішні та внутрішні потреби</a:t>
            </a:r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uk-UA" altLang="ru-RU" dirty="0" smtClean="0"/>
          </a:p>
          <a:p>
            <a:pPr>
              <a:buFontTx/>
              <a:buNone/>
            </a:pP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8" y="1700808"/>
            <a:ext cx="893609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4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4816380"/>
            <a:ext cx="6624736" cy="1708964"/>
          </a:xfrm>
        </p:spPr>
        <p:txBody>
          <a:bodyPr/>
          <a:lstStyle/>
          <a:p>
            <a:pPr>
              <a:buFontTx/>
              <a:buNone/>
            </a:pPr>
            <a:r>
              <a:rPr lang="uk-UA" altLang="ru-RU" b="1" dirty="0" smtClean="0"/>
              <a:t>Друга точка зору (Ч.Дарвін): </a:t>
            </a:r>
            <a:r>
              <a:rPr lang="uk-UA" altLang="ru-RU" dirty="0" smtClean="0"/>
              <a:t>емоції виникають в процесі еволюції як механізми пристосування організму до середовища</a:t>
            </a:r>
            <a:endParaRPr lang="ru-RU" altLang="ru-RU" dirty="0" smtClean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altLang="ru-RU" b="1" smtClean="0"/>
              <a:t>Фізіологічні основи емоцій</a:t>
            </a:r>
            <a:endParaRPr lang="ru-RU" altLang="ru-RU" b="1" smtClean="0"/>
          </a:p>
        </p:txBody>
      </p:sp>
      <p:pic>
        <p:nvPicPr>
          <p:cNvPr id="11266" name="Picture 2" descr="Результат пошуку зображень за запитом &quot;Вундт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772816"/>
            <a:ext cx="198021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Результат пошуку зображень за запитом &quot;Дарвін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511" y="3933056"/>
            <a:ext cx="2133488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214968" y="2492896"/>
            <a:ext cx="6173456" cy="1656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uk-UA" altLang="ru-RU" b="1" dirty="0" smtClean="0"/>
              <a:t>Існують різні підходи до вивчення емоцій.</a:t>
            </a:r>
          </a:p>
          <a:p>
            <a:pPr>
              <a:buFontTx/>
              <a:buNone/>
            </a:pPr>
            <a:r>
              <a:rPr lang="uk-UA" altLang="ru-RU" dirty="0" smtClean="0"/>
              <a:t>Перша точка зору (</a:t>
            </a:r>
            <a:r>
              <a:rPr lang="uk-UA" altLang="ru-RU" dirty="0" err="1" smtClean="0"/>
              <a:t>Вундт</a:t>
            </a:r>
            <a:r>
              <a:rPr lang="uk-UA" altLang="ru-RU" dirty="0" smtClean="0"/>
              <a:t>): емоції пов’язана з органічними змінами, які впливають на уявлення людини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8734" y="2132856"/>
            <a:ext cx="4847491" cy="3450696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1.Провідну роль в регуляції емоційних станів відіграє кора великих півкуль (І.П.Павлов) – принципи збудження і гальмування, які поширюються на підкоркові центри.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Друга сигнальна система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3. Діяльність гіпоталамуса і </a:t>
            </a:r>
            <a:r>
              <a:rPr lang="uk-UA" altLang="ru-RU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лімбічної</a:t>
            </a:r>
            <a:r>
              <a:rPr lang="uk-UA" alt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системи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4. Порушення динамічного стереотипу – сталої системи реакцій-відповідей, яка відповідає певній комбінації зовнішніх сигналів</a:t>
            </a:r>
            <a:endParaRPr lang="ru-RU" alt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Результат пошуку зображень за запитом &quot;Павлов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Результат пошуку зображень за запитом &quot;Павлов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8" name="Picture 6" descr="Результат пошуку зображень за запитом &quot;Павло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852" y="260648"/>
            <a:ext cx="4253636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Прості емоції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– зумовлені безпосередньою дією подразників, пов’язаних із задоволенням первинних потреб. Такі емоції створюють емоційний тон відчуттів: задоволення -незадоволення.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Складні емоції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uk-UA" altLang="ru-RU" sz="2800" b="1" i="1">
                <a:solidFill>
                  <a:schemeClr val="tx1">
                    <a:lumMod val="75000"/>
                    <a:lumOff val="25000"/>
                  </a:schemeClr>
                </a:solidFill>
              </a:rPr>
              <a:t>(почуття)</a:t>
            </a: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 пов’язані з усвідомленням життєвого значення об’єктів, опредметненість переживань: радість, викликана чимось, гнів щодо когось</a:t>
            </a:r>
            <a:endParaRPr lang="ru-RU" altLang="ru-RU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b="1" smtClean="0"/>
              <a:t>Види емоцій</a:t>
            </a:r>
            <a:endParaRPr lang="ru-RU" alt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5004048" y="2675467"/>
            <a:ext cx="3888432" cy="3450696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uk-UA" altLang="ru-RU" dirty="0" smtClean="0"/>
              <a:t>Більш тривалий, ніж емоція, психічний стан, який має чітко виражений предметний характер.</a:t>
            </a:r>
          </a:p>
          <a:p>
            <a:pPr>
              <a:buFontTx/>
              <a:buNone/>
            </a:pPr>
            <a:r>
              <a:rPr lang="uk-UA" altLang="ru-RU" dirty="0" smtClean="0"/>
              <a:t>Почуття відображають чітке ставлення до будь-яких конкретних об’єктів</a:t>
            </a:r>
            <a:endParaRPr lang="ru-RU" altLang="ru-RU" dirty="0" smtClean="0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b="1" smtClean="0"/>
              <a:t>Почуття  -</a:t>
            </a:r>
            <a:endParaRPr lang="ru-RU" altLang="ru-RU" b="1" smtClean="0"/>
          </a:p>
        </p:txBody>
      </p:sp>
      <p:pic>
        <p:nvPicPr>
          <p:cNvPr id="14339" name="Picture 3" descr="C:\Users\AD\Desktop\світ-почуттів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12" y="2492896"/>
            <a:ext cx="508842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Предметність</a:t>
            </a:r>
          </a:p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Індивідуальність</a:t>
            </a:r>
          </a:p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Амбівалентність (єдність протилежних емоцій)</a:t>
            </a:r>
          </a:p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Знаковість (позитивність – негативність)</a:t>
            </a:r>
          </a:p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Модальність (радість, горе, смуток)</a:t>
            </a:r>
          </a:p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r>
              <a:rPr lang="uk-UA" altLang="ru-RU" sz="2800">
                <a:solidFill>
                  <a:schemeClr val="tx1">
                    <a:lumMod val="75000"/>
                    <a:lumOff val="25000"/>
                  </a:schemeClr>
                </a:solidFill>
              </a:rPr>
              <a:t>Головна властивість – визначення динамічного вектора активності суб’єкта щодо предмета почуття</a:t>
            </a:r>
          </a:p>
          <a:p>
            <a:pPr marL="609600" indent="-609600" fontAlgn="auto">
              <a:spcAft>
                <a:spcPts val="0"/>
              </a:spcAft>
              <a:buFontTx/>
              <a:buAutoNum type="arabicPeriod"/>
              <a:defRPr/>
            </a:pPr>
            <a:endParaRPr lang="ru-RU" altLang="ru-RU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b="1" smtClean="0"/>
              <a:t>Властивості почуттів</a:t>
            </a:r>
            <a:endParaRPr lang="ru-RU" alt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4000" b="1" smtClean="0"/>
              <a:t>Відмінність емоцій від почуттів</a:t>
            </a:r>
            <a:endParaRPr lang="ru-RU" altLang="ru-RU" sz="4000" b="1" smtClean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sz="quarter" idx="13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Емоції: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Відображення ситуативного ставлення до певних об’єктів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Це фаза виникнення і перебігу почуттів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Це безпосередні переживання, в яких демонструється ставлення</a:t>
            </a:r>
            <a:endParaRPr lang="ru-RU" alt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sz="quarter" idx="14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uk-UA" altLang="ru-RU" sz="2400" b="1">
                <a:solidFill>
                  <a:schemeClr val="tx1">
                    <a:lumMod val="75000"/>
                    <a:lumOff val="25000"/>
                  </a:schemeClr>
                </a:solidFill>
              </a:rPr>
              <a:t>Почуття: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>
                <a:solidFill>
                  <a:schemeClr val="tx1">
                    <a:lumMod val="75000"/>
                    <a:lumOff val="25000"/>
                  </a:schemeClr>
                </a:solidFill>
              </a:rPr>
              <a:t>Стійке і узагальнене ставлення людини до об’єктів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>
                <a:solidFill>
                  <a:schemeClr val="tx1">
                    <a:lumMod val="75000"/>
                    <a:lumOff val="25000"/>
                  </a:schemeClr>
                </a:solidFill>
              </a:rPr>
              <a:t>Це фаза розкриття і демонстрації емоцій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uk-UA" altLang="ru-RU" sz="2400">
                <a:solidFill>
                  <a:schemeClr val="tx1">
                    <a:lumMod val="75000"/>
                    <a:lumOff val="25000"/>
                  </a:schemeClr>
                </a:solidFill>
              </a:rPr>
              <a:t>Це  безпосереднє ставлення  </a:t>
            </a:r>
            <a:endParaRPr lang="ru-RU" altLang="ru-RU" sz="2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uk-UA" altLang="ru-RU" b="1" smtClean="0"/>
              <a:t>Диференціація почуттів в залежності від предметної сфери</a:t>
            </a:r>
          </a:p>
          <a:p>
            <a:pPr>
              <a:lnSpc>
                <a:spcPct val="90000"/>
              </a:lnSpc>
            </a:pPr>
            <a:r>
              <a:rPr lang="uk-UA" altLang="ru-RU" b="1" smtClean="0"/>
              <a:t>Інтелектуальні – </a:t>
            </a:r>
            <a:r>
              <a:rPr lang="uk-UA" altLang="ru-RU" smtClean="0"/>
              <a:t>подив, цікавість, допитливість, сумнів у процесі інтелектуальної діяльності;</a:t>
            </a:r>
          </a:p>
          <a:p>
            <a:pPr>
              <a:lnSpc>
                <a:spcPct val="90000"/>
              </a:lnSpc>
            </a:pPr>
            <a:r>
              <a:rPr lang="uk-UA" altLang="ru-RU" b="1" smtClean="0"/>
              <a:t>Моральні – </a:t>
            </a:r>
            <a:r>
              <a:rPr lang="uk-UA" altLang="ru-RU" smtClean="0"/>
              <a:t>ставлення людини до людини і суспільства;</a:t>
            </a:r>
          </a:p>
          <a:p>
            <a:pPr>
              <a:lnSpc>
                <a:spcPct val="90000"/>
              </a:lnSpc>
            </a:pPr>
            <a:r>
              <a:rPr lang="uk-UA" altLang="ru-RU" b="1" smtClean="0"/>
              <a:t>Естетичні – </a:t>
            </a:r>
            <a:r>
              <a:rPr lang="uk-UA" altLang="ru-RU" smtClean="0"/>
              <a:t>спрямованість на предмет і проникнення в його суть</a:t>
            </a:r>
            <a:endParaRPr lang="ru-RU" altLang="ru-RU" smtClean="0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altLang="ru-RU" b="1" smtClean="0"/>
              <a:t>Почуття – це складні емоції</a:t>
            </a:r>
            <a:endParaRPr lang="ru-RU" alt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Результат пошуку зображень за запитом &quot;Почутт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0"/>
            <a:ext cx="9144000" cy="685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31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0025"/>
            <a:ext cx="6912768" cy="645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817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489200"/>
            <a:ext cx="8640960" cy="3530600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  <a:p>
            <a:pPr lvl="0">
              <a:buClr>
                <a:srgbClr val="B31166"/>
              </a:buClr>
            </a:pPr>
            <a:r>
              <a:rPr lang="ru-RU" dirty="0"/>
              <a:t>За формою </a:t>
            </a:r>
            <a:r>
              <a:rPr lang="ru-RU" dirty="0" err="1"/>
              <a:t>перебігу</a:t>
            </a:r>
            <a:r>
              <a:rPr lang="ru-RU" dirty="0"/>
              <a:t> (</a:t>
            </a:r>
            <a:r>
              <a:rPr lang="ru-RU" dirty="0" err="1"/>
              <a:t>силі</a:t>
            </a:r>
            <a:r>
              <a:rPr lang="ru-RU" dirty="0"/>
              <a:t>, </a:t>
            </a:r>
            <a:r>
              <a:rPr lang="ru-RU" dirty="0" err="1"/>
              <a:t>дієвості</a:t>
            </a:r>
            <a:r>
              <a:rPr lang="ru-RU" dirty="0"/>
              <a:t>, </a:t>
            </a:r>
            <a:r>
              <a:rPr lang="ru-RU" dirty="0" err="1"/>
              <a:t>тривалості</a:t>
            </a:r>
            <a:r>
              <a:rPr lang="ru-RU" dirty="0"/>
              <a:t>) у </a:t>
            </a:r>
            <a:r>
              <a:rPr lang="ru-RU" dirty="0" err="1"/>
              <a:t>почуттях</a:t>
            </a:r>
            <a:r>
              <a:rPr lang="ru-RU" dirty="0"/>
              <a:t> </a:t>
            </a:r>
            <a:r>
              <a:rPr lang="ru-RU" dirty="0" err="1"/>
              <a:t>виділяють</a:t>
            </a:r>
            <a:r>
              <a:rPr lang="ru-RU" dirty="0"/>
              <a:t> </a:t>
            </a:r>
            <a:r>
              <a:rPr lang="ru-RU" dirty="0" err="1"/>
              <a:t>настрій</a:t>
            </a:r>
            <a:r>
              <a:rPr lang="ru-RU" dirty="0"/>
              <a:t>, </a:t>
            </a:r>
            <a:r>
              <a:rPr lang="ru-RU" dirty="0" err="1"/>
              <a:t>афект</a:t>
            </a:r>
            <a:r>
              <a:rPr lang="ru-RU" dirty="0"/>
              <a:t>, </a:t>
            </a:r>
            <a:r>
              <a:rPr lang="ru-RU" dirty="0" err="1"/>
              <a:t>стрес</a:t>
            </a:r>
            <a:r>
              <a:rPr lang="ru-RU" dirty="0"/>
              <a:t> та </a:t>
            </a:r>
            <a:r>
              <a:rPr lang="ru-RU" dirty="0" err="1"/>
              <a:t>інше</a:t>
            </a:r>
            <a:r>
              <a:rPr lang="ru-RU" dirty="0"/>
              <a:t>.</a:t>
            </a:r>
          </a:p>
          <a:p>
            <a:r>
              <a:rPr lang="ru-RU" b="1" dirty="0" err="1" smtClean="0"/>
              <a:t>Настрій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 err="1"/>
              <a:t>відносно</a:t>
            </a:r>
            <a:r>
              <a:rPr lang="ru-RU" dirty="0"/>
              <a:t> </a:t>
            </a:r>
            <a:r>
              <a:rPr lang="ru-RU" dirty="0" err="1"/>
              <a:t>тривалий</a:t>
            </a:r>
            <a:r>
              <a:rPr lang="ru-RU" dirty="0"/>
              <a:t>, </a:t>
            </a:r>
            <a:r>
              <a:rPr lang="ru-RU" dirty="0" err="1"/>
              <a:t>стійкий</a:t>
            </a:r>
            <a:r>
              <a:rPr lang="ru-RU" dirty="0"/>
              <a:t> </a:t>
            </a:r>
            <a:r>
              <a:rPr lang="ru-RU" dirty="0" err="1"/>
              <a:t>психічний</a:t>
            </a:r>
            <a:r>
              <a:rPr lang="ru-RU" dirty="0"/>
              <a:t> стан </a:t>
            </a:r>
            <a:r>
              <a:rPr lang="ru-RU" dirty="0" err="1"/>
              <a:t>помірної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слабкої</a:t>
            </a:r>
            <a:r>
              <a:rPr lang="ru-RU" dirty="0"/>
              <a:t> </a:t>
            </a:r>
            <a:r>
              <a:rPr lang="ru-RU" dirty="0" err="1"/>
              <a:t>інтенсивності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проявляється</a:t>
            </a:r>
            <a:r>
              <a:rPr lang="ru-RU" dirty="0"/>
              <a:t> як </a:t>
            </a:r>
            <a:r>
              <a:rPr lang="ru-RU" dirty="0" err="1"/>
              <a:t>позитивне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негативне</a:t>
            </a:r>
            <a:r>
              <a:rPr lang="ru-RU" dirty="0"/>
              <a:t> </a:t>
            </a:r>
            <a:r>
              <a:rPr lang="ru-RU" dirty="0" err="1"/>
              <a:t>емоційне</a:t>
            </a:r>
            <a:r>
              <a:rPr lang="ru-RU" dirty="0"/>
              <a:t> </a:t>
            </a:r>
            <a:r>
              <a:rPr lang="ru-RU" dirty="0" err="1"/>
              <a:t>тло</a:t>
            </a:r>
            <a:r>
              <a:rPr lang="ru-RU" dirty="0"/>
              <a:t> </a:t>
            </a:r>
            <a:r>
              <a:rPr lang="ru-RU" dirty="0" err="1"/>
              <a:t>психічного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військовослужбовця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b="1" dirty="0" err="1" smtClean="0"/>
              <a:t>Настрій</a:t>
            </a:r>
            <a:r>
              <a:rPr lang="ru-RU" b="1" dirty="0" smtClean="0"/>
              <a:t>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радісним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сумним</a:t>
            </a:r>
            <a:r>
              <a:rPr lang="ru-RU" dirty="0"/>
              <a:t>, </a:t>
            </a:r>
            <a:r>
              <a:rPr lang="ru-RU" dirty="0" err="1"/>
              <a:t>бадьорим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млявим</a:t>
            </a:r>
            <a:r>
              <a:rPr lang="ru-RU" dirty="0"/>
              <a:t>, </a:t>
            </a:r>
            <a:r>
              <a:rPr lang="ru-RU" dirty="0" err="1"/>
              <a:t>тривожним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 </a:t>
            </a:r>
            <a:r>
              <a:rPr lang="ru-RU" dirty="0" err="1"/>
              <a:t>Джерелом</a:t>
            </a:r>
            <a:r>
              <a:rPr lang="ru-RU" dirty="0"/>
              <a:t> </a:t>
            </a:r>
            <a:r>
              <a:rPr lang="ru-RU" dirty="0" err="1"/>
              <a:t>виникнення</a:t>
            </a:r>
            <a:r>
              <a:rPr lang="ru-RU" dirty="0"/>
              <a:t> того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іншого</a:t>
            </a:r>
            <a:r>
              <a:rPr lang="ru-RU" dirty="0"/>
              <a:t> настрою є, як правило, стан </a:t>
            </a:r>
            <a:r>
              <a:rPr lang="ru-RU" dirty="0" err="1"/>
              <a:t>здоров'я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становище </a:t>
            </a:r>
            <a:r>
              <a:rPr lang="ru-RU" dirty="0" err="1"/>
              <a:t>воїна</a:t>
            </a:r>
            <a:r>
              <a:rPr lang="ru-RU" dirty="0"/>
              <a:t> у </a:t>
            </a:r>
            <a:r>
              <a:rPr lang="ru-RU" dirty="0" err="1"/>
              <a:t>військовому</a:t>
            </a:r>
            <a:r>
              <a:rPr lang="ru-RU" dirty="0"/>
              <a:t> </a:t>
            </a:r>
            <a:r>
              <a:rPr lang="ru-RU" dirty="0" err="1"/>
              <a:t>колективі</a:t>
            </a:r>
            <a:r>
              <a:rPr lang="ru-RU" dirty="0"/>
              <a:t>; </a:t>
            </a:r>
            <a:r>
              <a:rPr lang="ru-RU" dirty="0" err="1"/>
              <a:t>задоволений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не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 формою </a:t>
            </a:r>
            <a:r>
              <a:rPr lang="ru-RU" dirty="0" err="1"/>
              <a:t>перебігу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1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&quot;Дякую за уваг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7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0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188</TotalTime>
  <Words>861</Words>
  <Application>Microsoft Office PowerPoint</Application>
  <PresentationFormat>Экран (4:3)</PresentationFormat>
  <Paragraphs>128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Волна</vt:lpstr>
      <vt:lpstr>ЕМОЦІЇ Й ПОЧУТТЯ</vt:lpstr>
      <vt:lpstr>Презентация PowerPoint</vt:lpstr>
      <vt:lpstr>Емоція -</vt:lpstr>
      <vt:lpstr>Емоції -</vt:lpstr>
      <vt:lpstr>“Око людського пізнання не сухе, навпаки, зволожене пристрастями і волею”</vt:lpstr>
      <vt:lpstr>Емоції -</vt:lpstr>
      <vt:lpstr>Базові емоції</vt:lpstr>
      <vt:lpstr>Презентация PowerPoint</vt:lpstr>
      <vt:lpstr>Презентация PowerPoint</vt:lpstr>
      <vt:lpstr>Характеристики емоцій</vt:lpstr>
      <vt:lpstr>Презентация PowerPoint</vt:lpstr>
      <vt:lpstr>Презентация PowerPoint</vt:lpstr>
      <vt:lpstr>Презентация PowerPoint</vt:lpstr>
      <vt:lpstr>Типи емоційних переживань</vt:lpstr>
      <vt:lpstr>Презентация PowerPoint</vt:lpstr>
      <vt:lpstr>Презентация PowerPoint</vt:lpstr>
      <vt:lpstr>Фізіологічні основи емоцій</vt:lpstr>
      <vt:lpstr>Презентация PowerPoint</vt:lpstr>
      <vt:lpstr>Види емоцій</vt:lpstr>
      <vt:lpstr>Почуття  -</vt:lpstr>
      <vt:lpstr>Властивості почуттів</vt:lpstr>
      <vt:lpstr>Відмінність емоцій від почуттів</vt:lpstr>
      <vt:lpstr>Почуття – це складні емоції</vt:lpstr>
      <vt:lpstr>Презентация PowerPoint</vt:lpstr>
      <vt:lpstr>Презентация PowerPoint</vt:lpstr>
      <vt:lpstr>За формою перебігу</vt:lpstr>
      <vt:lpstr>Презентация PowerPoint</vt:lpstr>
    </vt:vector>
  </TitlesOfParts>
  <Manager>Posibnyk.com</Manager>
  <Company>Posibnyk.com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ЕМОЦІЇ Й ПОЧУТТЯ</dc:title>
  <dc:creator>Posibnyk.com;1</dc:creator>
  <cp:lastModifiedBy>AD</cp:lastModifiedBy>
  <cp:revision>13</cp:revision>
  <dcterms:created xsi:type="dcterms:W3CDTF">2011-11-21T19:59:39Z</dcterms:created>
  <dcterms:modified xsi:type="dcterms:W3CDTF">2019-11-07T09:31:48Z</dcterms:modified>
  <cp:contentStatus>Posibnyk.com</cp:contentStatus>
  <dc:language>Posibnyk.com</dc:language>
  <cp:version>Posibnyk.com</cp:version>
</cp:coreProperties>
</file>