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83" r:id="rId3"/>
    <p:sldId id="284" r:id="rId4"/>
    <p:sldId id="312" r:id="rId5"/>
    <p:sldId id="309" r:id="rId6"/>
    <p:sldId id="302" r:id="rId7"/>
    <p:sldId id="292" r:id="rId8"/>
    <p:sldId id="299" r:id="rId9"/>
    <p:sldId id="293" r:id="rId10"/>
    <p:sldId id="294" r:id="rId11"/>
    <p:sldId id="285" r:id="rId12"/>
    <p:sldId id="257" r:id="rId13"/>
    <p:sldId id="303" r:id="rId14"/>
    <p:sldId id="301" r:id="rId15"/>
    <p:sldId id="288" r:id="rId16"/>
    <p:sldId id="280" r:id="rId17"/>
    <p:sldId id="263" r:id="rId18"/>
    <p:sldId id="264" r:id="rId19"/>
    <p:sldId id="291" r:id="rId20"/>
    <p:sldId id="265" r:id="rId21"/>
    <p:sldId id="310" r:id="rId22"/>
    <p:sldId id="287" r:id="rId23"/>
    <p:sldId id="266" r:id="rId24"/>
    <p:sldId id="269" r:id="rId25"/>
    <p:sldId id="311" r:id="rId26"/>
    <p:sldId id="267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308" r:id="rId35"/>
    <p:sldId id="304" r:id="rId36"/>
    <p:sldId id="278" r:id="rId37"/>
    <p:sldId id="289" r:id="rId38"/>
    <p:sldId id="298" r:id="rId39"/>
    <p:sldId id="258" r:id="rId4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43" autoAdjust="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242677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112047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679644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033635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382627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131592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06766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926049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904622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7395915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80771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F89EB-B459-4467-A2DD-5D73CAA3B5DE}" type="datetimeFigureOut">
              <a:rPr lang="zh-CN" altLang="en-US" smtClean="0"/>
              <a:pPr/>
              <a:t>2021/2/10</a:t>
            </a:fld>
            <a:endParaRPr lang="zh-CN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40EF8-E759-4F11-9F96-EDF0D34C2B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328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35280" cy="1224136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Front"/>
            <a:lightRig rig="threePt" dir="t"/>
          </a:scene3d>
        </p:spPr>
        <p:txBody>
          <a:bodyPr>
            <a:noAutofit/>
          </a:bodyPr>
          <a:lstStyle/>
          <a:p>
            <a:pPr algn="ctr"/>
            <a:r>
              <a:rPr lang="ru-RU" altLang="zh-CN" sz="36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Кодекс </a:t>
            </a:r>
            <a:r>
              <a:rPr lang="ru-RU" altLang="zh-CN" sz="3600" b="1" i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етики</a:t>
            </a:r>
            <a:r>
              <a:rPr lang="ru-RU" altLang="zh-CN" sz="36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 </a:t>
            </a:r>
            <a:r>
              <a:rPr lang="ru-RU" altLang="zh-CN" sz="3600" b="1" i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працівників</a:t>
            </a:r>
            <a:r>
              <a:rPr lang="ru-RU" altLang="zh-CN" sz="36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3600" b="1" i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залізничного</a:t>
            </a:r>
            <a:r>
              <a:rPr lang="ru-RU" altLang="zh-CN" sz="36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 транспорту</a:t>
            </a:r>
            <a:r>
              <a: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/>
            </a:r>
            <a:br>
              <a:rPr lang="zh-CN" alt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</a:b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052" name="Picture 4" descr="http://pk.diit.edu.ua/upload/images/Specialnost/%D0%9E%D0%9F%D0%A3%D0%B7%206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756084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4288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404664"/>
            <a:ext cx="8352928" cy="579149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sz="2400" i="1" dirty="0" smtClean="0">
                <a:solidFill>
                  <a:srgbClr val="FF0000"/>
                </a:solidFill>
              </a:rPr>
              <a:t>Міністерство освіти і науки України</a:t>
            </a:r>
          </a:p>
          <a:p>
            <a:pPr marL="0" indent="0" algn="ctr">
              <a:buNone/>
            </a:pPr>
            <a:r>
              <a:rPr lang="uk-UA" sz="2400" i="1" dirty="0" smtClean="0">
                <a:solidFill>
                  <a:srgbClr val="7030A0"/>
                </a:solidFill>
              </a:rPr>
              <a:t>Одеський фаховий коледж транспортних технологій</a:t>
            </a:r>
          </a:p>
          <a:p>
            <a:pPr marL="0" indent="0">
              <a:buNone/>
            </a:pPr>
            <a:r>
              <a:rPr lang="uk-UA" sz="24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Розробили</a:t>
            </a:r>
            <a:r>
              <a:rPr lang="uk-UA" sz="2400" i="1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uk-UA" sz="26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</a:t>
            </a: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викладач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спеціальних дисциплін </a:t>
            </a:r>
            <a:endParaRPr lang="uk-UA" sz="2000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Одеського коледжу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транспортних </a:t>
            </a:r>
            <a:endParaRPr lang="uk-UA" sz="2000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технологій </a:t>
            </a:r>
            <a:r>
              <a:rPr lang="uk-UA" sz="2000" i="1" dirty="0" err="1" smtClean="0">
                <a:solidFill>
                  <a:schemeClr val="accent6">
                    <a:lumMod val="50000"/>
                  </a:schemeClr>
                </a:solidFill>
              </a:rPr>
              <a:t>Бердичевська</a:t>
            </a: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Т.М. </a:t>
            </a:r>
            <a:endParaRPr lang="uk-UA" sz="2000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викладач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спеціальних </a:t>
            </a: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дисциплін</a:t>
            </a:r>
          </a:p>
          <a:p>
            <a:pPr marL="0" indent="0">
              <a:buNone/>
            </a:pP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Одеського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коледжу транспортних </a:t>
            </a:r>
            <a:endParaRPr lang="uk-UA" sz="2000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uk-UA" sz="2000" i="1" dirty="0" smtClean="0">
                <a:solidFill>
                  <a:schemeClr val="accent6">
                    <a:lumMod val="50000"/>
                  </a:schemeClr>
                </a:solidFill>
              </a:rPr>
              <a:t>                           технологій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Іскра О.Л. </a:t>
            </a:r>
          </a:p>
          <a:p>
            <a:pPr marL="0" indent="0" algn="ctr">
              <a:buNone/>
            </a:pPr>
            <a:r>
              <a:rPr lang="uk-UA" sz="2400" i="1" dirty="0" smtClean="0">
                <a:solidFill>
                  <a:srgbClr val="0070C0"/>
                </a:solidFill>
              </a:rPr>
              <a:t>Назва роботи: </a:t>
            </a:r>
            <a:r>
              <a:rPr lang="uk-UA" sz="2000" i="1" dirty="0" smtClean="0">
                <a:solidFill>
                  <a:srgbClr val="0070C0"/>
                </a:solidFill>
              </a:rPr>
              <a:t>Методичний посібник </a:t>
            </a:r>
          </a:p>
          <a:p>
            <a:pPr marL="0" indent="0" algn="ctr">
              <a:buNone/>
            </a:pPr>
            <a:r>
              <a:rPr lang="uk-UA" sz="2400" b="1" i="1" dirty="0" smtClean="0">
                <a:solidFill>
                  <a:srgbClr val="7030A0"/>
                </a:solidFill>
              </a:rPr>
              <a:t>«Кодекс </a:t>
            </a:r>
            <a:r>
              <a:rPr lang="uk-UA" sz="2400" b="1" i="1" dirty="0">
                <a:solidFill>
                  <a:srgbClr val="7030A0"/>
                </a:solidFill>
              </a:rPr>
              <a:t>етики працівників залізничного </a:t>
            </a:r>
            <a:r>
              <a:rPr lang="uk-UA" sz="2400" b="1" i="1" dirty="0" smtClean="0">
                <a:solidFill>
                  <a:srgbClr val="7030A0"/>
                </a:solidFill>
              </a:rPr>
              <a:t>транспорту» </a:t>
            </a:r>
          </a:p>
          <a:p>
            <a:pPr marL="0" indent="0">
              <a:buNone/>
            </a:pPr>
            <a:r>
              <a:rPr lang="uk-UA" sz="2000" i="1" dirty="0" smtClean="0">
                <a:solidFill>
                  <a:srgbClr val="0070C0"/>
                </a:solidFill>
              </a:rPr>
              <a:t>Розроблено на основі Кодексу етики  АТ «Українська залізниця»</a:t>
            </a:r>
          </a:p>
          <a:p>
            <a:pPr marL="0" indent="0">
              <a:buNone/>
            </a:pPr>
            <a:r>
              <a:rPr lang="uk-UA" sz="2000" b="1" i="1" dirty="0">
                <a:solidFill>
                  <a:srgbClr val="FF0000"/>
                </a:solidFill>
              </a:rPr>
              <a:t> </a:t>
            </a:r>
            <a:r>
              <a:rPr lang="uk-UA" sz="2000" b="1" i="1" dirty="0" smtClean="0">
                <a:solidFill>
                  <a:srgbClr val="FF0000"/>
                </a:solidFill>
              </a:rPr>
              <a:t>  </a:t>
            </a:r>
            <a:r>
              <a:rPr lang="uk-UA" sz="2200" i="1" dirty="0" smtClean="0">
                <a:solidFill>
                  <a:srgbClr val="0070C0"/>
                </a:solidFill>
              </a:rPr>
              <a:t>Погоджено</a:t>
            </a:r>
          </a:p>
          <a:p>
            <a:pPr marL="0" indent="0">
              <a:buNone/>
            </a:pPr>
            <a:r>
              <a:rPr lang="uk-UA" sz="2000" i="1" dirty="0" smtClean="0">
                <a:solidFill>
                  <a:srgbClr val="0070C0"/>
                </a:solidFill>
              </a:rPr>
              <a:t>Цикловою комісією експлуатаційних </a:t>
            </a:r>
            <a:r>
              <a:rPr lang="uk-UA" sz="2000" i="1" dirty="0" smtClean="0">
                <a:solidFill>
                  <a:srgbClr val="0070C0"/>
                </a:solidFill>
              </a:rPr>
              <a:t>дисциплін та автоматизованих систем</a:t>
            </a:r>
            <a:endParaRPr lang="uk-UA" sz="2000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uk-UA" sz="2000" i="1" dirty="0" smtClean="0">
                <a:solidFill>
                  <a:srgbClr val="0070C0"/>
                </a:solidFill>
              </a:rPr>
              <a:t>___________</a:t>
            </a:r>
            <a:r>
              <a:rPr lang="uk-UA" sz="2000" i="1" dirty="0" err="1" smtClean="0">
                <a:solidFill>
                  <a:srgbClr val="0070C0"/>
                </a:solidFill>
              </a:rPr>
              <a:t>Баздир</a:t>
            </a:r>
            <a:r>
              <a:rPr lang="uk-UA" sz="2000" i="1" dirty="0" smtClean="0">
                <a:solidFill>
                  <a:srgbClr val="0070C0"/>
                </a:solidFill>
              </a:rPr>
              <a:t> М.В.</a:t>
            </a:r>
          </a:p>
          <a:p>
            <a:pPr marL="0" indent="0">
              <a:buNone/>
            </a:pPr>
            <a:r>
              <a:rPr lang="uk-UA" sz="2000" i="1" dirty="0" smtClean="0">
                <a:solidFill>
                  <a:srgbClr val="0070C0"/>
                </a:solidFill>
              </a:rPr>
              <a:t>Протокол № 2 від 06 жовтня 2020 р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4307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На Дніпропетровщині залізничні станції отримали нові назви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655272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28650" y="4437112"/>
            <a:ext cx="8191822" cy="17398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i="1" dirty="0">
                <a:solidFill>
                  <a:srgbClr val="FF0000"/>
                </a:solidFill>
              </a:rPr>
              <a:t>АТ «Українська залізниця» – лідер перевезень в Україні та одна із найбільших державних компаній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929197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476673"/>
            <a:ext cx="7992888" cy="475252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sz="2800" i="1" dirty="0">
                <a:solidFill>
                  <a:srgbClr val="0070C0"/>
                </a:solidFill>
              </a:rPr>
              <a:t>Кодекс етики АТ «Укрзалізниця» </a:t>
            </a:r>
            <a:r>
              <a:rPr lang="uk-UA" sz="2800" i="1" dirty="0" smtClean="0">
                <a:solidFill>
                  <a:srgbClr val="0070C0"/>
                </a:solidFill>
              </a:rPr>
              <a:t>розроблений </a:t>
            </a:r>
            <a:r>
              <a:rPr lang="uk-UA" sz="2800" i="1" dirty="0">
                <a:solidFill>
                  <a:srgbClr val="0070C0"/>
                </a:solidFill>
              </a:rPr>
              <a:t>відповідно до </a:t>
            </a:r>
            <a:r>
              <a:rPr lang="uk-UA" sz="2800" i="1" dirty="0" smtClean="0">
                <a:solidFill>
                  <a:srgbClr val="0070C0"/>
                </a:solidFill>
              </a:rPr>
              <a:t>вимог</a:t>
            </a:r>
          </a:p>
          <a:p>
            <a:pPr>
              <a:buFontTx/>
              <a:buChar char="-"/>
            </a:pPr>
            <a:r>
              <a:rPr lang="uk-UA" sz="2800" i="1" dirty="0" smtClean="0">
                <a:solidFill>
                  <a:srgbClr val="0070C0"/>
                </a:solidFill>
              </a:rPr>
              <a:t>Конституції </a:t>
            </a:r>
            <a:r>
              <a:rPr lang="uk-UA" sz="2800" i="1" dirty="0">
                <a:solidFill>
                  <a:srgbClr val="0070C0"/>
                </a:solidFill>
              </a:rPr>
              <a:t>України, </a:t>
            </a:r>
            <a:endParaRPr lang="uk-UA" sz="2800" i="1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uk-UA" sz="2800" i="1" dirty="0" smtClean="0">
                <a:solidFill>
                  <a:srgbClr val="0070C0"/>
                </a:solidFill>
              </a:rPr>
              <a:t>-Цивільного </a:t>
            </a:r>
            <a:r>
              <a:rPr lang="uk-UA" sz="2800" i="1" dirty="0">
                <a:solidFill>
                  <a:srgbClr val="0070C0"/>
                </a:solidFill>
              </a:rPr>
              <a:t>кодексу України, </a:t>
            </a:r>
            <a:endParaRPr lang="uk-UA" sz="2800" i="1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uk-UA" sz="2800" i="1" dirty="0">
                <a:solidFill>
                  <a:srgbClr val="0070C0"/>
                </a:solidFill>
              </a:rPr>
              <a:t> </a:t>
            </a:r>
            <a:r>
              <a:rPr lang="uk-UA" sz="2800" i="1" dirty="0" smtClean="0">
                <a:solidFill>
                  <a:srgbClr val="0070C0"/>
                </a:solidFill>
              </a:rPr>
              <a:t>Господарського </a:t>
            </a:r>
            <a:r>
              <a:rPr lang="uk-UA" sz="2800" i="1" dirty="0">
                <a:solidFill>
                  <a:srgbClr val="0070C0"/>
                </a:solidFill>
              </a:rPr>
              <a:t>кодексу України, </a:t>
            </a:r>
            <a:endParaRPr lang="uk-UA" sz="2800" i="1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uk-UA" sz="2800" i="1" dirty="0">
                <a:solidFill>
                  <a:srgbClr val="0070C0"/>
                </a:solidFill>
              </a:rPr>
              <a:t> </a:t>
            </a:r>
            <a:r>
              <a:rPr lang="uk-UA" sz="2800" i="1" dirty="0" smtClean="0">
                <a:solidFill>
                  <a:srgbClr val="0070C0"/>
                </a:solidFill>
              </a:rPr>
              <a:t>Кодексу </a:t>
            </a:r>
            <a:r>
              <a:rPr lang="uk-UA" sz="2800" i="1" dirty="0">
                <a:solidFill>
                  <a:srgbClr val="0070C0"/>
                </a:solidFill>
              </a:rPr>
              <a:t>законів про працю України</a:t>
            </a:r>
            <a:r>
              <a:rPr lang="uk-UA" sz="2800" i="1" dirty="0" smtClean="0">
                <a:solidFill>
                  <a:srgbClr val="0070C0"/>
                </a:solidFill>
              </a:rPr>
              <a:t>,</a:t>
            </a:r>
          </a:p>
          <a:p>
            <a:pPr>
              <a:buFontTx/>
              <a:buChar char="-"/>
            </a:pPr>
            <a:r>
              <a:rPr lang="uk-UA" sz="2800" i="1" dirty="0">
                <a:solidFill>
                  <a:srgbClr val="0070C0"/>
                </a:solidFill>
              </a:rPr>
              <a:t> </a:t>
            </a:r>
            <a:r>
              <a:rPr lang="uk-UA" sz="2800" i="1" dirty="0" smtClean="0">
                <a:solidFill>
                  <a:srgbClr val="0070C0"/>
                </a:solidFill>
              </a:rPr>
              <a:t> </a:t>
            </a:r>
            <a:r>
              <a:rPr lang="uk-UA" sz="2800" i="1" dirty="0">
                <a:solidFill>
                  <a:srgbClr val="0070C0"/>
                </a:solidFill>
              </a:rPr>
              <a:t>законів України «Про транспорт», </a:t>
            </a:r>
            <a:endParaRPr lang="uk-UA" sz="2800" i="1" dirty="0" smtClean="0">
              <a:solidFill>
                <a:srgbClr val="0070C0"/>
              </a:solidFill>
            </a:endParaRPr>
          </a:p>
          <a:p>
            <a:pPr>
              <a:buFontTx/>
              <a:buChar char="-"/>
            </a:pPr>
            <a:r>
              <a:rPr lang="uk-UA" sz="2800" i="1" dirty="0">
                <a:solidFill>
                  <a:srgbClr val="0070C0"/>
                </a:solidFill>
              </a:rPr>
              <a:t> </a:t>
            </a:r>
            <a:r>
              <a:rPr lang="uk-UA" sz="2800" i="1" dirty="0" smtClean="0">
                <a:solidFill>
                  <a:srgbClr val="0070C0"/>
                </a:solidFill>
              </a:rPr>
              <a:t>«</a:t>
            </a:r>
            <a:r>
              <a:rPr lang="uk-UA" sz="2800" i="1" dirty="0">
                <a:solidFill>
                  <a:srgbClr val="0070C0"/>
                </a:solidFill>
              </a:rPr>
              <a:t>Про залізничний транспорт</a:t>
            </a:r>
            <a:r>
              <a:rPr lang="uk-UA" sz="2800" i="1" dirty="0" smtClean="0">
                <a:solidFill>
                  <a:srgbClr val="0070C0"/>
                </a:solidFill>
              </a:rPr>
              <a:t>»,</a:t>
            </a:r>
          </a:p>
          <a:p>
            <a:pPr>
              <a:buFontTx/>
              <a:buChar char="-"/>
            </a:pPr>
            <a:r>
              <a:rPr lang="uk-UA" sz="2800" i="1" dirty="0" smtClean="0">
                <a:solidFill>
                  <a:srgbClr val="0070C0"/>
                </a:solidFill>
              </a:rPr>
              <a:t>«</a:t>
            </a:r>
            <a:r>
              <a:rPr lang="uk-UA" sz="2800" i="1" dirty="0">
                <a:solidFill>
                  <a:srgbClr val="0070C0"/>
                </a:solidFill>
              </a:rPr>
              <a:t>Про запобігання корупції», інших законів України</a:t>
            </a:r>
            <a:r>
              <a:rPr lang="uk-UA" sz="2800" i="1" dirty="0" smtClean="0">
                <a:solidFill>
                  <a:srgbClr val="0070C0"/>
                </a:solidFill>
              </a:rPr>
              <a:t>,</a:t>
            </a:r>
          </a:p>
          <a:p>
            <a:pPr>
              <a:buFontTx/>
              <a:buChar char="-"/>
            </a:pPr>
            <a:r>
              <a:rPr lang="uk-UA" sz="2800" i="1" dirty="0" smtClean="0">
                <a:solidFill>
                  <a:srgbClr val="0070C0"/>
                </a:solidFill>
              </a:rPr>
              <a:t> </a:t>
            </a:r>
            <a:r>
              <a:rPr lang="uk-UA" sz="2800" i="1" dirty="0">
                <a:solidFill>
                  <a:srgbClr val="0070C0"/>
                </a:solidFill>
              </a:rPr>
              <a:t>Положення про дисципліну працівників залізничного </a:t>
            </a:r>
            <a:r>
              <a:rPr lang="uk-UA" sz="2800" i="1" dirty="0" smtClean="0">
                <a:solidFill>
                  <a:srgbClr val="0070C0"/>
                </a:solidFill>
              </a:rPr>
              <a:t>транспорту. </a:t>
            </a:r>
            <a:endParaRPr lang="ru-RU" sz="28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073451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Укрзалізниця ініціювала єдину схему управління рухом піввагонів різних форм  власності, — Вячеслав Єрьомін | Пропозиція - Головний журнал з питань  агробізнесу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79"/>
            <a:ext cx="7632848" cy="33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899592" y="548680"/>
            <a:ext cx="7416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err="1">
                <a:solidFill>
                  <a:srgbClr val="FF0000"/>
                </a:solidFill>
              </a:rPr>
              <a:t>Цей</a:t>
            </a:r>
            <a:r>
              <a:rPr lang="ru-RU" sz="2800" i="1" dirty="0">
                <a:solidFill>
                  <a:srgbClr val="FF0000"/>
                </a:solidFill>
              </a:rPr>
              <a:t> документ – </a:t>
            </a:r>
            <a:r>
              <a:rPr lang="ru-RU" sz="2800" i="1" dirty="0" err="1">
                <a:solidFill>
                  <a:srgbClr val="FF0000"/>
                </a:solidFill>
              </a:rPr>
              <a:t>зведення</a:t>
            </a:r>
            <a:r>
              <a:rPr lang="ru-RU" sz="2800" i="1" dirty="0">
                <a:solidFill>
                  <a:srgbClr val="FF0000"/>
                </a:solidFill>
              </a:rPr>
              <a:t> тих правил і </a:t>
            </a:r>
            <a:r>
              <a:rPr lang="ru-RU" sz="2800" i="1" dirty="0" err="1">
                <a:solidFill>
                  <a:srgbClr val="FF0000"/>
                </a:solidFill>
              </a:rPr>
              <a:t>цінностей</a:t>
            </a:r>
            <a:r>
              <a:rPr lang="ru-RU" sz="2800" i="1" dirty="0">
                <a:solidFill>
                  <a:srgbClr val="FF0000"/>
                </a:solidFill>
              </a:rPr>
              <a:t>, </a:t>
            </a:r>
            <a:r>
              <a:rPr lang="ru-RU" sz="2800" i="1" dirty="0" err="1">
                <a:solidFill>
                  <a:srgbClr val="FF0000"/>
                </a:solidFill>
              </a:rPr>
              <a:t>якими</a:t>
            </a:r>
            <a:r>
              <a:rPr lang="ru-RU" sz="2800" i="1" dirty="0">
                <a:solidFill>
                  <a:srgbClr val="FF0000"/>
                </a:solidFill>
              </a:rPr>
              <a:t> </a:t>
            </a:r>
            <a:r>
              <a:rPr lang="ru-RU" sz="2800" i="1" dirty="0" err="1">
                <a:solidFill>
                  <a:srgbClr val="FF0000"/>
                </a:solidFill>
              </a:rPr>
              <a:t>керуються</a:t>
            </a:r>
            <a:r>
              <a:rPr lang="ru-RU" sz="2800" i="1" dirty="0">
                <a:solidFill>
                  <a:srgbClr val="FF0000"/>
                </a:solidFill>
              </a:rPr>
              <a:t> у </a:t>
            </a:r>
            <a:r>
              <a:rPr lang="ru-RU" sz="2800" i="1" dirty="0" err="1">
                <a:solidFill>
                  <a:srgbClr val="FF0000"/>
                </a:solidFill>
              </a:rPr>
              <a:t>роботі</a:t>
            </a:r>
            <a:endParaRPr lang="ru-RU" sz="2800" i="1" dirty="0">
              <a:solidFill>
                <a:srgbClr val="FF0000"/>
              </a:solidFill>
            </a:endParaRPr>
          </a:p>
          <a:p>
            <a:r>
              <a:rPr lang="ru-RU" sz="2800" i="1" dirty="0">
                <a:solidFill>
                  <a:srgbClr val="FF0000"/>
                </a:solidFill>
              </a:rPr>
              <a:t>«</a:t>
            </a:r>
            <a:r>
              <a:rPr lang="ru-RU" sz="2800" i="1" dirty="0" err="1">
                <a:solidFill>
                  <a:srgbClr val="FF0000"/>
                </a:solidFill>
              </a:rPr>
              <a:t>Українська</a:t>
            </a:r>
            <a:r>
              <a:rPr lang="ru-RU" sz="2800" i="1" dirty="0">
                <a:solidFill>
                  <a:srgbClr val="FF0000"/>
                </a:solidFill>
              </a:rPr>
              <a:t> </a:t>
            </a:r>
            <a:r>
              <a:rPr lang="ru-RU" sz="2800" i="1" dirty="0" err="1">
                <a:solidFill>
                  <a:srgbClr val="FF0000"/>
                </a:solidFill>
              </a:rPr>
              <a:t>залізниця</a:t>
            </a:r>
            <a:r>
              <a:rPr lang="ru-RU" sz="2800" i="1" dirty="0">
                <a:solidFill>
                  <a:srgbClr val="FF0000"/>
                </a:solidFill>
              </a:rPr>
              <a:t>» та </a:t>
            </a:r>
            <a:r>
              <a:rPr lang="ru-RU" sz="2800" i="1" dirty="0" err="1">
                <a:solidFill>
                  <a:srgbClr val="FF0000"/>
                </a:solidFill>
              </a:rPr>
              <a:t>її</a:t>
            </a:r>
            <a:r>
              <a:rPr lang="ru-RU" sz="2800" i="1" dirty="0">
                <a:solidFill>
                  <a:srgbClr val="FF0000"/>
                </a:solidFill>
              </a:rPr>
              <a:t> персонал</a:t>
            </a:r>
            <a:r>
              <a:rPr lang="ru-RU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222568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20688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  </a:t>
            </a:r>
            <a:r>
              <a:rPr lang="ru-RU" sz="3600" i="1" dirty="0" err="1" smtClean="0">
                <a:solidFill>
                  <a:srgbClr val="C00000"/>
                </a:solidFill>
                <a:ea typeface="Times New Roman" panose="02020603050405020304" pitchFamily="18" charset="0"/>
              </a:rPr>
              <a:t>Етика</a:t>
            </a:r>
            <a:r>
              <a:rPr lang="ru-RU" sz="3600" i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— наука про мораль,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її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розвиток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,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принципи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,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норми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 і роль у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суспільстві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,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іншими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 словами </a:t>
            </a:r>
            <a:r>
              <a:rPr lang="ru-RU" sz="3600" i="1" dirty="0">
                <a:solidFill>
                  <a:srgbClr val="7030A0"/>
                </a:solidFill>
                <a:ea typeface="Times New Roman" panose="02020603050405020304" pitchFamily="18" charset="0"/>
              </a:rPr>
              <a:t>про </a:t>
            </a:r>
            <a:r>
              <a:rPr lang="ru-RU" sz="3600" i="1" dirty="0" err="1" smtClean="0">
                <a:solidFill>
                  <a:srgbClr val="7030A0"/>
                </a:solidFill>
                <a:ea typeface="Times New Roman" panose="02020603050405020304" pitchFamily="18" charset="0"/>
              </a:rPr>
              <a:t>правильне</a:t>
            </a:r>
            <a:endParaRPr lang="ru-RU" sz="3600" i="1" dirty="0" smtClean="0">
              <a:solidFill>
                <a:srgbClr val="7030A0"/>
              </a:solidFill>
              <a:ea typeface="Times New Roman" panose="02020603050405020304" pitchFamily="18" charset="0"/>
            </a:endParaRPr>
          </a:p>
          <a:p>
            <a:pPr algn="ctr"/>
            <a:r>
              <a:rPr lang="ru-RU" sz="3600" i="1" dirty="0" smtClean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(</a:t>
            </a:r>
            <a:r>
              <a:rPr lang="ru-RU" sz="3600" i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і </a:t>
            </a:r>
            <a:r>
              <a:rPr lang="ru-RU" sz="3600" i="1" dirty="0" err="1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неправильне</a:t>
            </a:r>
            <a:r>
              <a:rPr lang="ru-RU" sz="3600" i="1" dirty="0">
                <a:solidFill>
                  <a:srgbClr val="C00000"/>
                </a:solidFill>
                <a:ea typeface="Times New Roman" panose="02020603050405020304" pitchFamily="18" charset="0"/>
              </a:rPr>
              <a:t>) у </a:t>
            </a:r>
            <a:r>
              <a:rPr lang="ru-RU" sz="3600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поведінці</a:t>
            </a:r>
            <a:r>
              <a:rPr lang="ru-RU" sz="3200" i="1" dirty="0">
                <a:solidFill>
                  <a:srgbClr val="C00000"/>
                </a:solidFill>
                <a:ea typeface="Times New Roman" panose="02020603050405020304" pitchFamily="18" charset="0"/>
              </a:rPr>
              <a:t>. </a:t>
            </a:r>
            <a:endParaRPr lang="ru-RU" sz="3200" i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980728"/>
            <a:ext cx="2736304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066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76672"/>
            <a:ext cx="8191822" cy="5700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i="1" dirty="0" smtClean="0">
                <a:solidFill>
                  <a:srgbClr val="7030A0"/>
                </a:solidFill>
              </a:rPr>
              <a:t>Кодекс </a:t>
            </a:r>
            <a:r>
              <a:rPr lang="ru-RU" sz="2800" i="1" dirty="0" err="1" smtClean="0">
                <a:solidFill>
                  <a:srgbClr val="7030A0"/>
                </a:solidFill>
              </a:rPr>
              <a:t>етики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співробітників</a:t>
            </a:r>
            <a:r>
              <a:rPr lang="ru-RU" sz="2800" i="1" dirty="0" smtClean="0">
                <a:solidFill>
                  <a:srgbClr val="7030A0"/>
                </a:solidFill>
              </a:rPr>
              <a:t>  </a:t>
            </a:r>
            <a:r>
              <a:rPr lang="ru-RU" sz="2800" i="1" dirty="0">
                <a:solidFill>
                  <a:srgbClr val="7030A0"/>
                </a:solidFill>
              </a:rPr>
              <a:t>АТ </a:t>
            </a:r>
            <a:r>
              <a:rPr lang="ru-RU" sz="2800" i="1" dirty="0" smtClean="0">
                <a:solidFill>
                  <a:srgbClr val="7030A0"/>
                </a:solidFill>
              </a:rPr>
              <a:t>«</a:t>
            </a:r>
            <a:r>
              <a:rPr lang="ru-RU" sz="2800" i="1" dirty="0" err="1" smtClean="0">
                <a:solidFill>
                  <a:srgbClr val="7030A0"/>
                </a:solidFill>
              </a:rPr>
              <a:t>Українська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залізниця</a:t>
            </a:r>
            <a:r>
              <a:rPr lang="ru-RU" sz="2800" i="1" dirty="0" smtClean="0">
                <a:solidFill>
                  <a:srgbClr val="7030A0"/>
                </a:solidFill>
              </a:rPr>
              <a:t>» є </a:t>
            </a:r>
            <a:r>
              <a:rPr lang="ru-RU" sz="2800" i="1" dirty="0" err="1">
                <a:solidFill>
                  <a:srgbClr val="7030A0"/>
                </a:solidFill>
              </a:rPr>
              <a:t>зводом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етичних</a:t>
            </a:r>
            <a:r>
              <a:rPr lang="ru-RU" sz="2800" i="1" dirty="0">
                <a:solidFill>
                  <a:srgbClr val="7030A0"/>
                </a:solidFill>
              </a:rPr>
              <a:t> і </a:t>
            </a:r>
            <a:r>
              <a:rPr lang="ru-RU" sz="2800" i="1" dirty="0" err="1">
                <a:solidFill>
                  <a:srgbClr val="7030A0"/>
                </a:solidFill>
              </a:rPr>
              <a:t>моральних</a:t>
            </a:r>
            <a:r>
              <a:rPr lang="ru-RU" sz="2800" i="1" dirty="0">
                <a:solidFill>
                  <a:srgbClr val="7030A0"/>
                </a:solidFill>
              </a:rPr>
              <a:t> норм, правил </a:t>
            </a:r>
            <a:r>
              <a:rPr lang="ru-RU" sz="2800" i="1" dirty="0" err="1">
                <a:solidFill>
                  <a:srgbClr val="7030A0"/>
                </a:solidFill>
              </a:rPr>
              <a:t>поведінки</a:t>
            </a:r>
            <a:r>
              <a:rPr lang="ru-RU" sz="2800" i="1" dirty="0">
                <a:solidFill>
                  <a:srgbClr val="7030A0"/>
                </a:solidFill>
              </a:rPr>
              <a:t>, </a:t>
            </a:r>
            <a:r>
              <a:rPr lang="ru-RU" sz="2800" i="1" dirty="0" err="1">
                <a:solidFill>
                  <a:srgbClr val="7030A0"/>
                </a:solidFill>
              </a:rPr>
              <a:t>що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приймаються</a:t>
            </a:r>
            <a:r>
              <a:rPr lang="ru-RU" sz="2800" i="1" dirty="0">
                <a:solidFill>
                  <a:srgbClr val="7030A0"/>
                </a:solidFill>
              </a:rPr>
              <a:t> і </a:t>
            </a:r>
            <a:r>
              <a:rPr lang="ru-RU" sz="2800" i="1" dirty="0" err="1">
                <a:solidFill>
                  <a:srgbClr val="7030A0"/>
                </a:solidFill>
              </a:rPr>
              <a:t>поділяються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кожним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працівником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підприємства</a:t>
            </a:r>
            <a:r>
              <a:rPr lang="ru-RU" sz="2800" i="1" dirty="0">
                <a:solidFill>
                  <a:srgbClr val="7030A0"/>
                </a:solidFill>
              </a:rPr>
              <a:t>, </a:t>
            </a:r>
            <a:r>
              <a:rPr lang="ru-RU" sz="2800" i="1" dirty="0" err="1">
                <a:solidFill>
                  <a:srgbClr val="7030A0"/>
                </a:solidFill>
              </a:rPr>
              <a:t>незалежно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від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рівня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займаної</a:t>
            </a:r>
            <a:r>
              <a:rPr lang="ru-RU" sz="2800" i="1" dirty="0">
                <a:solidFill>
                  <a:srgbClr val="7030A0"/>
                </a:solidFill>
              </a:rPr>
              <a:t> ним посади. </a:t>
            </a:r>
            <a:r>
              <a:rPr lang="ru-RU" sz="2800" i="1" dirty="0" err="1">
                <a:solidFill>
                  <a:srgbClr val="7030A0"/>
                </a:solidFill>
              </a:rPr>
              <a:t>Кожен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співробітник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приймає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>
                <a:solidFill>
                  <a:srgbClr val="7030A0"/>
                </a:solidFill>
              </a:rPr>
              <a:t>на себе </a:t>
            </a:r>
            <a:r>
              <a:rPr lang="ru-RU" sz="2800" i="1" dirty="0" err="1">
                <a:solidFill>
                  <a:srgbClr val="7030A0"/>
                </a:solidFill>
              </a:rPr>
              <a:t>обов’язок</a:t>
            </a:r>
            <a:r>
              <a:rPr lang="ru-RU" sz="2800" i="1" dirty="0">
                <a:solidFill>
                  <a:srgbClr val="7030A0"/>
                </a:solidFill>
              </a:rPr>
              <a:t> в </a:t>
            </a:r>
            <a:r>
              <a:rPr lang="ru-RU" sz="2800" i="1" dirty="0" err="1">
                <a:solidFill>
                  <a:srgbClr val="7030A0"/>
                </a:solidFill>
              </a:rPr>
              <a:t>ході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своєї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діяльності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керуватися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положеннями</a:t>
            </a:r>
            <a:r>
              <a:rPr lang="ru-RU" sz="2800" i="1" dirty="0">
                <a:solidFill>
                  <a:srgbClr val="7030A0"/>
                </a:solidFill>
              </a:rPr>
              <a:t> </a:t>
            </a:r>
            <a:r>
              <a:rPr lang="ru-RU" sz="2800" i="1" dirty="0" err="1">
                <a:solidFill>
                  <a:srgbClr val="7030A0"/>
                </a:solidFill>
              </a:rPr>
              <a:t>даного</a:t>
            </a:r>
            <a:r>
              <a:rPr lang="ru-RU" sz="2800" i="1" dirty="0">
                <a:solidFill>
                  <a:srgbClr val="7030A0"/>
                </a:solidFill>
              </a:rPr>
              <a:t> Кодексу</a:t>
            </a:r>
            <a:r>
              <a:rPr lang="ru-RU" sz="2800" i="1" dirty="0" smtClean="0">
                <a:solidFill>
                  <a:srgbClr val="00B050"/>
                </a:solidFill>
              </a:rPr>
              <a:t>.</a:t>
            </a:r>
          </a:p>
          <a:p>
            <a:pPr marL="0" indent="0" algn="ctr">
              <a:buNone/>
            </a:pPr>
            <a:endParaRPr lang="ru-RU" sz="2800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7030A0"/>
                </a:solidFill>
              </a:rPr>
              <a:t>. </a:t>
            </a:r>
            <a:endParaRPr lang="ru-RU" sz="2800" dirty="0"/>
          </a:p>
        </p:txBody>
      </p:sp>
      <p:pic>
        <p:nvPicPr>
          <p:cNvPr id="5" name="Рисунок 4" descr="Общегородское мероприятие - Презентация программ профильных направлений  школ города. » Муниципальное бюджетное общеобразовательное учреждение  «Гимназия» г. Протвино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17032"/>
            <a:ext cx="7056784" cy="2664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16621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b="1" i="1" dirty="0">
                <a:solidFill>
                  <a:srgbClr val="C00000"/>
                </a:solidFill>
                <a:latin typeface="+mn-lt"/>
              </a:rPr>
              <a:t>Мета Кодексу етики</a:t>
            </a:r>
            <a:r>
              <a:rPr lang="ru-RU" sz="2800" i="1" dirty="0">
                <a:solidFill>
                  <a:srgbClr val="C00000"/>
                </a:solidFill>
                <a:latin typeface="+mn-lt"/>
              </a:rPr>
              <a:t/>
            </a:r>
            <a:br>
              <a:rPr lang="ru-RU" sz="2800" i="1" dirty="0">
                <a:solidFill>
                  <a:srgbClr val="C00000"/>
                </a:solidFill>
                <a:latin typeface="+mn-lt"/>
              </a:rPr>
            </a:br>
            <a:endParaRPr lang="ru-RU" sz="2800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08720"/>
            <a:ext cx="8191822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i="1" dirty="0" smtClean="0">
                <a:solidFill>
                  <a:srgbClr val="7030A0"/>
                </a:solidFill>
              </a:rPr>
              <a:t>Метою </a:t>
            </a:r>
            <a:r>
              <a:rPr lang="uk-UA" sz="2400" i="1" dirty="0">
                <a:solidFill>
                  <a:srgbClr val="7030A0"/>
                </a:solidFill>
              </a:rPr>
              <a:t>Кодексу етики є встановлення етичних норм і правил службової поведінки працівників підприємства для гідного виконання ними своєї професійної діяльності, а також сприяння зміцненню авторитету і довіри громадян.</a:t>
            </a:r>
            <a:endParaRPr lang="ru-RU" sz="2400" i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uk-UA" sz="2400" i="1" dirty="0"/>
              <a:t> </a:t>
            </a:r>
            <a:r>
              <a:rPr lang="uk-UA" sz="2400" i="1" dirty="0">
                <a:solidFill>
                  <a:srgbClr val="002060"/>
                </a:solidFill>
              </a:rPr>
              <a:t>Кодекс етики покликаний підвищити ефективність виконання працівниками підприємства службових обов’язків.</a:t>
            </a:r>
            <a:endParaRPr lang="ru-RU" sz="2400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uk-UA" sz="2400" i="1" dirty="0" smtClean="0">
                <a:solidFill>
                  <a:srgbClr val="FF0000"/>
                </a:solidFill>
              </a:rPr>
              <a:t>Кодекс </a:t>
            </a:r>
            <a:r>
              <a:rPr lang="uk-UA" sz="2400" i="1" dirty="0">
                <a:solidFill>
                  <a:srgbClr val="FF0000"/>
                </a:solidFill>
              </a:rPr>
              <a:t>етики служить основою для формування високопрофесійного середовища та морально-психологічного клімату на </a:t>
            </a:r>
            <a:r>
              <a:rPr lang="uk-UA" sz="2400" i="1" dirty="0" smtClean="0">
                <a:solidFill>
                  <a:srgbClr val="FF0000"/>
                </a:solidFill>
              </a:rPr>
              <a:t>підприємстві .</a:t>
            </a:r>
          </a:p>
          <a:p>
            <a:pPr marL="0" indent="0" algn="ctr">
              <a:buNone/>
            </a:pPr>
            <a:r>
              <a:rPr lang="uk-UA" sz="2400" i="1" dirty="0" smtClean="0">
                <a:solidFill>
                  <a:schemeClr val="accent6">
                    <a:lumMod val="50000"/>
                  </a:schemeClr>
                </a:solidFill>
              </a:rPr>
              <a:t>Знання </a:t>
            </a:r>
            <a:r>
              <a:rPr lang="uk-UA" sz="2400" i="1" dirty="0">
                <a:solidFill>
                  <a:schemeClr val="accent6">
                    <a:lumMod val="50000"/>
                  </a:schemeClr>
                </a:solidFill>
              </a:rPr>
              <a:t>та дотримання посадовою особою Кодексу етики є одним з критеріїв оцінки якості його професійної діяльності та службової поведінки.</a:t>
            </a:r>
            <a:endParaRPr lang="ru-RU" sz="24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1086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32657"/>
            <a:ext cx="7886700" cy="6480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i="1" dirty="0" err="1">
                <a:solidFill>
                  <a:srgbClr val="C00000"/>
                </a:solidFill>
                <a:latin typeface="+mn-lt"/>
              </a:rPr>
              <a:t>Потенціал</a:t>
            </a:r>
            <a:r>
              <a:rPr lang="ru-RU" sz="2800" i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ru-RU" sz="2800" i="1" dirty="0" err="1">
                <a:solidFill>
                  <a:srgbClr val="C00000"/>
                </a:solidFill>
                <a:latin typeface="+mn-lt"/>
              </a:rPr>
              <a:t>співробітників</a:t>
            </a:r>
            <a:r>
              <a:rPr lang="ru-RU" sz="2800" i="1" dirty="0">
                <a:solidFill>
                  <a:srgbClr val="C00000"/>
                </a:solidFill>
                <a:latin typeface="+mn-lt"/>
              </a:rPr>
              <a:t>.</a:t>
            </a:r>
            <a:br>
              <a:rPr lang="ru-RU" sz="2800" i="1" dirty="0">
                <a:solidFill>
                  <a:srgbClr val="C00000"/>
                </a:solidFill>
                <a:latin typeface="+mn-lt"/>
              </a:rPr>
            </a:br>
            <a:endParaRPr lang="ru-RU" sz="2800" i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573015"/>
            <a:ext cx="8640960" cy="295232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i="1" dirty="0" smtClean="0"/>
              <a:t> </a:t>
            </a:r>
            <a:r>
              <a:rPr lang="ru-RU" sz="2600" i="1" dirty="0" err="1" smtClean="0">
                <a:solidFill>
                  <a:srgbClr val="FF0000"/>
                </a:solidFill>
              </a:rPr>
              <a:t>Співробітники</a:t>
            </a:r>
            <a:r>
              <a:rPr lang="ru-RU" sz="2600" i="1" dirty="0" smtClean="0">
                <a:solidFill>
                  <a:srgbClr val="FF0000"/>
                </a:solidFill>
              </a:rPr>
              <a:t> –</a:t>
            </a:r>
            <a:r>
              <a:rPr lang="ru-RU" sz="2600" i="1" dirty="0" err="1" smtClean="0">
                <a:solidFill>
                  <a:srgbClr val="FF0000"/>
                </a:solidFill>
              </a:rPr>
              <a:t>основна</a:t>
            </a:r>
            <a:r>
              <a:rPr lang="ru-RU" sz="2600" i="1" dirty="0" smtClean="0">
                <a:solidFill>
                  <a:srgbClr val="FF0000"/>
                </a:solidFill>
              </a:rPr>
              <a:t> </a:t>
            </a:r>
            <a:r>
              <a:rPr lang="ru-RU" sz="2600" i="1" dirty="0" err="1" smtClean="0">
                <a:solidFill>
                  <a:srgbClr val="FF0000"/>
                </a:solidFill>
              </a:rPr>
              <a:t>цінність</a:t>
            </a:r>
            <a:r>
              <a:rPr lang="ru-RU" sz="2600" i="1" dirty="0" smtClean="0">
                <a:solidFill>
                  <a:srgbClr val="FF0000"/>
                </a:solidFill>
              </a:rPr>
              <a:t> АТ « </a:t>
            </a:r>
            <a:r>
              <a:rPr lang="ru-RU" sz="2600" i="1" dirty="0" err="1" smtClean="0">
                <a:solidFill>
                  <a:srgbClr val="FF0000"/>
                </a:solidFill>
              </a:rPr>
              <a:t>Українська</a:t>
            </a:r>
            <a:r>
              <a:rPr lang="ru-RU" sz="2600" i="1" dirty="0" smtClean="0">
                <a:solidFill>
                  <a:srgbClr val="FF0000"/>
                </a:solidFill>
              </a:rPr>
              <a:t> </a:t>
            </a:r>
            <a:r>
              <a:rPr lang="ru-RU" sz="2600" i="1" dirty="0" err="1" smtClean="0">
                <a:solidFill>
                  <a:srgbClr val="FF0000"/>
                </a:solidFill>
              </a:rPr>
              <a:t>залізниція</a:t>
            </a:r>
            <a:r>
              <a:rPr lang="ru-RU" sz="2600" i="1" dirty="0" smtClean="0">
                <a:solidFill>
                  <a:srgbClr val="FF0000"/>
                </a:solidFill>
              </a:rPr>
              <a:t>» , тому для </a:t>
            </a:r>
            <a:r>
              <a:rPr lang="ru-RU" sz="2600" i="1" dirty="0" err="1" smtClean="0">
                <a:solidFill>
                  <a:srgbClr val="FF0000"/>
                </a:solidFill>
              </a:rPr>
              <a:t>неї</a:t>
            </a:r>
            <a:r>
              <a:rPr lang="ru-RU" sz="2600" i="1" dirty="0" smtClean="0">
                <a:solidFill>
                  <a:srgbClr val="FF0000"/>
                </a:solidFill>
              </a:rPr>
              <a:t> є </a:t>
            </a:r>
            <a:r>
              <a:rPr lang="ru-RU" sz="2600" i="1" dirty="0" err="1">
                <a:solidFill>
                  <a:srgbClr val="FF0000"/>
                </a:solidFill>
              </a:rPr>
              <a:t>важливими</a:t>
            </a:r>
            <a:r>
              <a:rPr lang="ru-RU" sz="2600" i="1" dirty="0">
                <a:solidFill>
                  <a:srgbClr val="FF0000"/>
                </a:solidFill>
              </a:rPr>
              <a:t>:</a:t>
            </a:r>
          </a:p>
          <a:p>
            <a:r>
              <a:rPr lang="ru-RU" sz="2600" i="1" dirty="0">
                <a:solidFill>
                  <a:srgbClr val="7030A0"/>
                </a:solidFill>
              </a:rPr>
              <a:t>- </a:t>
            </a:r>
            <a:r>
              <a:rPr lang="ru-RU" sz="2600" i="1" dirty="0" err="1">
                <a:solidFill>
                  <a:srgbClr val="7030A0"/>
                </a:solidFill>
              </a:rPr>
              <a:t>професійний</a:t>
            </a:r>
            <a:r>
              <a:rPr lang="ru-RU" sz="2600" i="1" dirty="0">
                <a:solidFill>
                  <a:srgbClr val="7030A0"/>
                </a:solidFill>
              </a:rPr>
              <a:t> та </a:t>
            </a:r>
            <a:r>
              <a:rPr lang="ru-RU" sz="2600" i="1" dirty="0" err="1">
                <a:solidFill>
                  <a:srgbClr val="7030A0"/>
                </a:solidFill>
              </a:rPr>
              <a:t>особистий</a:t>
            </a:r>
            <a:r>
              <a:rPr lang="ru-RU" sz="2600" i="1" dirty="0">
                <a:solidFill>
                  <a:srgbClr val="7030A0"/>
                </a:solidFill>
              </a:rPr>
              <a:t> </a:t>
            </a:r>
            <a:r>
              <a:rPr lang="ru-RU" sz="2600" i="1" dirty="0" err="1">
                <a:solidFill>
                  <a:srgbClr val="7030A0"/>
                </a:solidFill>
              </a:rPr>
              <a:t>розвиток</a:t>
            </a:r>
            <a:r>
              <a:rPr lang="ru-RU" sz="2600" i="1" dirty="0">
                <a:solidFill>
                  <a:srgbClr val="7030A0"/>
                </a:solidFill>
              </a:rPr>
              <a:t> </a:t>
            </a:r>
            <a:r>
              <a:rPr lang="ru-RU" sz="2600" i="1" dirty="0" err="1">
                <a:solidFill>
                  <a:srgbClr val="7030A0"/>
                </a:solidFill>
              </a:rPr>
              <a:t>працівників</a:t>
            </a:r>
            <a:r>
              <a:rPr lang="ru-RU" sz="2600" i="1" dirty="0">
                <a:solidFill>
                  <a:srgbClr val="7030A0"/>
                </a:solidFill>
              </a:rPr>
              <a:t>;</a:t>
            </a:r>
          </a:p>
          <a:p>
            <a:r>
              <a:rPr lang="ru-RU" sz="2600" i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ru-RU" sz="2600" i="1" dirty="0" err="1">
                <a:solidFill>
                  <a:schemeClr val="accent6">
                    <a:lumMod val="75000"/>
                  </a:schemeClr>
                </a:solidFill>
              </a:rPr>
              <a:t>ініціативність</a:t>
            </a:r>
            <a:r>
              <a:rPr lang="ru-RU" sz="26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600" i="1" dirty="0" err="1">
                <a:solidFill>
                  <a:schemeClr val="accent6">
                    <a:lumMod val="75000"/>
                  </a:schemeClr>
                </a:solidFill>
              </a:rPr>
              <a:t>працівників</a:t>
            </a:r>
            <a:r>
              <a:rPr lang="ru-RU" sz="2600" i="1" dirty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r>
              <a:rPr lang="ru-RU" sz="2600" i="1" dirty="0">
                <a:solidFill>
                  <a:srgbClr val="C00000"/>
                </a:solidFill>
              </a:rPr>
              <a:t>- </a:t>
            </a:r>
            <a:r>
              <a:rPr lang="ru-RU" sz="2600" i="1" dirty="0" err="1">
                <a:solidFill>
                  <a:srgbClr val="C00000"/>
                </a:solidFill>
              </a:rPr>
              <a:t>створення</a:t>
            </a:r>
            <a:r>
              <a:rPr lang="ru-RU" sz="2600" i="1" dirty="0">
                <a:solidFill>
                  <a:srgbClr val="C00000"/>
                </a:solidFill>
              </a:rPr>
              <a:t> </a:t>
            </a:r>
            <a:r>
              <a:rPr lang="ru-RU" sz="2600" i="1" dirty="0" err="1">
                <a:solidFill>
                  <a:srgbClr val="C00000"/>
                </a:solidFill>
              </a:rPr>
              <a:t>сприятливого</a:t>
            </a:r>
            <a:r>
              <a:rPr lang="ru-RU" sz="2600" i="1" dirty="0">
                <a:solidFill>
                  <a:srgbClr val="C00000"/>
                </a:solidFill>
              </a:rPr>
              <a:t> морально-</a:t>
            </a:r>
            <a:r>
              <a:rPr lang="ru-RU" sz="2600" i="1" dirty="0" err="1">
                <a:solidFill>
                  <a:srgbClr val="C00000"/>
                </a:solidFill>
              </a:rPr>
              <a:t>психологічного</a:t>
            </a:r>
            <a:r>
              <a:rPr lang="ru-RU" sz="2600" i="1" dirty="0">
                <a:solidFill>
                  <a:srgbClr val="C00000"/>
                </a:solidFill>
              </a:rPr>
              <a:t> </a:t>
            </a:r>
            <a:r>
              <a:rPr lang="ru-RU" sz="2600" i="1" dirty="0" err="1">
                <a:solidFill>
                  <a:srgbClr val="C00000"/>
                </a:solidFill>
              </a:rPr>
              <a:t>клімату</a:t>
            </a:r>
            <a:r>
              <a:rPr lang="ru-RU" sz="2600" i="1" dirty="0">
                <a:solidFill>
                  <a:srgbClr val="C00000"/>
                </a:solidFill>
              </a:rPr>
              <a:t> і </a:t>
            </a:r>
            <a:r>
              <a:rPr lang="ru-RU" sz="2600" i="1" dirty="0" err="1">
                <a:solidFill>
                  <a:srgbClr val="C00000"/>
                </a:solidFill>
              </a:rPr>
              <a:t>нормальних</a:t>
            </a:r>
            <a:r>
              <a:rPr lang="ru-RU" sz="2600" i="1" dirty="0">
                <a:solidFill>
                  <a:srgbClr val="C00000"/>
                </a:solidFill>
              </a:rPr>
              <a:t> умов </a:t>
            </a:r>
            <a:r>
              <a:rPr lang="ru-RU" sz="2600" i="1" dirty="0" err="1">
                <a:solidFill>
                  <a:srgbClr val="C00000"/>
                </a:solidFill>
              </a:rPr>
              <a:t>праці</a:t>
            </a:r>
            <a:r>
              <a:rPr lang="ru-RU" sz="2600" i="1" dirty="0">
                <a:solidFill>
                  <a:srgbClr val="C00000"/>
                </a:solidFill>
              </a:rPr>
              <a:t> на </a:t>
            </a:r>
            <a:r>
              <a:rPr lang="ru-RU" sz="2600" i="1" dirty="0" err="1">
                <a:solidFill>
                  <a:srgbClr val="C00000"/>
                </a:solidFill>
              </a:rPr>
              <a:t>робочих</a:t>
            </a:r>
            <a:r>
              <a:rPr lang="ru-RU" sz="2600" i="1" dirty="0">
                <a:solidFill>
                  <a:srgbClr val="C00000"/>
                </a:solidFill>
              </a:rPr>
              <a:t> </a:t>
            </a:r>
            <a:r>
              <a:rPr lang="ru-RU" sz="2600" i="1" dirty="0" err="1">
                <a:solidFill>
                  <a:srgbClr val="C00000"/>
                </a:solidFill>
              </a:rPr>
              <a:t>місцях</a:t>
            </a:r>
            <a:r>
              <a:rPr lang="ru-RU" sz="2600" i="1" dirty="0">
                <a:solidFill>
                  <a:srgbClr val="C00000"/>
                </a:solidFill>
              </a:rPr>
              <a:t>;</a:t>
            </a:r>
          </a:p>
          <a:p>
            <a:r>
              <a:rPr lang="ru-RU" sz="2600" i="1" dirty="0">
                <a:solidFill>
                  <a:srgbClr val="002060"/>
                </a:solidFill>
              </a:rPr>
              <a:t>- </a:t>
            </a:r>
            <a:r>
              <a:rPr lang="ru-RU" sz="2600" i="1" dirty="0" err="1">
                <a:solidFill>
                  <a:srgbClr val="002060"/>
                </a:solidFill>
              </a:rPr>
              <a:t>турбота</a:t>
            </a:r>
            <a:r>
              <a:rPr lang="ru-RU" sz="2600" i="1" dirty="0">
                <a:solidFill>
                  <a:srgbClr val="002060"/>
                </a:solidFill>
              </a:rPr>
              <a:t> про </a:t>
            </a:r>
            <a:r>
              <a:rPr lang="ru-RU" sz="2600" i="1" dirty="0" err="1">
                <a:solidFill>
                  <a:srgbClr val="002060"/>
                </a:solidFill>
              </a:rPr>
              <a:t>здоров'я</a:t>
            </a:r>
            <a:r>
              <a:rPr lang="ru-RU" sz="2600" i="1" dirty="0">
                <a:solidFill>
                  <a:srgbClr val="002060"/>
                </a:solidFill>
              </a:rPr>
              <a:t> і </a:t>
            </a:r>
            <a:r>
              <a:rPr lang="ru-RU" sz="2600" i="1" dirty="0" err="1">
                <a:solidFill>
                  <a:srgbClr val="002060"/>
                </a:solidFill>
              </a:rPr>
              <a:t>добробут</a:t>
            </a:r>
            <a:r>
              <a:rPr lang="ru-RU" sz="2600" i="1" dirty="0">
                <a:solidFill>
                  <a:srgbClr val="002060"/>
                </a:solidFill>
              </a:rPr>
              <a:t> </a:t>
            </a:r>
            <a:r>
              <a:rPr lang="ru-RU" sz="2600" i="1" dirty="0" err="1">
                <a:solidFill>
                  <a:srgbClr val="002060"/>
                </a:solidFill>
              </a:rPr>
              <a:t>працівників</a:t>
            </a:r>
            <a:r>
              <a:rPr lang="ru-RU" sz="2600" i="1" dirty="0">
                <a:solidFill>
                  <a:srgbClr val="002060"/>
                </a:solidFill>
              </a:rPr>
              <a:t> і </a:t>
            </a:r>
            <a:r>
              <a:rPr lang="ru-RU" sz="2600" i="1" dirty="0" err="1">
                <a:solidFill>
                  <a:srgbClr val="002060"/>
                </a:solidFill>
              </a:rPr>
              <a:t>членів</a:t>
            </a:r>
            <a:r>
              <a:rPr lang="ru-RU" sz="2600" i="1" dirty="0">
                <a:solidFill>
                  <a:srgbClr val="002060"/>
                </a:solidFill>
              </a:rPr>
              <a:t> </a:t>
            </a:r>
            <a:r>
              <a:rPr lang="ru-RU" sz="2600" i="1" dirty="0" err="1">
                <a:solidFill>
                  <a:srgbClr val="002060"/>
                </a:solidFill>
              </a:rPr>
              <a:t>їх</a:t>
            </a:r>
            <a:r>
              <a:rPr lang="ru-RU" sz="2600" i="1" dirty="0">
                <a:solidFill>
                  <a:srgbClr val="002060"/>
                </a:solidFill>
              </a:rPr>
              <a:t> </a:t>
            </a:r>
            <a:r>
              <a:rPr lang="ru-RU" sz="2600" i="1" dirty="0" err="1">
                <a:solidFill>
                  <a:srgbClr val="002060"/>
                </a:solidFill>
              </a:rPr>
              <a:t>сімей</a:t>
            </a:r>
            <a:r>
              <a:rPr lang="ru-RU" sz="2600" i="1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ru-RU" sz="2200" dirty="0"/>
          </a:p>
          <a:p>
            <a:endParaRPr lang="ru-RU" dirty="0"/>
          </a:p>
        </p:txBody>
      </p:sp>
      <p:pic>
        <p:nvPicPr>
          <p:cNvPr id="4" name="Picture 2" descr="Працівники ревізорського апарату Одеської залізниці обмінялися досвідом  профілактичної роботи :: Регіональна філія &quot;Одеська залізниця&quot; АТ  &quot;Укрзалізниц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92695"/>
            <a:ext cx="5112568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2775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32656"/>
            <a:ext cx="7886700" cy="2160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i="1" dirty="0" err="1">
                <a:solidFill>
                  <a:srgbClr val="C00000"/>
                </a:solidFill>
                <a:latin typeface="+mn-lt"/>
              </a:rPr>
              <a:t>Професіоналізм</a:t>
            </a:r>
            <a:r>
              <a:rPr lang="ru-RU" i="1" dirty="0">
                <a:latin typeface="+mn-lt"/>
              </a:rPr>
              <a:t/>
            </a:r>
            <a:br>
              <a:rPr lang="ru-RU" i="1" dirty="0">
                <a:latin typeface="+mn-lt"/>
              </a:rPr>
            </a:br>
            <a:endParaRPr lang="ru-RU" i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068960"/>
            <a:ext cx="8352928" cy="3108003"/>
          </a:xfrm>
        </p:spPr>
        <p:txBody>
          <a:bodyPr>
            <a:normAutofit/>
          </a:bodyPr>
          <a:lstStyle/>
          <a:p>
            <a:pPr marL="0" indent="0" algn="ctr" fontAlgn="t">
              <a:buNone/>
            </a:pPr>
            <a:r>
              <a:rPr lang="ru-RU" dirty="0" smtClean="0"/>
              <a:t> </a:t>
            </a:r>
            <a:r>
              <a:rPr lang="ru-RU" sz="2400" i="1" dirty="0" err="1" smtClean="0">
                <a:solidFill>
                  <a:srgbClr val="0070C0"/>
                </a:solidFill>
              </a:rPr>
              <a:t>Професіоналізм</a:t>
            </a:r>
            <a:r>
              <a:rPr lang="ru-RU" sz="2400" i="1" dirty="0" smtClean="0">
                <a:solidFill>
                  <a:srgbClr val="0070C0"/>
                </a:solidFill>
              </a:rPr>
              <a:t> </a:t>
            </a:r>
            <a:r>
              <a:rPr lang="ru-RU" sz="2400" i="1" dirty="0">
                <a:solidFill>
                  <a:srgbClr val="0070C0"/>
                </a:solidFill>
              </a:rPr>
              <a:t>– </a:t>
            </a:r>
            <a:r>
              <a:rPr lang="ru-RU" sz="2400" i="1" dirty="0" err="1">
                <a:solidFill>
                  <a:srgbClr val="0070C0"/>
                </a:solidFill>
              </a:rPr>
              <a:t>це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глибоке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знання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своєї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спеціальності</a:t>
            </a:r>
            <a:r>
              <a:rPr lang="ru-RU" sz="2400" i="1" dirty="0">
                <a:solidFill>
                  <a:srgbClr val="0070C0"/>
                </a:solidFill>
              </a:rPr>
              <a:t>, </a:t>
            </a:r>
            <a:r>
              <a:rPr lang="ru-RU" sz="2400" i="1" dirty="0" err="1">
                <a:solidFill>
                  <a:srgbClr val="0070C0"/>
                </a:solidFill>
              </a:rPr>
              <a:t>відповідальне</a:t>
            </a:r>
            <a:r>
              <a:rPr lang="ru-RU" sz="2400" i="1" dirty="0">
                <a:solidFill>
                  <a:srgbClr val="0070C0"/>
                </a:solidFill>
              </a:rPr>
              <a:t> і </a:t>
            </a:r>
            <a:r>
              <a:rPr lang="ru-RU" sz="2400" i="1" dirty="0" err="1">
                <a:solidFill>
                  <a:srgbClr val="0070C0"/>
                </a:solidFill>
              </a:rPr>
              <a:t>сумлінне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ставлення</a:t>
            </a:r>
            <a:r>
              <a:rPr lang="ru-RU" sz="2400" i="1" dirty="0">
                <a:solidFill>
                  <a:srgbClr val="0070C0"/>
                </a:solidFill>
              </a:rPr>
              <a:t> до </a:t>
            </a:r>
            <a:r>
              <a:rPr lang="ru-RU" sz="2400" i="1" dirty="0" err="1">
                <a:solidFill>
                  <a:srgbClr val="0070C0"/>
                </a:solidFill>
              </a:rPr>
              <a:t>обов'язків</a:t>
            </a:r>
            <a:r>
              <a:rPr lang="ru-RU" sz="2400" i="1" dirty="0">
                <a:solidFill>
                  <a:srgbClr val="0070C0"/>
                </a:solidFill>
              </a:rPr>
              <a:t>, </a:t>
            </a:r>
            <a:r>
              <a:rPr lang="ru-RU" sz="2400" i="1" dirty="0" err="1">
                <a:solidFill>
                  <a:srgbClr val="0070C0"/>
                </a:solidFill>
              </a:rPr>
              <a:t>якісне</a:t>
            </a:r>
            <a:r>
              <a:rPr lang="ru-RU" sz="2400" i="1" dirty="0">
                <a:solidFill>
                  <a:srgbClr val="0070C0"/>
                </a:solidFill>
              </a:rPr>
              <a:t> і </a:t>
            </a:r>
            <a:r>
              <a:rPr lang="ru-RU" sz="2400" i="1" dirty="0" err="1">
                <a:solidFill>
                  <a:srgbClr val="0070C0"/>
                </a:solidFill>
              </a:rPr>
              <a:t>своєчасне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виконання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поставлених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завдань</a:t>
            </a:r>
            <a:r>
              <a:rPr lang="ru-RU" sz="2400" i="1" dirty="0">
                <a:solidFill>
                  <a:srgbClr val="0070C0"/>
                </a:solidFill>
              </a:rPr>
              <a:t>, </a:t>
            </a:r>
            <a:r>
              <a:rPr lang="ru-RU" sz="2400" i="1" dirty="0" err="1">
                <a:solidFill>
                  <a:srgbClr val="0070C0"/>
                </a:solidFill>
              </a:rPr>
              <a:t>вдосконалення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професійного</a:t>
            </a:r>
            <a:r>
              <a:rPr lang="ru-RU" sz="2400" i="1" dirty="0">
                <a:solidFill>
                  <a:srgbClr val="0070C0"/>
                </a:solidFill>
              </a:rPr>
              <a:t> </a:t>
            </a:r>
            <a:r>
              <a:rPr lang="ru-RU" sz="2400" i="1" dirty="0" err="1">
                <a:solidFill>
                  <a:srgbClr val="0070C0"/>
                </a:solidFill>
              </a:rPr>
              <a:t>рівня</a:t>
            </a:r>
            <a:r>
              <a:rPr lang="ru-RU" sz="2400" i="1" dirty="0" smtClean="0">
                <a:solidFill>
                  <a:srgbClr val="0070C0"/>
                </a:solidFill>
              </a:rPr>
              <a:t>.</a:t>
            </a:r>
          </a:p>
          <a:p>
            <a:pPr marL="0" indent="0" algn="ctr" fontAlgn="t">
              <a:buNone/>
            </a:pPr>
            <a:r>
              <a:rPr lang="ru-RU" i="1" dirty="0" smtClean="0"/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Відносини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всередині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підприємства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будуються</a:t>
            </a:r>
            <a:r>
              <a:rPr lang="ru-RU" sz="2400" i="1" dirty="0">
                <a:solidFill>
                  <a:srgbClr val="C00000"/>
                </a:solidFill>
              </a:rPr>
              <a:t> на </a:t>
            </a:r>
            <a:r>
              <a:rPr lang="ru-RU" sz="2400" i="1" dirty="0" err="1">
                <a:solidFill>
                  <a:srgbClr val="C00000"/>
                </a:solidFill>
              </a:rPr>
              <a:t>основі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прямої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зацікавленості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співробітників</a:t>
            </a:r>
            <a:r>
              <a:rPr lang="ru-RU" sz="2400" i="1" dirty="0">
                <a:solidFill>
                  <a:srgbClr val="C00000"/>
                </a:solidFill>
              </a:rPr>
              <a:t> в </a:t>
            </a:r>
            <a:r>
              <a:rPr lang="ru-RU" sz="2400" i="1" dirty="0" err="1">
                <a:solidFill>
                  <a:srgbClr val="C00000"/>
                </a:solidFill>
              </a:rPr>
              <a:t>результаті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роботи</a:t>
            </a:r>
            <a:r>
              <a:rPr lang="ru-RU" sz="2400" i="1" dirty="0">
                <a:solidFill>
                  <a:srgbClr val="C00000"/>
                </a:solidFill>
              </a:rPr>
              <a:t>, </a:t>
            </a:r>
            <a:r>
              <a:rPr lang="ru-RU" sz="2400" i="1" dirty="0" err="1">
                <a:solidFill>
                  <a:srgbClr val="C00000"/>
                </a:solidFill>
              </a:rPr>
              <a:t>що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дозволяє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їм</a:t>
            </a:r>
            <a:r>
              <a:rPr lang="ru-RU" sz="2400" i="1" dirty="0">
                <a:solidFill>
                  <a:srgbClr val="C00000"/>
                </a:solidFill>
              </a:rPr>
              <a:t> стати </a:t>
            </a:r>
            <a:r>
              <a:rPr lang="ru-RU" sz="2400" i="1" dirty="0" err="1">
                <a:solidFill>
                  <a:srgbClr val="C00000"/>
                </a:solidFill>
              </a:rPr>
              <a:t>професіоналами</a:t>
            </a:r>
            <a:r>
              <a:rPr lang="ru-RU" sz="2400" i="1" dirty="0">
                <a:solidFill>
                  <a:srgbClr val="C00000"/>
                </a:solidFill>
              </a:rPr>
              <a:t> в </a:t>
            </a:r>
            <a:r>
              <a:rPr lang="ru-RU" sz="2400" i="1" dirty="0" err="1">
                <a:solidFill>
                  <a:srgbClr val="C00000"/>
                </a:solidFill>
              </a:rPr>
              <a:t>різних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галузях</a:t>
            </a:r>
            <a:r>
              <a:rPr lang="ru-RU" sz="2400" i="1" dirty="0">
                <a:solidFill>
                  <a:srgbClr val="C00000"/>
                </a:solidFill>
              </a:rPr>
              <a:t>. 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548680"/>
            <a:ext cx="6572058" cy="25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707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276871"/>
            <a:ext cx="7886700" cy="3900091"/>
          </a:xfrm>
        </p:spPr>
        <p:txBody>
          <a:bodyPr>
            <a:normAutofit/>
          </a:bodyPr>
          <a:lstStyle/>
          <a:p>
            <a:pPr marL="147955" marR="25400" indent="0" algn="ctr">
              <a:lnSpc>
                <a:spcPct val="97000"/>
              </a:lnSpc>
              <a:spcAft>
                <a:spcPts val="0"/>
              </a:spcAft>
              <a:buNone/>
            </a:pP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Е</a:t>
            </a:r>
            <a:r>
              <a:rPr lang="uk-UA" sz="2800" b="1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тичний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кодекс </a:t>
            </a:r>
            <a:r>
              <a:rPr lang="uk-UA" sz="2800" b="1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є тією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основою, на якій співробітники </a:t>
            </a:r>
            <a:r>
              <a:rPr lang="uk-UA" sz="2800" b="1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приймають рішення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керуючись чесністю та </a:t>
            </a:r>
            <a:r>
              <a:rPr lang="uk-UA" sz="2800" b="1" i="1" spc="-2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довірою.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Новий </a:t>
            </a:r>
            <a:r>
              <a:rPr lang="uk-UA" sz="2800" b="1" i="1" spc="-2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Кодекс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закріплює ті засади, </a:t>
            </a:r>
            <a:r>
              <a:rPr lang="uk-UA" sz="2800" b="1" i="1" spc="-4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за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якими працює сучасна </a:t>
            </a:r>
            <a:r>
              <a:rPr lang="uk-UA" sz="2800" b="1" i="1" spc="-15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«Українська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залізниця» – </a:t>
            </a:r>
            <a:r>
              <a:rPr lang="uk-UA" sz="2800" b="1" i="1" spc="-35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толерантність, </a:t>
            </a:r>
            <a:r>
              <a:rPr lang="uk-UA" sz="2800" b="1" i="1" spc="-30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професійність</a:t>
            </a:r>
            <a:r>
              <a:rPr lang="uk-UA" sz="2800" b="1" i="1" spc="-3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uk-UA" sz="28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доброчесність. </a:t>
            </a: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404664"/>
            <a:ext cx="3097036" cy="17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167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3717032"/>
            <a:ext cx="8712968" cy="2664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sz="2000" dirty="0">
                <a:solidFill>
                  <a:srgbClr val="FFFF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		</a:t>
            </a:r>
            <a:r>
              <a:rPr lang="uk-UA" sz="2800" i="1" dirty="0">
                <a:solidFill>
                  <a:srgbClr val="C00000"/>
                </a:solidFill>
              </a:rPr>
              <a:t>Зовнішній вигляд Співробітників під час виконання ними посадових обов’язків повинен сприяти повазі Співробітників один до одного і формувати позитивний імідж Товариства.</a:t>
            </a:r>
            <a:endParaRPr lang="ru-RU" sz="2800" i="1" dirty="0">
              <a:solidFill>
                <a:srgbClr val="C00000"/>
              </a:solidFill>
            </a:endParaRPr>
          </a:p>
          <a:p>
            <a:pPr algn="ctr"/>
            <a:endParaRPr lang="zh-CN" altLang="en-US" sz="2800" i="1" dirty="0">
              <a:solidFill>
                <a:srgbClr val="C0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916832"/>
            <a:ext cx="828092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algn="ctr">
              <a:spcBef>
                <a:spcPts val="380"/>
              </a:spcBef>
              <a:spcAft>
                <a:spcPts val="0"/>
              </a:spcAft>
              <a:tabLst>
                <a:tab pos="399415" algn="l"/>
              </a:tabLst>
            </a:pPr>
            <a:endParaRPr lang="uk-UA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8900" algn="ctr">
              <a:spcBef>
                <a:spcPts val="380"/>
              </a:spcBef>
              <a:spcAft>
                <a:spcPts val="0"/>
              </a:spcAft>
              <a:tabLst>
                <a:tab pos="399415" algn="l"/>
              </a:tabLst>
            </a:pPr>
            <a:endParaRPr lang="uk-UA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8900" algn="ctr">
              <a:spcBef>
                <a:spcPts val="380"/>
              </a:spcBef>
              <a:spcAft>
                <a:spcPts val="0"/>
              </a:spcAft>
              <a:tabLst>
                <a:tab pos="399415" algn="l"/>
              </a:tabLst>
            </a:pPr>
            <a:endParaRPr lang="uk-UA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8900" algn="ctr">
              <a:spcBef>
                <a:spcPts val="380"/>
              </a:spcBef>
              <a:spcAft>
                <a:spcPts val="0"/>
              </a:spcAft>
              <a:tabLst>
                <a:tab pos="399415" algn="l"/>
              </a:tabLst>
            </a:pPr>
            <a:r>
              <a:rPr lang="uk-UA" sz="2400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ПРАВИЛА </a:t>
            </a:r>
            <a:r>
              <a:rPr lang="uk-UA" sz="2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ПОВЕДІНКИ</a:t>
            </a:r>
            <a:r>
              <a:rPr lang="uk-UA" sz="2400" b="1" i="1" spc="-1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uk-UA" sz="2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СПІВРОБІТНИКІВ</a:t>
            </a:r>
            <a:endParaRPr lang="ru-RU" sz="2400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Picture 2" descr="Одеська залізниця готова до впровадження програми «АСУ Провідник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8640"/>
            <a:ext cx="3672408" cy="288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824163"/>
            <a:ext cx="8335838" cy="335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i="1" dirty="0" err="1">
                <a:solidFill>
                  <a:srgbClr val="C00000"/>
                </a:solidFill>
              </a:rPr>
              <a:t>Під</a:t>
            </a:r>
            <a:r>
              <a:rPr lang="ru-RU" sz="2800" i="1" dirty="0">
                <a:solidFill>
                  <a:srgbClr val="C00000"/>
                </a:solidFill>
              </a:rPr>
              <a:t> час </a:t>
            </a:r>
            <a:r>
              <a:rPr lang="ru-RU" sz="2800" i="1" dirty="0" err="1">
                <a:solidFill>
                  <a:srgbClr val="C00000"/>
                </a:solidFill>
              </a:rPr>
              <a:t>ділового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спілкування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легше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встановлюється</a:t>
            </a:r>
            <a:r>
              <a:rPr lang="ru-RU" sz="2800" i="1" dirty="0">
                <a:solidFill>
                  <a:srgbClr val="C00000"/>
                </a:solidFill>
              </a:rPr>
              <a:t> контакт </a:t>
            </a:r>
            <a:r>
              <a:rPr lang="ru-RU" sz="2800" i="1" dirty="0" err="1">
                <a:solidFill>
                  <a:srgbClr val="C00000"/>
                </a:solidFill>
              </a:rPr>
              <a:t>між</a:t>
            </a:r>
            <a:r>
              <a:rPr lang="ru-RU" sz="2800" i="1" dirty="0">
                <a:solidFill>
                  <a:srgbClr val="C00000"/>
                </a:solidFill>
              </a:rPr>
              <a:t> людьми, </a:t>
            </a:r>
            <a:r>
              <a:rPr lang="ru-RU" sz="2800" i="1" dirty="0" err="1" smtClean="0">
                <a:solidFill>
                  <a:srgbClr val="C00000"/>
                </a:solidFill>
              </a:rPr>
              <a:t>які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прагнуть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>
                <a:solidFill>
                  <a:srgbClr val="C00000"/>
                </a:solidFill>
              </a:rPr>
              <a:t>до продуктивного </a:t>
            </a:r>
            <a:r>
              <a:rPr lang="ru-RU" sz="2800" i="1" dirty="0" err="1">
                <a:solidFill>
                  <a:srgbClr val="C00000"/>
                </a:solidFill>
              </a:rPr>
              <a:t>співробітництва</a:t>
            </a:r>
            <a:r>
              <a:rPr lang="ru-RU" sz="2800" i="1" dirty="0">
                <a:solidFill>
                  <a:srgbClr val="C00000"/>
                </a:solidFill>
              </a:rPr>
              <a:t>. При </a:t>
            </a:r>
            <a:r>
              <a:rPr lang="ru-RU" sz="2800" i="1" dirty="0" err="1">
                <a:solidFill>
                  <a:srgbClr val="C00000"/>
                </a:solidFill>
              </a:rPr>
              <a:t>цьому</a:t>
            </a:r>
            <a:r>
              <a:rPr lang="ru-RU" sz="2800" i="1" dirty="0">
                <a:solidFill>
                  <a:srgbClr val="C00000"/>
                </a:solidFill>
              </a:rPr>
              <a:t> засадами </a:t>
            </a:r>
            <a:r>
              <a:rPr lang="ru-RU" sz="2800" i="1" dirty="0" err="1">
                <a:solidFill>
                  <a:srgbClr val="C00000"/>
                </a:solidFill>
              </a:rPr>
              <a:t>їхнього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спілкування</a:t>
            </a:r>
            <a:r>
              <a:rPr lang="ru-RU" sz="2800" i="1" dirty="0">
                <a:solidFill>
                  <a:srgbClr val="C00000"/>
                </a:solidFill>
              </a:rPr>
              <a:t> є </a:t>
            </a:r>
            <a:r>
              <a:rPr lang="ru-RU" sz="2800" i="1" dirty="0" err="1">
                <a:solidFill>
                  <a:srgbClr val="C00000"/>
                </a:solidFill>
              </a:rPr>
              <a:t>етичні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норми</a:t>
            </a:r>
            <a:r>
              <a:rPr lang="ru-RU" sz="2800" i="1" dirty="0">
                <a:solidFill>
                  <a:srgbClr val="C00000"/>
                </a:solidFill>
              </a:rPr>
              <a:t> та </a:t>
            </a:r>
            <a:r>
              <a:rPr lang="ru-RU" sz="2800" i="1" dirty="0" smtClean="0">
                <a:solidFill>
                  <a:srgbClr val="C00000"/>
                </a:solidFill>
              </a:rPr>
              <a:t>правила </a:t>
            </a:r>
            <a:r>
              <a:rPr lang="ru-RU" sz="2800" i="1" dirty="0" err="1">
                <a:solidFill>
                  <a:srgbClr val="C00000"/>
                </a:solidFill>
              </a:rPr>
              <a:t>ділових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взаємовідносин</a:t>
            </a:r>
            <a:r>
              <a:rPr lang="ru-RU" sz="2800" i="1" dirty="0">
                <a:solidFill>
                  <a:srgbClr val="C00000"/>
                </a:solidFill>
              </a:rPr>
              <a:t>, </a:t>
            </a:r>
            <a:r>
              <a:rPr lang="ru-RU" sz="2800" i="1" dirty="0" err="1">
                <a:solidFill>
                  <a:srgbClr val="C00000"/>
                </a:solidFill>
              </a:rPr>
              <a:t>знання</a:t>
            </a:r>
            <a:r>
              <a:rPr lang="ru-RU" sz="2800" i="1" dirty="0">
                <a:solidFill>
                  <a:srgbClr val="C00000"/>
                </a:solidFill>
              </a:rPr>
              <a:t> й </a:t>
            </a:r>
            <a:r>
              <a:rPr lang="ru-RU" sz="2800" i="1" dirty="0" err="1">
                <a:solidFill>
                  <a:srgbClr val="C00000"/>
                </a:solidFill>
              </a:rPr>
              <a:t>уміння</a:t>
            </a:r>
            <a:r>
              <a:rPr lang="ru-RU" sz="2800" i="1" dirty="0">
                <a:solidFill>
                  <a:srgbClr val="C00000"/>
                </a:solidFill>
              </a:rPr>
              <a:t>, </a:t>
            </a:r>
            <a:r>
              <a:rPr lang="ru-RU" sz="2800" i="1" dirty="0" err="1">
                <a:solidFill>
                  <a:srgbClr val="C00000"/>
                </a:solidFill>
              </a:rPr>
              <a:t>пов'язані</a:t>
            </a:r>
            <a:r>
              <a:rPr lang="ru-RU" sz="2800" i="1" dirty="0">
                <a:solidFill>
                  <a:srgbClr val="C00000"/>
                </a:solidFill>
              </a:rPr>
              <a:t> з </a:t>
            </a:r>
            <a:r>
              <a:rPr lang="ru-RU" sz="2800" i="1" dirty="0" err="1">
                <a:solidFill>
                  <a:srgbClr val="C00000"/>
                </a:solidFill>
              </a:rPr>
              <a:t>обміном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інформацією</a:t>
            </a:r>
            <a:r>
              <a:rPr lang="ru-RU" sz="2800" i="1" dirty="0">
                <a:solidFill>
                  <a:srgbClr val="C00000"/>
                </a:solidFill>
              </a:rPr>
              <a:t>, </a:t>
            </a:r>
            <a:r>
              <a:rPr lang="ru-RU" sz="2800" i="1" dirty="0" err="1">
                <a:solidFill>
                  <a:srgbClr val="C00000"/>
                </a:solidFill>
              </a:rPr>
              <a:t>використанням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способів</a:t>
            </a:r>
            <a:r>
              <a:rPr lang="ru-RU" sz="2800" i="1" dirty="0">
                <a:solidFill>
                  <a:srgbClr val="C00000"/>
                </a:solidFill>
              </a:rPr>
              <a:t> та </a:t>
            </a:r>
            <a:r>
              <a:rPr lang="ru-RU" sz="2800" i="1" dirty="0" err="1">
                <a:solidFill>
                  <a:srgbClr val="C00000"/>
                </a:solidFill>
              </a:rPr>
              <a:t>засобів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взаємовпливу</a:t>
            </a:r>
            <a:r>
              <a:rPr lang="ru-RU" sz="2800" i="1" dirty="0">
                <a:solidFill>
                  <a:srgbClr val="C00000"/>
                </a:solidFill>
              </a:rPr>
              <a:t>, </a:t>
            </a:r>
            <a:r>
              <a:rPr lang="ru-RU" sz="2800" i="1" dirty="0" err="1">
                <a:solidFill>
                  <a:srgbClr val="C00000"/>
                </a:solidFill>
              </a:rPr>
              <a:t>взаєморозуміння</a:t>
            </a:r>
            <a:r>
              <a:rPr lang="ru-RU" sz="2800" i="1" dirty="0">
                <a:solidFill>
                  <a:srgbClr val="C00000"/>
                </a:solidFill>
              </a:rPr>
              <a:t>.</a:t>
            </a:r>
          </a:p>
          <a:p>
            <a:endParaRPr lang="ru-RU" i="1" dirty="0"/>
          </a:p>
        </p:txBody>
      </p:sp>
      <p:pic>
        <p:nvPicPr>
          <p:cNvPr id="1026" name="Picture 2" descr="Этика делового общения (28 фото): что это, психология и принципы, этикет и  культу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666750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4268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84026"/>
            <a:ext cx="8496944" cy="63853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200" i="1" dirty="0" smtClean="0">
                <a:solidFill>
                  <a:srgbClr val="FF0000"/>
                </a:solidFill>
              </a:rPr>
              <a:t>Працівник </a:t>
            </a:r>
            <a:r>
              <a:rPr lang="uk-UA" sz="2200" i="1" dirty="0">
                <a:solidFill>
                  <a:srgbClr val="FF0000"/>
                </a:solidFill>
              </a:rPr>
              <a:t>підприємства сприяє власною поведінкою встановленню в колективі ділових взаємин, порозуміння і співробітництва. Працівник</a:t>
            </a:r>
            <a:r>
              <a:rPr lang="ru-RU" sz="2200" i="1" dirty="0">
                <a:solidFill>
                  <a:srgbClr val="FF0000"/>
                </a:solidFill>
              </a:rPr>
              <a:t>и</a:t>
            </a:r>
            <a:r>
              <a:rPr lang="uk-UA" sz="2200" i="1" dirty="0">
                <a:solidFill>
                  <a:srgbClr val="FF0000"/>
                </a:solidFill>
              </a:rPr>
              <a:t> підприємства повинні бути ввічливими, доброзичливими, коректними, уважними і виявляти толерантність у спілкуванні з громадянами, </a:t>
            </a:r>
            <a:r>
              <a:rPr lang="uk-UA" sz="2200" i="1" dirty="0" smtClean="0">
                <a:solidFill>
                  <a:srgbClr val="FF0000"/>
                </a:solidFill>
              </a:rPr>
              <a:t>колегами.</a:t>
            </a:r>
          </a:p>
          <a:p>
            <a:pPr marL="0" indent="0" algn="ctr">
              <a:buNone/>
            </a:pPr>
            <a:r>
              <a:rPr lang="uk-UA" sz="2200" i="1" dirty="0" smtClean="0">
                <a:solidFill>
                  <a:srgbClr val="002060"/>
                </a:solidFill>
              </a:rPr>
              <a:t>Зовнішній </a:t>
            </a:r>
            <a:r>
              <a:rPr lang="uk-UA" sz="2200" i="1" dirty="0">
                <a:solidFill>
                  <a:srgbClr val="002060"/>
                </a:solidFill>
              </a:rPr>
              <a:t>вигляд працівника підприємства при виконанні посадових обов’язків залежно від умов служби і формату службового заходу повинен викликати повагу громадян підприємства, відповідати загальноприйнятому діловому стилю, який вирізняється офіційністю, стриманістю, традиційністю, акуратністю. </a:t>
            </a:r>
            <a:endParaRPr lang="ru-RU" sz="2200" i="1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3713984"/>
            <a:ext cx="4386064" cy="2922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5725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424936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b="1" i="1" dirty="0" smtClean="0">
                <a:solidFill>
                  <a:srgbClr val="FF0000"/>
                </a:solidFill>
              </a:rPr>
              <a:t>Основні </a:t>
            </a:r>
            <a:r>
              <a:rPr lang="uk-UA" sz="2400" b="1" i="1" dirty="0">
                <a:solidFill>
                  <a:srgbClr val="FF0000"/>
                </a:solidFill>
              </a:rPr>
              <a:t>вимоги до зовнішнього вигляду Співробітників: </a:t>
            </a:r>
            <a:r>
              <a:rPr lang="uk-UA" sz="2400" i="1" dirty="0">
                <a:solidFill>
                  <a:srgbClr val="7030A0"/>
                </a:solidFill>
              </a:rPr>
              <a:t>охайність, </a:t>
            </a:r>
            <a:r>
              <a:rPr lang="uk-UA" sz="2400" i="1" dirty="0" smtClean="0">
                <a:solidFill>
                  <a:srgbClr val="7030A0"/>
                </a:solidFill>
              </a:rPr>
              <a:t>стриманість</a:t>
            </a:r>
            <a:r>
              <a:rPr lang="uk-UA" sz="2400" i="1" dirty="0">
                <a:solidFill>
                  <a:srgbClr val="7030A0"/>
                </a:solidFill>
              </a:rPr>
              <a:t>, відчуття міри, доцільність. </a:t>
            </a:r>
            <a:r>
              <a:rPr lang="uk-UA" sz="2400" i="1" dirty="0">
                <a:solidFill>
                  <a:srgbClr val="C00000"/>
                </a:solidFill>
              </a:rPr>
              <a:t>Для Співробітників, які безпосередньо беруть участь в організації руху поїздів та обслуговуванні пасажирів, під час виконання службових обов’язків передбачається носіння форменого одягу.</a:t>
            </a:r>
            <a:endParaRPr lang="ru-RU" sz="2400" i="1" dirty="0">
              <a:solidFill>
                <a:srgbClr val="C00000"/>
              </a:solidFill>
            </a:endParaRPr>
          </a:p>
          <a:p>
            <a:endParaRPr lang="uk-UA" sz="2400" i="1" dirty="0" smtClean="0">
              <a:solidFill>
                <a:srgbClr val="7030A0"/>
              </a:solidFill>
            </a:endParaRP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</p:txBody>
      </p:sp>
      <p:pic>
        <p:nvPicPr>
          <p:cNvPr id="5122" name="Picture 2" descr="Регіональна філія &quot;ПІВДЕННА ЗАЛІЗНИЦЯ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068960"/>
            <a:ext cx="3528392" cy="267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280" y="3068960"/>
            <a:ext cx="4004065" cy="267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9498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849694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i="1" dirty="0">
                <a:solidFill>
                  <a:srgbClr val="7030A0"/>
                </a:solidFill>
              </a:rPr>
              <a:t>Співробітники, для яких носіння форменого одягу не обов`язкове, повинні дотримуватися ділового стилю одягу. Співробітники повинні віддавати  перевагу  одягу   спокійних  відтінків і строгого крою, поміркованості в прикрасах і макіяжі, виключати занадто відкрите і спортивне взуття. Спортивний, пляжний, дискотечний стилі одягу не допускаються.</a:t>
            </a:r>
            <a:endParaRPr lang="ru-RU" sz="2400" i="1" dirty="0">
              <a:solidFill>
                <a:srgbClr val="7030A0"/>
              </a:solidFill>
            </a:endParaRPr>
          </a:p>
          <a:p>
            <a:r>
              <a:rPr lang="uk-UA" i="1" dirty="0"/>
              <a:t/>
            </a:r>
            <a:br>
              <a:rPr lang="uk-UA" i="1" dirty="0"/>
            </a:br>
            <a:endParaRPr lang="ru-RU" i="1" dirty="0"/>
          </a:p>
        </p:txBody>
      </p:sp>
      <p:pic>
        <p:nvPicPr>
          <p:cNvPr id="5" name="Рисунок 4" descr="http://bezlichporad.in.ua/img6/Delovoj_etiket_15_vazhnih_pravil_Normi_delovogo_etiketa_rechevoj-_telefonnij-_delovogo_obsheniya_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56992"/>
            <a:ext cx="8064896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63283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9792" y="980728"/>
            <a:ext cx="6192688" cy="42011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i="1" dirty="0"/>
              <a:t>	</a:t>
            </a:r>
            <a:r>
              <a:rPr lang="ru-RU" sz="3200" i="1" dirty="0" err="1">
                <a:solidFill>
                  <a:srgbClr val="FF0000"/>
                </a:solidFill>
              </a:rPr>
              <a:t>Жінки</a:t>
            </a:r>
            <a:r>
              <a:rPr lang="ru-RU" sz="3200" i="1" dirty="0">
                <a:solidFill>
                  <a:srgbClr val="FFC000"/>
                </a:solidFill>
              </a:rPr>
              <a:t> </a:t>
            </a:r>
            <a:endParaRPr lang="ru-RU" sz="3200" i="1" dirty="0" smtClean="0">
              <a:solidFill>
                <a:srgbClr val="FFC000"/>
              </a:solidFill>
            </a:endParaRPr>
          </a:p>
          <a:p>
            <a:pPr algn="ctr"/>
            <a:r>
              <a:rPr lang="ru-RU" sz="2800" i="1" dirty="0" smtClean="0">
                <a:solidFill>
                  <a:srgbClr val="FFC000"/>
                </a:solidFill>
              </a:rPr>
              <a:t> </a:t>
            </a:r>
            <a:r>
              <a:rPr lang="ru-RU" sz="2300" i="1" dirty="0">
                <a:solidFill>
                  <a:srgbClr val="FFC000"/>
                </a:solidFill>
              </a:rPr>
              <a:t>Строго – пряма </a:t>
            </a:r>
            <a:r>
              <a:rPr lang="ru-RU" sz="2300" i="1" dirty="0" err="1">
                <a:solidFill>
                  <a:srgbClr val="FFC000"/>
                </a:solidFill>
              </a:rPr>
              <a:t>спідниця</a:t>
            </a:r>
            <a:r>
              <a:rPr lang="ru-RU" sz="2300" i="1" dirty="0">
                <a:solidFill>
                  <a:srgbClr val="FFC000"/>
                </a:solidFill>
              </a:rPr>
              <a:t> до </a:t>
            </a:r>
            <a:r>
              <a:rPr lang="ru-RU" sz="2300" i="1" dirty="0" err="1">
                <a:solidFill>
                  <a:srgbClr val="FFC000"/>
                </a:solidFill>
              </a:rPr>
              <a:t>коліна</a:t>
            </a:r>
            <a:r>
              <a:rPr lang="ru-RU" sz="2300" i="1" dirty="0">
                <a:solidFill>
                  <a:srgbClr val="FFC000"/>
                </a:solidFill>
              </a:rPr>
              <a:t>. </a:t>
            </a:r>
            <a:r>
              <a:rPr lang="ru-RU" sz="2300" i="1" dirty="0" err="1">
                <a:solidFill>
                  <a:srgbClr val="FFC000"/>
                </a:solidFill>
              </a:rPr>
              <a:t>Колір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smtClean="0">
                <a:solidFill>
                  <a:srgbClr val="FFC000"/>
                </a:solidFill>
              </a:rPr>
              <a:t>колгот  </a:t>
            </a:r>
            <a:r>
              <a:rPr lang="ru-RU" sz="2300" i="1" dirty="0" err="1" smtClean="0">
                <a:solidFill>
                  <a:srgbClr val="FFC000"/>
                </a:solidFill>
              </a:rPr>
              <a:t>тілесний</a:t>
            </a:r>
            <a:r>
              <a:rPr lang="ru-RU" sz="2300" i="1" dirty="0">
                <a:solidFill>
                  <a:srgbClr val="FFC000"/>
                </a:solidFill>
              </a:rPr>
              <a:t>. </a:t>
            </a:r>
            <a:r>
              <a:rPr lang="ru-RU" sz="2300" i="1" dirty="0" err="1">
                <a:solidFill>
                  <a:srgbClr val="FFC000"/>
                </a:solidFill>
              </a:rPr>
              <a:t>Туфлі</a:t>
            </a:r>
            <a:r>
              <a:rPr lang="ru-RU" sz="2300" i="1" dirty="0">
                <a:solidFill>
                  <a:srgbClr val="FFC000"/>
                </a:solidFill>
              </a:rPr>
              <a:t> темного </a:t>
            </a:r>
            <a:r>
              <a:rPr lang="ru-RU" sz="2300" i="1" dirty="0" err="1">
                <a:solidFill>
                  <a:srgbClr val="FFC000"/>
                </a:solidFill>
              </a:rPr>
              <a:t>кольору</a:t>
            </a:r>
            <a:r>
              <a:rPr lang="ru-RU" sz="2300" i="1" dirty="0">
                <a:solidFill>
                  <a:srgbClr val="FFC000"/>
                </a:solidFill>
              </a:rPr>
              <a:t>. </a:t>
            </a:r>
            <a:r>
              <a:rPr lang="ru-RU" sz="2300" i="1" dirty="0" err="1">
                <a:solidFill>
                  <a:srgbClr val="FFC000"/>
                </a:solidFill>
              </a:rPr>
              <a:t>Класичні</a:t>
            </a:r>
            <a:r>
              <a:rPr lang="ru-RU" sz="2300" i="1" dirty="0">
                <a:solidFill>
                  <a:srgbClr val="FFC000"/>
                </a:solidFill>
              </a:rPr>
              <a:t>, </a:t>
            </a:r>
            <a:r>
              <a:rPr lang="ru-RU" sz="2300" i="1" dirty="0" err="1">
                <a:solidFill>
                  <a:srgbClr val="FFC000"/>
                </a:solidFill>
              </a:rPr>
              <a:t>закриті</a:t>
            </a:r>
            <a:r>
              <a:rPr lang="ru-RU" sz="2300" i="1" dirty="0">
                <a:solidFill>
                  <a:srgbClr val="FFC000"/>
                </a:solidFill>
              </a:rPr>
              <a:t>. На </a:t>
            </a:r>
            <a:r>
              <a:rPr lang="ru-RU" sz="2300" i="1" dirty="0" err="1">
                <a:solidFill>
                  <a:srgbClr val="FFC000"/>
                </a:solidFill>
              </a:rPr>
              <a:t>низькому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err="1">
                <a:solidFill>
                  <a:srgbClr val="FFC000"/>
                </a:solidFill>
              </a:rPr>
              <a:t>каблуці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smtClean="0">
                <a:solidFill>
                  <a:srgbClr val="FFC000"/>
                </a:solidFill>
              </a:rPr>
              <a:t>не </a:t>
            </a:r>
            <a:r>
              <a:rPr lang="ru-RU" sz="2300" i="1" dirty="0" err="1">
                <a:solidFill>
                  <a:srgbClr val="FFC000"/>
                </a:solidFill>
              </a:rPr>
              <a:t>вище</a:t>
            </a:r>
            <a:r>
              <a:rPr lang="ru-RU" sz="2300" i="1" dirty="0">
                <a:solidFill>
                  <a:srgbClr val="FFC000"/>
                </a:solidFill>
              </a:rPr>
              <a:t> 7 см. </a:t>
            </a:r>
            <a:r>
              <a:rPr lang="ru-RU" sz="2300" i="1" dirty="0" err="1">
                <a:solidFill>
                  <a:srgbClr val="FFC000"/>
                </a:solidFill>
              </a:rPr>
              <a:t>Волосся</a:t>
            </a:r>
            <a:r>
              <a:rPr lang="ru-RU" sz="2300" i="1" dirty="0">
                <a:solidFill>
                  <a:srgbClr val="FFC000"/>
                </a:solidFill>
              </a:rPr>
              <a:t> без </a:t>
            </a:r>
            <a:r>
              <a:rPr lang="ru-RU" sz="2300" i="1" dirty="0" err="1" smtClean="0">
                <a:solidFill>
                  <a:srgbClr val="FFC000"/>
                </a:solidFill>
              </a:rPr>
              <a:t>об’ємного</a:t>
            </a:r>
            <a:r>
              <a:rPr lang="ru-RU" sz="2300" i="1" dirty="0" smtClean="0">
                <a:solidFill>
                  <a:srgbClr val="FFC000"/>
                </a:solidFill>
              </a:rPr>
              <a:t> </a:t>
            </a:r>
            <a:r>
              <a:rPr lang="ru-RU" sz="2300" i="1" dirty="0" err="1" smtClean="0">
                <a:solidFill>
                  <a:srgbClr val="FFC000"/>
                </a:solidFill>
              </a:rPr>
              <a:t>укладання</a:t>
            </a:r>
            <a:r>
              <a:rPr lang="ru-RU" sz="2300" i="1" dirty="0">
                <a:solidFill>
                  <a:srgbClr val="FFC000"/>
                </a:solidFill>
              </a:rPr>
              <a:t>, </a:t>
            </a:r>
            <a:r>
              <a:rPr lang="ru-RU" sz="2300" i="1" dirty="0" err="1" smtClean="0">
                <a:solidFill>
                  <a:srgbClr val="FFC000"/>
                </a:solidFill>
              </a:rPr>
              <a:t>природнє</a:t>
            </a:r>
            <a:r>
              <a:rPr lang="ru-RU" sz="2300" i="1" dirty="0" smtClean="0">
                <a:solidFill>
                  <a:srgbClr val="FFC000"/>
                </a:solidFill>
              </a:rPr>
              <a:t>. </a:t>
            </a:r>
            <a:r>
              <a:rPr lang="ru-RU" sz="2300" i="1" dirty="0">
                <a:solidFill>
                  <a:srgbClr val="FFC000"/>
                </a:solidFill>
              </a:rPr>
              <a:t>Косметика </a:t>
            </a:r>
            <a:r>
              <a:rPr lang="ru-RU" sz="2300" i="1" dirty="0" err="1">
                <a:solidFill>
                  <a:srgbClr val="FFC000"/>
                </a:solidFill>
              </a:rPr>
              <a:t>пастельних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err="1">
                <a:solidFill>
                  <a:srgbClr val="FFC000"/>
                </a:solidFill>
              </a:rPr>
              <a:t>тонів</a:t>
            </a:r>
            <a:r>
              <a:rPr lang="ru-RU" sz="2300" i="1" dirty="0">
                <a:solidFill>
                  <a:srgbClr val="FFC000"/>
                </a:solidFill>
              </a:rPr>
              <a:t>, </a:t>
            </a:r>
            <a:r>
              <a:rPr lang="ru-RU" sz="2300" i="1" dirty="0" err="1">
                <a:solidFill>
                  <a:srgbClr val="FFC000"/>
                </a:solidFill>
              </a:rPr>
              <a:t>ледь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err="1">
                <a:solidFill>
                  <a:srgbClr val="FFC000"/>
                </a:solidFill>
              </a:rPr>
              <a:t>помітна</a:t>
            </a:r>
            <a:r>
              <a:rPr lang="ru-RU" sz="2300" i="1" dirty="0">
                <a:solidFill>
                  <a:srgbClr val="FFC000"/>
                </a:solidFill>
              </a:rPr>
              <a:t>. </a:t>
            </a:r>
            <a:r>
              <a:rPr lang="ru-RU" sz="2300" i="1" dirty="0" err="1">
                <a:solidFill>
                  <a:srgbClr val="FFC000"/>
                </a:solidFill>
              </a:rPr>
              <a:t>Парфуми</a:t>
            </a:r>
            <a:r>
              <a:rPr lang="ru-RU" sz="2300" i="1" dirty="0">
                <a:solidFill>
                  <a:srgbClr val="FFC000"/>
                </a:solidFill>
              </a:rPr>
              <a:t> – </a:t>
            </a:r>
            <a:r>
              <a:rPr lang="ru-RU" sz="2300" i="1" dirty="0" err="1" smtClean="0">
                <a:solidFill>
                  <a:srgbClr val="FFC000"/>
                </a:solidFill>
              </a:rPr>
              <a:t>мінімальні</a:t>
            </a:r>
            <a:r>
              <a:rPr lang="ru-RU" sz="2300" i="1" dirty="0" smtClean="0">
                <a:solidFill>
                  <a:srgbClr val="FFC000"/>
                </a:solidFill>
              </a:rPr>
              <a:t>, </a:t>
            </a:r>
            <a:r>
              <a:rPr lang="ru-RU" sz="2300" i="1" dirty="0" err="1">
                <a:solidFill>
                  <a:srgbClr val="FFC000"/>
                </a:solidFill>
              </a:rPr>
              <a:t>ледь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err="1" smtClean="0">
                <a:solidFill>
                  <a:srgbClr val="FFC000"/>
                </a:solidFill>
              </a:rPr>
              <a:t>чутні</a:t>
            </a:r>
            <a:r>
              <a:rPr lang="ru-RU" sz="2300" i="1" dirty="0" smtClean="0">
                <a:solidFill>
                  <a:srgbClr val="FFC000"/>
                </a:solidFill>
              </a:rPr>
              <a:t>. </a:t>
            </a:r>
            <a:r>
              <a:rPr lang="ru-RU" sz="2300" i="1" dirty="0" err="1">
                <a:solidFill>
                  <a:srgbClr val="FFC000"/>
                </a:solidFill>
              </a:rPr>
              <a:t>Прикраси</a:t>
            </a:r>
            <a:r>
              <a:rPr lang="ru-RU" sz="2300" i="1" dirty="0">
                <a:solidFill>
                  <a:srgbClr val="FFC000"/>
                </a:solidFill>
              </a:rPr>
              <a:t> </a:t>
            </a:r>
            <a:r>
              <a:rPr lang="ru-RU" sz="2300" i="1" dirty="0" err="1" smtClean="0">
                <a:solidFill>
                  <a:srgbClr val="FFC000"/>
                </a:solidFill>
              </a:rPr>
              <a:t>маленькі,непомітні</a:t>
            </a:r>
            <a:r>
              <a:rPr lang="ru-RU" sz="2300" i="1" dirty="0">
                <a:solidFill>
                  <a:srgbClr val="FFC000"/>
                </a:solidFill>
              </a:rPr>
              <a:t>. Сумки – </a:t>
            </a:r>
            <a:r>
              <a:rPr lang="ru-RU" sz="2300" i="1" dirty="0" smtClean="0">
                <a:solidFill>
                  <a:srgbClr val="FFC000"/>
                </a:solidFill>
              </a:rPr>
              <a:t>невеликого </a:t>
            </a:r>
            <a:r>
              <a:rPr lang="ru-RU" sz="2300" i="1" dirty="0" err="1">
                <a:solidFill>
                  <a:srgbClr val="FFC000"/>
                </a:solidFill>
              </a:rPr>
              <a:t>розміру</a:t>
            </a:r>
            <a:r>
              <a:rPr lang="ru-RU" sz="2300" i="1" dirty="0">
                <a:solidFill>
                  <a:srgbClr val="FFC000"/>
                </a:solidFill>
              </a:rPr>
              <a:t>, </a:t>
            </a:r>
            <a:r>
              <a:rPr lang="ru-RU" sz="2300" i="1" dirty="0" smtClean="0">
                <a:solidFill>
                  <a:srgbClr val="FFC000"/>
                </a:solidFill>
              </a:rPr>
              <a:t>не  </a:t>
            </a:r>
            <a:r>
              <a:rPr lang="ru-RU" sz="2300" i="1" dirty="0" err="1">
                <a:solidFill>
                  <a:srgbClr val="FFC000"/>
                </a:solidFill>
              </a:rPr>
              <a:t>яскраві</a:t>
            </a:r>
            <a:r>
              <a:rPr lang="ru-RU" sz="2300" i="1" dirty="0">
                <a:solidFill>
                  <a:srgbClr val="FFC000"/>
                </a:solidFill>
              </a:rPr>
              <a:t>, без </a:t>
            </a:r>
            <a:r>
              <a:rPr lang="ru-RU" sz="2300" i="1" dirty="0" err="1">
                <a:solidFill>
                  <a:srgbClr val="FFC000"/>
                </a:solidFill>
              </a:rPr>
              <a:t>малюнка</a:t>
            </a:r>
            <a:r>
              <a:rPr lang="ru-RU" sz="2300" i="1" dirty="0">
                <a:solidFill>
                  <a:srgbClr val="FFC000"/>
                </a:solidFill>
              </a:rPr>
              <a:t> і </a:t>
            </a:r>
            <a:r>
              <a:rPr lang="ru-RU" sz="2300" i="1" dirty="0" err="1">
                <a:solidFill>
                  <a:srgbClr val="FFC000"/>
                </a:solidFill>
              </a:rPr>
              <a:t>додаткових</a:t>
            </a:r>
            <a:r>
              <a:rPr lang="ru-RU" sz="2300" i="1" dirty="0">
                <a:solidFill>
                  <a:srgbClr val="FFC000"/>
                </a:solidFill>
              </a:rPr>
              <a:t> деталей</a:t>
            </a:r>
          </a:p>
          <a:p>
            <a:pPr algn="ctr"/>
            <a:r>
              <a:rPr lang="en-US" sz="2300" i="1" dirty="0">
                <a:solidFill>
                  <a:srgbClr val="FFC000"/>
                </a:solidFill>
              </a:rPr>
              <a:t>	</a:t>
            </a:r>
            <a:endParaRPr lang="ru-RU" sz="2300" i="1" dirty="0">
              <a:solidFill>
                <a:srgbClr val="FFC000"/>
              </a:solidFill>
            </a:endParaRPr>
          </a:p>
        </p:txBody>
      </p:sp>
      <p:pic>
        <p:nvPicPr>
          <p:cNvPr id="2050" name="Picture 2" descr="Учебный курс: &quot;Деловой этикет и протокол&quot;. Профи-центр Стрельниковых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244827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8097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39183" y="1484784"/>
            <a:ext cx="5009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err="1" smtClean="0">
                <a:solidFill>
                  <a:srgbClr val="FF0000"/>
                </a:solidFill>
              </a:rPr>
              <a:t>Чоловіки</a:t>
            </a:r>
            <a:endParaRPr lang="ru-RU" sz="2800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i="1" dirty="0" err="1" smtClean="0">
                <a:solidFill>
                  <a:srgbClr val="00B050"/>
                </a:solidFill>
              </a:rPr>
              <a:t>Обов’язкова</a:t>
            </a:r>
            <a:r>
              <a:rPr lang="ru-RU" sz="2800" i="1" dirty="0" smtClean="0">
                <a:solidFill>
                  <a:srgbClr val="00B050"/>
                </a:solidFill>
              </a:rPr>
              <a:t> </a:t>
            </a:r>
            <a:r>
              <a:rPr lang="ru-RU" sz="2800" i="1" dirty="0" err="1">
                <a:solidFill>
                  <a:srgbClr val="00B050"/>
                </a:solidFill>
              </a:rPr>
              <a:t>наявність</a:t>
            </a:r>
            <a:r>
              <a:rPr lang="ru-RU" sz="2800" i="1" dirty="0">
                <a:solidFill>
                  <a:srgbClr val="00B050"/>
                </a:solidFill>
              </a:rPr>
              <a:t> </a:t>
            </a:r>
            <a:r>
              <a:rPr lang="ru-RU" sz="2800" i="1" dirty="0" err="1">
                <a:solidFill>
                  <a:srgbClr val="00B050"/>
                </a:solidFill>
              </a:rPr>
              <a:t>краватки</a:t>
            </a:r>
            <a:r>
              <a:rPr lang="ru-RU" sz="2800" i="1" dirty="0">
                <a:solidFill>
                  <a:srgbClr val="00B050"/>
                </a:solidFill>
              </a:rPr>
              <a:t>. </a:t>
            </a:r>
            <a:r>
              <a:rPr lang="ru-RU" sz="2800" i="1" dirty="0" smtClean="0">
                <a:solidFill>
                  <a:srgbClr val="00B050"/>
                </a:solidFill>
              </a:rPr>
              <a:t>Тон </a:t>
            </a:r>
            <a:r>
              <a:rPr lang="ru-RU" sz="2800" i="1" dirty="0" err="1" smtClean="0">
                <a:solidFill>
                  <a:srgbClr val="00B050"/>
                </a:solidFill>
              </a:rPr>
              <a:t>непомітний</a:t>
            </a:r>
            <a:r>
              <a:rPr lang="ru-RU" sz="2800" i="1" dirty="0">
                <a:solidFill>
                  <a:srgbClr val="00B050"/>
                </a:solidFill>
              </a:rPr>
              <a:t>. </a:t>
            </a:r>
            <a:r>
              <a:rPr lang="ru-RU" sz="2800" i="1" dirty="0" err="1">
                <a:solidFill>
                  <a:srgbClr val="00B050"/>
                </a:solidFill>
              </a:rPr>
              <a:t>Візерунок</a:t>
            </a:r>
            <a:r>
              <a:rPr lang="ru-RU" sz="2800" i="1" dirty="0">
                <a:solidFill>
                  <a:srgbClr val="00B050"/>
                </a:solidFill>
              </a:rPr>
              <a:t> в </a:t>
            </a:r>
            <a:r>
              <a:rPr lang="ru-RU" sz="2800" i="1" dirty="0" err="1">
                <a:solidFill>
                  <a:srgbClr val="00B050"/>
                </a:solidFill>
              </a:rPr>
              <a:t>смужку</a:t>
            </a:r>
            <a:r>
              <a:rPr lang="ru-RU" sz="2800" i="1" dirty="0">
                <a:solidFill>
                  <a:srgbClr val="00B050"/>
                </a:solidFill>
              </a:rPr>
              <a:t>, </a:t>
            </a:r>
            <a:r>
              <a:rPr lang="ru-RU" sz="2800" i="1" dirty="0" err="1">
                <a:solidFill>
                  <a:srgbClr val="00B050"/>
                </a:solidFill>
              </a:rPr>
              <a:t>однотонний</a:t>
            </a:r>
            <a:r>
              <a:rPr lang="ru-RU" sz="2800" i="1" dirty="0">
                <a:solidFill>
                  <a:srgbClr val="00B050"/>
                </a:solidFill>
              </a:rPr>
              <a:t> </a:t>
            </a:r>
            <a:r>
              <a:rPr lang="ru-RU" sz="2800" i="1" dirty="0" err="1">
                <a:solidFill>
                  <a:srgbClr val="00B050"/>
                </a:solidFill>
              </a:rPr>
              <a:t>жаккард</a:t>
            </a:r>
            <a:r>
              <a:rPr lang="ru-RU" sz="2800" i="1" dirty="0">
                <a:solidFill>
                  <a:srgbClr val="00B050"/>
                </a:solidFill>
              </a:rPr>
              <a:t>. Черевики </a:t>
            </a:r>
            <a:r>
              <a:rPr lang="ru-RU" sz="2800" i="1" dirty="0" smtClean="0">
                <a:solidFill>
                  <a:srgbClr val="00B050"/>
                </a:solidFill>
              </a:rPr>
              <a:t>темного </a:t>
            </a:r>
            <a:r>
              <a:rPr lang="ru-RU" sz="2800" i="1" dirty="0" err="1">
                <a:solidFill>
                  <a:srgbClr val="00B050"/>
                </a:solidFill>
              </a:rPr>
              <a:t>кольору</a:t>
            </a:r>
            <a:r>
              <a:rPr lang="ru-RU" sz="2800" i="1" dirty="0">
                <a:solidFill>
                  <a:srgbClr val="00B050"/>
                </a:solidFill>
              </a:rPr>
              <a:t>, </a:t>
            </a:r>
            <a:r>
              <a:rPr lang="ru-RU" sz="2800" i="1" dirty="0" err="1">
                <a:solidFill>
                  <a:srgbClr val="00B050"/>
                </a:solidFill>
              </a:rPr>
              <a:t>вичищені</a:t>
            </a:r>
            <a:r>
              <a:rPr lang="ru-RU" sz="2800" i="1" dirty="0">
                <a:solidFill>
                  <a:srgbClr val="00B050"/>
                </a:solidFill>
              </a:rPr>
              <a:t>, </a:t>
            </a:r>
            <a:r>
              <a:rPr lang="ru-RU" sz="2800" i="1" dirty="0" err="1">
                <a:solidFill>
                  <a:srgbClr val="00B050"/>
                </a:solidFill>
              </a:rPr>
              <a:t>шкіряні</a:t>
            </a:r>
            <a:r>
              <a:rPr lang="ru-RU" sz="2800" i="1" dirty="0">
                <a:solidFill>
                  <a:srgbClr val="00B050"/>
                </a:solidFill>
              </a:rPr>
              <a:t>. </a:t>
            </a:r>
            <a:r>
              <a:rPr lang="ru-RU" sz="2800" i="1" dirty="0" err="1">
                <a:solidFill>
                  <a:srgbClr val="00B050"/>
                </a:solidFill>
              </a:rPr>
              <a:t>Шкарпетки</a:t>
            </a:r>
            <a:r>
              <a:rPr lang="ru-RU" sz="2800" i="1" dirty="0">
                <a:solidFill>
                  <a:srgbClr val="00B050"/>
                </a:solidFill>
              </a:rPr>
              <a:t> – </a:t>
            </a:r>
            <a:r>
              <a:rPr lang="ru-RU" sz="2800" i="1" dirty="0" err="1">
                <a:solidFill>
                  <a:srgbClr val="00B050"/>
                </a:solidFill>
              </a:rPr>
              <a:t>тільки</a:t>
            </a:r>
            <a:r>
              <a:rPr lang="ru-RU" sz="2800" i="1" dirty="0">
                <a:solidFill>
                  <a:srgbClr val="00B050"/>
                </a:solidFill>
              </a:rPr>
              <a:t> </a:t>
            </a:r>
            <a:r>
              <a:rPr lang="ru-RU" sz="2800" i="1" dirty="0" err="1">
                <a:solidFill>
                  <a:srgbClr val="00B050"/>
                </a:solidFill>
              </a:rPr>
              <a:t>високі</a:t>
            </a:r>
            <a:r>
              <a:rPr lang="ru-RU" sz="2800" i="1" dirty="0">
                <a:solidFill>
                  <a:srgbClr val="00B050"/>
                </a:solidFill>
              </a:rPr>
              <a:t>, </a:t>
            </a:r>
            <a:r>
              <a:rPr lang="ru-RU" sz="2800" i="1" dirty="0" err="1">
                <a:solidFill>
                  <a:srgbClr val="00B050"/>
                </a:solidFill>
              </a:rPr>
              <a:t>чорні</a:t>
            </a:r>
            <a:r>
              <a:rPr lang="ru-RU" sz="2800" i="1" dirty="0">
                <a:solidFill>
                  <a:srgbClr val="00B050"/>
                </a:solidFill>
              </a:rPr>
              <a:t>. </a:t>
            </a:r>
            <a:r>
              <a:rPr lang="ru-RU" sz="2800" i="1" dirty="0" err="1">
                <a:solidFill>
                  <a:srgbClr val="00B050"/>
                </a:solidFill>
              </a:rPr>
              <a:t>Допустимі</a:t>
            </a:r>
            <a:r>
              <a:rPr lang="ru-RU" sz="2800" i="1" dirty="0">
                <a:solidFill>
                  <a:srgbClr val="00B050"/>
                </a:solidFill>
              </a:rPr>
              <a:t> </a:t>
            </a:r>
            <a:r>
              <a:rPr lang="ru-RU" sz="2800" i="1" dirty="0" err="1">
                <a:solidFill>
                  <a:srgbClr val="00B050"/>
                </a:solidFill>
              </a:rPr>
              <a:t>гідні</a:t>
            </a:r>
            <a:r>
              <a:rPr lang="ru-RU" sz="2800" i="1" dirty="0">
                <a:solidFill>
                  <a:srgbClr val="00B050"/>
                </a:solidFill>
              </a:rPr>
              <a:t>, </a:t>
            </a:r>
            <a:r>
              <a:rPr lang="ru-RU" sz="2800" i="1" dirty="0" err="1">
                <a:solidFill>
                  <a:srgbClr val="00B050"/>
                </a:solidFill>
              </a:rPr>
              <a:t>класичні</a:t>
            </a:r>
            <a:r>
              <a:rPr lang="ru-RU" sz="2800" i="1" dirty="0">
                <a:solidFill>
                  <a:srgbClr val="00B050"/>
                </a:solidFill>
              </a:rPr>
              <a:t> </a:t>
            </a:r>
            <a:r>
              <a:rPr lang="ru-RU" sz="2800" i="1" dirty="0" err="1">
                <a:solidFill>
                  <a:srgbClr val="00B050"/>
                </a:solidFill>
              </a:rPr>
              <a:t>аксесуари</a:t>
            </a:r>
            <a:endParaRPr lang="ru-RU" sz="2800" i="1" dirty="0">
              <a:solidFill>
                <a:srgbClr val="00B05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404664"/>
            <a:ext cx="3199631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6971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420887"/>
            <a:ext cx="7543750" cy="3756075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zh-CN" sz="2400" i="1" dirty="0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НЕ </a:t>
            </a:r>
            <a:r>
              <a:rPr lang="ru-RU" altLang="zh-CN" sz="2400" i="1" dirty="0" err="1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менш</a:t>
            </a:r>
            <a:r>
              <a:rPr lang="ru-RU" altLang="zh-CN" sz="2400" i="1" dirty="0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400" i="1" dirty="0" err="1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важливим</a:t>
            </a:r>
            <a:r>
              <a:rPr lang="ru-RU" altLang="zh-CN" sz="2400" i="1" dirty="0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фактором є і </a:t>
            </a:r>
            <a:r>
              <a:rPr lang="ru-RU" altLang="zh-CN" sz="2400" i="1" dirty="0" err="1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інші</a:t>
            </a:r>
            <a:r>
              <a:rPr lang="ru-RU" altLang="zh-CN" sz="2400" i="1" dirty="0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400" i="1" dirty="0" err="1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складові</a:t>
            </a:r>
            <a:r>
              <a:rPr lang="ru-RU" altLang="zh-CN" sz="2400" i="1" dirty="0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400" i="1" dirty="0" err="1" smtClean="0">
                <a:solidFill>
                  <a:srgbClr val="00B05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етикету</a:t>
            </a:r>
            <a:endParaRPr lang="ru-RU" altLang="zh-CN" sz="2400" i="1" dirty="0" smtClean="0">
              <a:solidFill>
                <a:srgbClr val="00B05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  <a:p>
            <a:pPr marL="0" indent="0" algn="ctr">
              <a:buNone/>
            </a:pPr>
            <a:endParaRPr lang="ru-RU" altLang="zh-CN" sz="2400" i="1" dirty="0" smtClean="0">
              <a:solidFill>
                <a:srgbClr val="00B05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  <a:p>
            <a:r>
              <a:rPr lang="en-US" altLang="zh-CN" sz="2400" i="1" dirty="0" smtClean="0">
                <a:solidFill>
                  <a:srgbClr val="FFFF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	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При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всій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вишуканості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одягу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,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достатньо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одного грубо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сказаного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слова,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щоб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кардинально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змінити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уяву</a:t>
            </a:r>
            <a:r>
              <a:rPr lang="ru-RU" altLang="zh-CN" sz="2200" i="1" dirty="0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про </a:t>
            </a:r>
            <a:r>
              <a:rPr lang="ru-RU" altLang="zh-CN" sz="2200" i="1" dirty="0" err="1" smtClean="0">
                <a:solidFill>
                  <a:srgbClr val="C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людину</a:t>
            </a:r>
            <a:endParaRPr lang="ru-RU" altLang="zh-CN" sz="2200" i="1" dirty="0" smtClean="0">
              <a:solidFill>
                <a:srgbClr val="C0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  <a:p>
            <a:r>
              <a:rPr lang="en-US" altLang="zh-CN" sz="2200" i="1" dirty="0" smtClean="0">
                <a:solidFill>
                  <a:srgbClr val="FFFF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	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Потрібно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знати і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вміло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застосовувати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принципи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етикету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всім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учасникам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ділового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процесу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будь-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якого</a:t>
            </a:r>
            <a:r>
              <a:rPr lang="ru-RU" altLang="zh-CN" sz="2200" i="1" dirty="0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 </a:t>
            </a:r>
            <a:r>
              <a:rPr lang="ru-RU" altLang="zh-CN" sz="2200" i="1" dirty="0" err="1" smtClean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рівня</a:t>
            </a:r>
            <a:endParaRPr lang="ru-RU" altLang="zh-CN" sz="2200" i="1" dirty="0" smtClean="0">
              <a:solidFill>
                <a:srgbClr val="0070C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  <a:p>
            <a:endParaRPr lang="ru-RU" altLang="zh-CN" sz="2400" i="1" dirty="0" smtClean="0">
              <a:solidFill>
                <a:schemeClr val="accent5">
                  <a:lumMod val="75000"/>
                </a:schemeClr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pic>
        <p:nvPicPr>
          <p:cNvPr id="4" name="Рисунок 3" descr="3-й белый. собеседование Лицензионные Стоковые Изображения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4664"/>
            <a:ext cx="5400600" cy="16561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42565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000" b="1" i="1" dirty="0">
                <a:solidFill>
                  <a:srgbClr val="FF0000"/>
                </a:solidFill>
                <a:latin typeface="+mn-lt"/>
              </a:rPr>
              <a:t>ПОВЕДІНКА У ГРОМАДСЬКИХ МІСЦЯХ ТА НА РОБОЧОМУ МІСЦІ</a:t>
            </a:r>
            <a:r>
              <a:rPr lang="ru-RU" sz="2000" i="1" dirty="0">
                <a:solidFill>
                  <a:srgbClr val="FF0000"/>
                </a:solidFill>
                <a:latin typeface="+mn-lt"/>
              </a:rPr>
              <a:t/>
            </a:r>
            <a:br>
              <a:rPr lang="ru-RU" sz="2000" i="1" dirty="0">
                <a:solidFill>
                  <a:srgbClr val="FF0000"/>
                </a:solidFill>
                <a:latin typeface="+mn-lt"/>
              </a:rPr>
            </a:br>
            <a:endParaRPr lang="ru-RU" sz="3600" i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Рисунок 3" descr="http://bezlichporad.in.ua/img6/Delovoj_etiket_15_vazhnih_pravil_Normi_delovogo_etiketa_rechevoj-_telefonnij-_delovogo_obsheniya_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340768"/>
            <a:ext cx="4464495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4005064"/>
            <a:ext cx="8510713" cy="167302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 fontAlgn="t">
              <a:lnSpc>
                <a:spcPct val="107000"/>
              </a:lnSpc>
              <a:spcAft>
                <a:spcPts val="600"/>
              </a:spcAft>
            </a:pP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підприємстві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поважають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людську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гідність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права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Товариство</a:t>
            </a:r>
            <a:r>
              <a:rPr lang="ru-RU" sz="2400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повагою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ставиться 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співрозмовника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думки. У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відносинах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працівниками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неприпустима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агресія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грубість</a:t>
            </a:r>
            <a:r>
              <a:rPr lang="ru-RU" sz="24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8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3897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15816" y="332656"/>
            <a:ext cx="5976664" cy="4121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lnSpc>
                <a:spcPct val="107000"/>
              </a:lnSpc>
              <a:spcAft>
                <a:spcPts val="600"/>
              </a:spcAft>
            </a:pP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Взаємовідносини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співробітниками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АТ, </a:t>
            </a:r>
            <a:r>
              <a:rPr lang="ru-RU" sz="2400" i="1" dirty="0" err="1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незалежно</a:t>
            </a:r>
            <a:r>
              <a:rPr lang="ru-RU" sz="2400" i="1" dirty="0" smtClean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обійманої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посади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сфери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будуються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принципах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взаємної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взаємодопомоги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відкритості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доброзичливості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командної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орієнтації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співпрацю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t">
              <a:lnSpc>
                <a:spcPct val="107000"/>
              </a:lnSpc>
              <a:spcAft>
                <a:spcPts val="600"/>
              </a:spcAft>
            </a:pP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Будь-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зневажливого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образливого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один до одного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недопустимі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56" y="728700"/>
            <a:ext cx="2424216" cy="31683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328" y="4408620"/>
            <a:ext cx="5580112" cy="244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981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060848"/>
            <a:ext cx="8712968" cy="4497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0375" lvl="0" algn="ctr">
              <a:lnSpc>
                <a:spcPts val="1210"/>
              </a:lnSpc>
              <a:spcBef>
                <a:spcPts val="500"/>
              </a:spcBef>
            </a:pPr>
            <a:r>
              <a:rPr lang="uk-UA" sz="24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Неприпустимі такі типи поведінки</a:t>
            </a:r>
            <a:r>
              <a:rPr lang="uk-UA" sz="2400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pPr marL="460375" lvl="0" algn="ctr">
              <a:lnSpc>
                <a:spcPts val="1210"/>
              </a:lnSpc>
              <a:spcBef>
                <a:spcPts val="500"/>
              </a:spcBef>
            </a:pPr>
            <a:endParaRPr lang="ru-RU" sz="2000" b="1" i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lvl="0">
              <a:lnSpc>
                <a:spcPct val="96000"/>
              </a:lnSpc>
              <a:spcBef>
                <a:spcPts val="15"/>
              </a:spcBef>
            </a:pPr>
            <a:r>
              <a:rPr lang="uk-UA" sz="2100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агресивна </a:t>
            </a:r>
            <a:r>
              <a:rPr lang="uk-UA" sz="2100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поведінка в будь-якій </a:t>
            </a:r>
            <a:r>
              <a:rPr lang="uk-UA" sz="2100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формі;</a:t>
            </a:r>
            <a:endParaRPr lang="ru-RU" sz="2100" i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marR="705485" lvl="0">
              <a:lnSpc>
                <a:spcPct val="96000"/>
              </a:lnSpc>
            </a:pPr>
            <a:r>
              <a:rPr lang="uk-UA" sz="2100" i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будь-які </a:t>
            </a:r>
            <a:r>
              <a:rPr lang="uk-UA" sz="2100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протизаконні й аморальні дії; спотворення інформації;</a:t>
            </a:r>
            <a:endParaRPr lang="ru-RU" sz="2100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lvl="0">
              <a:lnSpc>
                <a:spcPct val="96000"/>
              </a:lnSpc>
            </a:pPr>
            <a:r>
              <a:rPr lang="uk-UA" sz="2100" i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використання </a:t>
            </a:r>
            <a:r>
              <a:rPr lang="uk-UA" sz="2100" i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систем електронного зв'язку </a:t>
            </a:r>
            <a:r>
              <a:rPr lang="uk-UA" sz="2100" i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Товариства </a:t>
            </a:r>
            <a:r>
              <a:rPr lang="uk-UA" sz="2100" i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 особистих цілях;</a:t>
            </a:r>
            <a:endParaRPr lang="ru-RU" sz="2100" i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lvl="0">
              <a:lnSpc>
                <a:spcPct val="96000"/>
              </a:lnSpc>
            </a:pPr>
            <a:r>
              <a:rPr lang="uk-UA" sz="2100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відвідування </a:t>
            </a:r>
            <a:r>
              <a:rPr lang="uk-UA" sz="2100" i="1" dirty="0" err="1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web</a:t>
            </a:r>
            <a:r>
              <a:rPr lang="uk-UA" sz="2100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-сайтів, заборонених нормативними документами Товариства;</a:t>
            </a:r>
            <a:endParaRPr lang="ru-RU" sz="2100" i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marR="193040" lvl="0">
              <a:lnSpc>
                <a:spcPct val="96000"/>
              </a:lnSpc>
            </a:pPr>
            <a:r>
              <a:rPr lang="uk-UA" sz="2100" i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установка </a:t>
            </a:r>
            <a:r>
              <a:rPr lang="uk-UA" sz="2100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і завантаження на комп'ютери Товариства будь-якого програмного забезпечення без відповідного дозволу;</a:t>
            </a:r>
            <a:endParaRPr lang="ru-RU" sz="2100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marR="705485" lvl="0">
              <a:lnSpc>
                <a:spcPct val="96000"/>
              </a:lnSpc>
            </a:pPr>
            <a:r>
              <a:rPr lang="uk-UA" sz="2100" i="1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знаходження </a:t>
            </a:r>
            <a:r>
              <a:rPr lang="uk-UA" sz="2100" i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на території Товариства в стані</a:t>
            </a:r>
            <a:endParaRPr lang="ru-RU" sz="2100" i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lvl="0">
              <a:lnSpc>
                <a:spcPct val="96000"/>
              </a:lnSpc>
            </a:pPr>
            <a:r>
              <a:rPr lang="uk-UA" sz="2100" i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алкогольного, наркотичного або токсичного сп'яніння; </a:t>
            </a:r>
            <a:endParaRPr lang="uk-UA" sz="2100" i="1" dirty="0" smtClean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60375" lvl="0">
              <a:lnSpc>
                <a:spcPct val="96000"/>
              </a:lnSpc>
            </a:pPr>
            <a:r>
              <a:rPr lang="uk-UA" sz="2100" i="1" dirty="0" smtClean="0">
                <a:latin typeface="Calibri" panose="020F0502020204030204" pitchFamily="34" charset="0"/>
                <a:ea typeface="Calibri" panose="020F0502020204030204" pitchFamily="34" charset="0"/>
              </a:rPr>
              <a:t>- куріння </a:t>
            </a:r>
            <a:r>
              <a:rPr lang="uk-UA" sz="2100" i="1" dirty="0">
                <a:latin typeface="Calibri" panose="020F0502020204030204" pitchFamily="34" charset="0"/>
                <a:ea typeface="Calibri" panose="020F0502020204030204" pitchFamily="34" charset="0"/>
              </a:rPr>
              <a:t>на території Товариства, крім спеціально відведених для цього місць.</a:t>
            </a:r>
            <a:endParaRPr lang="ru-RU" sz="2100" i="1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 descr="Картинки по запросу норми ділового етикету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2656"/>
            <a:ext cx="3312368" cy="1584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48159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140968"/>
            <a:ext cx="8424936" cy="2958246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marL="206375" marR="107315" indent="254000" algn="just">
              <a:lnSpc>
                <a:spcPct val="97000"/>
              </a:lnSpc>
              <a:spcBef>
                <a:spcPts val="10"/>
              </a:spcBef>
              <a:spcAft>
                <a:spcPts val="0"/>
              </a:spcAft>
            </a:pPr>
            <a:r>
              <a:rPr lang="uk-UA" sz="2400" i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Співробітники не допускають щодо один одного будь-яких проявів дискримінації, прагнуть рівності прав та свобод незалежно </a:t>
            </a:r>
            <a:r>
              <a:rPr lang="uk-UA" sz="2400" i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від </a:t>
            </a:r>
            <a:r>
              <a:rPr lang="uk-UA" sz="2400" i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національності, етнічного походження, статі, віку, сімейного стану, стану здоров'я, а також </a:t>
            </a:r>
            <a:r>
              <a:rPr lang="uk-UA" sz="2400" i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оплати </a:t>
            </a:r>
            <a:r>
              <a:rPr lang="uk-UA" sz="2400" i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праці.</a:t>
            </a:r>
            <a:endParaRPr lang="ru-RU" sz="2400" i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06375" marR="107315" indent="254000" algn="just">
              <a:lnSpc>
                <a:spcPct val="97000"/>
              </a:lnSpc>
              <a:spcBef>
                <a:spcPts val="20"/>
              </a:spcBef>
              <a:spcAft>
                <a:spcPts val="0"/>
              </a:spcAft>
            </a:pPr>
            <a:r>
              <a:rPr lang="uk-UA" sz="24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У процесі виконання роботи </a:t>
            </a:r>
            <a:r>
              <a:rPr lang="uk-UA" sz="2400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Співробітники надають </a:t>
            </a:r>
            <a:r>
              <a:rPr lang="uk-UA" sz="24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адекватну інформацію, максимально швидко і якісно виконуючи взаємні домовленості та поставлені завдання.</a:t>
            </a:r>
            <a:endParaRPr lang="ru-RU" sz="2400" i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2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84887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3844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3429000"/>
            <a:ext cx="8136904" cy="181588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1" dirty="0" err="1">
                <a:solidFill>
                  <a:srgbClr val="C00000"/>
                </a:solidFill>
              </a:rPr>
              <a:t>Керівником</a:t>
            </a:r>
            <a:r>
              <a:rPr lang="ru-RU" sz="2800" i="1" dirty="0">
                <a:solidFill>
                  <a:srgbClr val="C00000"/>
                </a:solidFill>
              </a:rPr>
              <a:t> бути складно. </a:t>
            </a:r>
            <a:endParaRPr lang="ru-RU" sz="2800" i="1" dirty="0" smtClean="0">
              <a:solidFill>
                <a:srgbClr val="C00000"/>
              </a:solidFill>
            </a:endParaRPr>
          </a:p>
          <a:p>
            <a:pPr algn="ctr"/>
            <a:r>
              <a:rPr lang="ru-RU" sz="2800" i="1" dirty="0" err="1" smtClean="0">
                <a:solidFill>
                  <a:srgbClr val="C00000"/>
                </a:solidFill>
              </a:rPr>
              <a:t>Саме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>
                <a:solidFill>
                  <a:srgbClr val="C00000"/>
                </a:solidFill>
              </a:rPr>
              <a:t>до </a:t>
            </a:r>
            <a:r>
              <a:rPr lang="ru-RU" sz="2800" i="1" dirty="0" err="1" smtClean="0">
                <a:solidFill>
                  <a:srgbClr val="C00000"/>
                </a:solidFill>
              </a:rPr>
              <a:t>нього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вимоги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дотримання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ділового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етикету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err="1">
                <a:solidFill>
                  <a:srgbClr val="C00000"/>
                </a:solidFill>
              </a:rPr>
              <a:t>пред'являються</a:t>
            </a:r>
            <a:r>
              <a:rPr lang="ru-RU" sz="2800" i="1" dirty="0">
                <a:solidFill>
                  <a:srgbClr val="C00000"/>
                </a:solidFill>
              </a:rPr>
              <a:t> </a:t>
            </a:r>
            <a:r>
              <a:rPr lang="ru-RU" sz="2800" i="1" dirty="0" smtClean="0">
                <a:solidFill>
                  <a:srgbClr val="C00000"/>
                </a:solidFill>
              </a:rPr>
              <a:t>в </a:t>
            </a:r>
            <a:r>
              <a:rPr lang="ru-RU" sz="2800" i="1" dirty="0">
                <a:solidFill>
                  <a:srgbClr val="C00000"/>
                </a:solidFill>
              </a:rPr>
              <a:t>першу </a:t>
            </a:r>
            <a:r>
              <a:rPr lang="ru-RU" sz="2800" i="1" dirty="0" err="1">
                <a:solidFill>
                  <a:srgbClr val="C00000"/>
                </a:solidFill>
              </a:rPr>
              <a:t>чергу</a:t>
            </a:r>
            <a:r>
              <a:rPr lang="ru-RU" sz="2800" i="1" dirty="0" smtClean="0">
                <a:solidFill>
                  <a:srgbClr val="C00000"/>
                </a:solidFill>
              </a:rPr>
              <a:t>.</a:t>
            </a:r>
          </a:p>
          <a:p>
            <a:pPr algn="ctr"/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endParaRPr lang="ru-RU" sz="2800" i="1" dirty="0">
              <a:solidFill>
                <a:srgbClr val="C00000"/>
              </a:solidFill>
            </a:endParaRPr>
          </a:p>
        </p:txBody>
      </p:sp>
      <p:pic>
        <p:nvPicPr>
          <p:cNvPr id="6" name="Picture 2" descr="Недоспівана пісня Георгія Кірпи | Волинська газе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702" y="332656"/>
            <a:ext cx="426447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9579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2996951"/>
            <a:ext cx="8208912" cy="306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lnSpc>
                <a:spcPct val="107000"/>
              </a:lnSpc>
              <a:spcAft>
                <a:spcPts val="600"/>
              </a:spcAft>
            </a:pP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Взаємовідносини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керівників</a:t>
            </a:r>
            <a:r>
              <a:rPr lang="ru-RU" sz="22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підлеглими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будуються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принципах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відкритості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керівництва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відношенню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співробітників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керівниками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рівних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можливостей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підлеглим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обов</a:t>
            </a:r>
            <a:r>
              <a:rPr lang="en-US" sz="2200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200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язків</a:t>
            </a:r>
            <a:endParaRPr lang="ru-RU" sz="2200" i="1" dirty="0" smtClean="0">
              <a:solidFill>
                <a:srgbClr val="7030A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t">
              <a:lnSpc>
                <a:spcPct val="107000"/>
              </a:lnSpc>
              <a:spcAft>
                <a:spcPts val="600"/>
              </a:spcAft>
            </a:pPr>
            <a:r>
              <a:rPr lang="ru-RU" sz="2200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Взаємовідносини</a:t>
            </a:r>
            <a:r>
              <a:rPr lang="ru-RU" sz="2200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підлеглих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керівниками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будуються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принципах,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дотримання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субординації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сумлінного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200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прямих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посадових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обов'язків</a:t>
            </a:r>
            <a:r>
              <a:rPr lang="ru-RU" sz="2200" i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i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1" y="116633"/>
            <a:ext cx="4752529" cy="25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9444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87610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chemeClr val="accent3"/>
                </a:solidFill>
              </a:rPr>
              <a:t> </a:t>
            </a:r>
            <a:r>
              <a:rPr lang="uk-UA" sz="2800" dirty="0" smtClean="0">
                <a:solidFill>
                  <a:srgbClr val="002060"/>
                </a:solidFill>
                <a:latin typeface="+mn-lt"/>
              </a:rPr>
              <a:t>Уміння слухати і чути </a:t>
            </a:r>
            <a:endParaRPr lang="ru-RU" sz="28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789039"/>
            <a:ext cx="7920880" cy="23083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dirty="0" err="1">
                <a:solidFill>
                  <a:srgbClr val="C00000"/>
                </a:solidFill>
              </a:rPr>
              <a:t>Уміння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чути</a:t>
            </a:r>
            <a:r>
              <a:rPr lang="ru-RU" sz="2400" i="1" dirty="0">
                <a:solidFill>
                  <a:srgbClr val="C00000"/>
                </a:solidFill>
              </a:rPr>
              <a:t> і </a:t>
            </a:r>
            <a:r>
              <a:rPr lang="ru-RU" sz="2400" i="1" dirty="0" err="1">
                <a:solidFill>
                  <a:srgbClr val="C00000"/>
                </a:solidFill>
              </a:rPr>
              <a:t>слухати</a:t>
            </a:r>
            <a:r>
              <a:rPr lang="ru-RU" sz="2400" i="1" dirty="0">
                <a:solidFill>
                  <a:srgbClr val="C00000"/>
                </a:solidFill>
              </a:rPr>
              <a:t> – </a:t>
            </a:r>
            <a:r>
              <a:rPr lang="ru-RU" sz="2400" i="1" dirty="0" err="1">
                <a:solidFill>
                  <a:srgbClr val="C00000"/>
                </a:solidFill>
              </a:rPr>
              <a:t>важливий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елемент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smtClean="0">
                <a:solidFill>
                  <a:srgbClr val="C00000"/>
                </a:solidFill>
              </a:rPr>
              <a:t>Кодексу </a:t>
            </a:r>
            <a:r>
              <a:rPr lang="ru-RU" sz="2400" i="1" dirty="0" err="1" smtClean="0">
                <a:solidFill>
                  <a:srgbClr val="C00000"/>
                </a:solidFill>
              </a:rPr>
              <a:t>етики</a:t>
            </a:r>
            <a:r>
              <a:rPr lang="ru-RU" sz="2400" i="1" dirty="0" smtClean="0">
                <a:solidFill>
                  <a:srgbClr val="C00000"/>
                </a:solidFill>
              </a:rPr>
              <a:t>, </a:t>
            </a:r>
            <a:r>
              <a:rPr lang="ru-RU" sz="2400" i="1" dirty="0" err="1" smtClean="0">
                <a:solidFill>
                  <a:srgbClr val="C00000"/>
                </a:solidFill>
              </a:rPr>
              <a:t>що</a:t>
            </a:r>
            <a:r>
              <a:rPr lang="ru-RU" sz="2400" i="1" dirty="0" smtClean="0">
                <a:solidFill>
                  <a:srgbClr val="C00000"/>
                </a:solidFill>
              </a:rPr>
              <a:t>  </a:t>
            </a:r>
            <a:r>
              <a:rPr lang="ru-RU" sz="2400" i="1" dirty="0" err="1">
                <a:solidFill>
                  <a:srgbClr val="C00000"/>
                </a:solidFill>
              </a:rPr>
              <a:t>дозволяє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 smtClean="0">
                <a:solidFill>
                  <a:srgbClr val="C00000"/>
                </a:solidFill>
              </a:rPr>
              <a:t>економити</a:t>
            </a:r>
            <a:r>
              <a:rPr lang="ru-RU" sz="2400" i="1" dirty="0" smtClean="0">
                <a:solidFill>
                  <a:srgbClr val="C00000"/>
                </a:solidFill>
              </a:rPr>
              <a:t> час </a:t>
            </a:r>
            <a:r>
              <a:rPr lang="ru-RU" sz="2400" i="1" dirty="0" err="1">
                <a:solidFill>
                  <a:srgbClr val="C00000"/>
                </a:solidFill>
              </a:rPr>
              <a:t>ділової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людини</a:t>
            </a:r>
            <a:endParaRPr lang="ru-RU" sz="2400" i="1" dirty="0">
              <a:solidFill>
                <a:srgbClr val="C00000"/>
              </a:solidFill>
            </a:endParaRPr>
          </a:p>
          <a:p>
            <a:pPr algn="ctr"/>
            <a:r>
              <a:rPr lang="ru-RU" sz="2400" i="1" dirty="0" err="1" smtClean="0">
                <a:solidFill>
                  <a:srgbClr val="C00000"/>
                </a:solidFill>
              </a:rPr>
              <a:t>Уміння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чути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 smtClean="0">
                <a:solidFill>
                  <a:srgbClr val="C00000"/>
                </a:solidFill>
              </a:rPr>
              <a:t>розповідаючого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співрозмовника</a:t>
            </a:r>
            <a:r>
              <a:rPr lang="ru-RU" sz="2400" i="1" dirty="0">
                <a:solidFill>
                  <a:srgbClr val="C00000"/>
                </a:solidFill>
              </a:rPr>
              <a:t>, </a:t>
            </a:r>
            <a:r>
              <a:rPr lang="ru-RU" sz="2400" i="1" dirty="0" smtClean="0">
                <a:solidFill>
                  <a:srgbClr val="C00000"/>
                </a:solidFill>
              </a:rPr>
              <a:t>те </a:t>
            </a:r>
            <a:r>
              <a:rPr lang="ru-RU" sz="2400" i="1" dirty="0" err="1" smtClean="0">
                <a:solidFill>
                  <a:srgbClr val="C00000"/>
                </a:solidFill>
              </a:rPr>
              <a:t>що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він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найменше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хоче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розповісти</a:t>
            </a:r>
            <a:r>
              <a:rPr lang="ru-RU" sz="2400" i="1" dirty="0">
                <a:solidFill>
                  <a:srgbClr val="C00000"/>
                </a:solidFill>
              </a:rPr>
              <a:t>, </a:t>
            </a:r>
            <a:r>
              <a:rPr lang="ru-RU" sz="2400" i="1" dirty="0" err="1">
                <a:solidFill>
                  <a:srgbClr val="C00000"/>
                </a:solidFill>
              </a:rPr>
              <a:t>дає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можливість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укласти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вигідну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smtClean="0">
                <a:solidFill>
                  <a:srgbClr val="C00000"/>
                </a:solidFill>
              </a:rPr>
              <a:t>угоду</a:t>
            </a:r>
            <a:r>
              <a:rPr lang="ru-RU" sz="2400" i="1" dirty="0">
                <a:solidFill>
                  <a:srgbClr val="C00000"/>
                </a:solidFill>
              </a:rPr>
              <a:t>. Або </a:t>
            </a:r>
            <a:r>
              <a:rPr lang="ru-RU" sz="2400" i="1" dirty="0" err="1">
                <a:solidFill>
                  <a:srgbClr val="C00000"/>
                </a:solidFill>
              </a:rPr>
              <a:t>навпаки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відмовитися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від</a:t>
            </a:r>
            <a:r>
              <a:rPr lang="ru-RU" sz="2400" i="1" dirty="0">
                <a:solidFill>
                  <a:srgbClr val="C00000"/>
                </a:solidFill>
              </a:rPr>
              <a:t> </a:t>
            </a:r>
            <a:r>
              <a:rPr lang="ru-RU" sz="2400" i="1" dirty="0" err="1" smtClean="0">
                <a:solidFill>
                  <a:srgbClr val="C00000"/>
                </a:solidFill>
              </a:rPr>
              <a:t>завуальованої</a:t>
            </a:r>
            <a:r>
              <a:rPr lang="ru-RU" sz="2400" i="1" dirty="0" smtClean="0">
                <a:solidFill>
                  <a:srgbClr val="C00000"/>
                </a:solidFill>
              </a:rPr>
              <a:t>, не </a:t>
            </a:r>
            <a:r>
              <a:rPr lang="ru-RU" sz="2400" i="1" dirty="0" err="1" smtClean="0">
                <a:solidFill>
                  <a:srgbClr val="C00000"/>
                </a:solidFill>
              </a:rPr>
              <a:t>дуже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 smtClean="0">
                <a:solidFill>
                  <a:srgbClr val="C00000"/>
                </a:solidFill>
              </a:rPr>
              <a:t>вигідної</a:t>
            </a:r>
            <a:r>
              <a:rPr lang="ru-RU" sz="2400" i="1" dirty="0" smtClean="0">
                <a:solidFill>
                  <a:srgbClr val="C00000"/>
                </a:solidFill>
              </a:rPr>
              <a:t> </a:t>
            </a:r>
            <a:r>
              <a:rPr lang="ru-RU" sz="2400" i="1" dirty="0" err="1">
                <a:solidFill>
                  <a:srgbClr val="C00000"/>
                </a:solidFill>
              </a:rPr>
              <a:t>пропозиції</a:t>
            </a:r>
            <a:endParaRPr lang="ru-RU" sz="2400" i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3D человек annoucement Стоковое Изображе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1"/>
            <a:ext cx="6192687" cy="25202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94480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8229600" cy="792089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100" b="1" i="1" dirty="0" smtClean="0">
                <a:solidFill>
                  <a:srgbClr val="C00000"/>
                </a:solidFill>
                <a:latin typeface="+mn-lt"/>
              </a:rPr>
              <a:t>Порядок </a:t>
            </a:r>
            <a:r>
              <a:rPr lang="ru-RU" sz="3100" b="1" i="1" dirty="0">
                <a:solidFill>
                  <a:srgbClr val="C00000"/>
                </a:solidFill>
                <a:latin typeface="+mn-lt"/>
              </a:rPr>
              <a:t>на </a:t>
            </a:r>
            <a:r>
              <a:rPr lang="ru-RU" sz="3100" b="1" i="1" dirty="0" err="1">
                <a:solidFill>
                  <a:srgbClr val="C00000"/>
                </a:solidFill>
                <a:latin typeface="+mn-lt"/>
              </a:rPr>
              <a:t>робочому</a:t>
            </a:r>
            <a:r>
              <a:rPr lang="ru-RU" sz="3100" b="1" i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ru-RU" sz="3100" b="1" i="1" dirty="0" err="1">
                <a:solidFill>
                  <a:srgbClr val="C00000"/>
                </a:solidFill>
                <a:latin typeface="+mn-lt"/>
              </a:rPr>
              <a:t>столі</a:t>
            </a:r>
            <a:r>
              <a:rPr lang="ru-RU" sz="3100" b="1" i="1" dirty="0">
                <a:solidFill>
                  <a:srgbClr val="C00000"/>
                </a:solidFill>
                <a:latin typeface="+mn-lt"/>
              </a:rPr>
              <a:t>, в </a:t>
            </a:r>
            <a:r>
              <a:rPr lang="ru-RU" sz="3100" b="1" i="1" dirty="0" err="1">
                <a:solidFill>
                  <a:srgbClr val="C00000"/>
                </a:solidFill>
                <a:latin typeface="+mn-lt"/>
              </a:rPr>
              <a:t>кабінеті</a:t>
            </a:r>
            <a:r>
              <a:rPr lang="ru-RU" sz="3100" b="1" i="1" dirty="0">
                <a:latin typeface="+mn-lt"/>
              </a:rPr>
              <a:t/>
            </a:r>
            <a:br>
              <a:rPr lang="ru-RU" sz="3100" b="1" i="1" dirty="0">
                <a:latin typeface="+mn-lt"/>
              </a:rPr>
            </a:br>
            <a:endParaRPr lang="ru-RU" sz="3100" i="1" dirty="0">
              <a:latin typeface="+mn-lt"/>
            </a:endParaRPr>
          </a:p>
        </p:txBody>
      </p:sp>
      <p:pic>
        <p:nvPicPr>
          <p:cNvPr id="3" name="Рисунок 2" descr="http://bezlichporad.in.ua/img6/Delovoj_etiket_15_vazhnih_pravil_Normi_delovogo_etiketa_rechevoj-_telefonnij-_delovogo_obsheniya_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527" y="1052736"/>
            <a:ext cx="5832649" cy="252028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4077072"/>
            <a:ext cx="7416824" cy="156966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ru-RU" sz="2400" dirty="0" err="1" smtClean="0">
                <a:solidFill>
                  <a:srgbClr val="C00000"/>
                </a:solidFill>
              </a:rPr>
              <a:t>Стіл</a:t>
            </a:r>
            <a:r>
              <a:rPr lang="ru-RU" sz="2400" dirty="0" smtClean="0">
                <a:solidFill>
                  <a:srgbClr val="C00000"/>
                </a:solidFill>
              </a:rPr>
              <a:t> </a:t>
            </a:r>
            <a:r>
              <a:rPr lang="ru-RU" sz="2400" dirty="0" err="1" smtClean="0">
                <a:solidFill>
                  <a:srgbClr val="C00000"/>
                </a:solidFill>
              </a:rPr>
              <a:t>чістий</a:t>
            </a:r>
            <a:r>
              <a:rPr lang="ru-RU" sz="2400" dirty="0" smtClean="0">
                <a:solidFill>
                  <a:srgbClr val="C00000"/>
                </a:solidFill>
              </a:rPr>
              <a:t> ,</a:t>
            </a:r>
            <a:r>
              <a:rPr lang="ru-RU" sz="2400" dirty="0" err="1" smtClean="0">
                <a:solidFill>
                  <a:srgbClr val="C00000"/>
                </a:solidFill>
              </a:rPr>
              <a:t>прибраний</a:t>
            </a:r>
            <a:r>
              <a:rPr lang="ru-RU" sz="2400" dirty="0" smtClean="0">
                <a:solidFill>
                  <a:srgbClr val="C00000"/>
                </a:solidFill>
              </a:rPr>
              <a:t>, </a:t>
            </a:r>
            <a:r>
              <a:rPr lang="ru-RU" sz="2400" dirty="0">
                <a:solidFill>
                  <a:srgbClr val="C00000"/>
                </a:solidFill>
              </a:rPr>
              <a:t>з </a:t>
            </a:r>
            <a:r>
              <a:rPr lang="ru-RU" sz="2400" dirty="0" err="1">
                <a:solidFill>
                  <a:srgbClr val="C00000"/>
                </a:solidFill>
              </a:rPr>
              <a:t>рівними</a:t>
            </a:r>
            <a:r>
              <a:rPr lang="ru-RU" sz="2400" dirty="0">
                <a:solidFill>
                  <a:srgbClr val="C00000"/>
                </a:solidFill>
              </a:rPr>
              <a:t> папками на </a:t>
            </a:r>
            <a:r>
              <a:rPr lang="ru-RU" sz="2400" dirty="0" err="1">
                <a:solidFill>
                  <a:srgbClr val="C00000"/>
                </a:solidFill>
              </a:rPr>
              <a:t>столі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 і в </a:t>
            </a:r>
            <a:r>
              <a:rPr lang="ru-RU" sz="2400" dirty="0" err="1">
                <a:solidFill>
                  <a:srgbClr val="C00000"/>
                </a:solidFill>
              </a:rPr>
              <a:t>шафах</a:t>
            </a:r>
            <a:r>
              <a:rPr lang="ru-RU" sz="2400" dirty="0">
                <a:solidFill>
                  <a:srgbClr val="C00000"/>
                </a:solidFill>
              </a:rPr>
              <a:t>, напевно, </a:t>
            </a:r>
            <a:r>
              <a:rPr lang="ru-RU" sz="2400" dirty="0" err="1">
                <a:solidFill>
                  <a:srgbClr val="C00000"/>
                </a:solidFill>
              </a:rPr>
              <a:t>має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перевагу</a:t>
            </a:r>
            <a:r>
              <a:rPr lang="ru-RU" sz="2400" dirty="0">
                <a:solidFill>
                  <a:srgbClr val="C00000"/>
                </a:solidFill>
              </a:rPr>
              <a:t> перед столом </a:t>
            </a:r>
            <a:r>
              <a:rPr lang="ru-RU" sz="2400" dirty="0" err="1">
                <a:solidFill>
                  <a:srgbClr val="C00000"/>
                </a:solidFill>
              </a:rPr>
              <a:t>зі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стопою </a:t>
            </a:r>
            <a:r>
              <a:rPr lang="ru-RU" sz="2400" dirty="0" err="1">
                <a:solidFill>
                  <a:srgbClr val="C00000"/>
                </a:solidFill>
              </a:rPr>
              <a:t>покритим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пилом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паперу</a:t>
            </a:r>
            <a:r>
              <a:rPr lang="ru-RU" sz="2400" dirty="0">
                <a:solidFill>
                  <a:srgbClr val="C00000"/>
                </a:solidFill>
              </a:rPr>
              <a:t>, і </a:t>
            </a:r>
            <a:r>
              <a:rPr lang="ru-RU" sz="2400" dirty="0" err="1">
                <a:solidFill>
                  <a:srgbClr val="C00000"/>
                </a:solidFill>
              </a:rPr>
              <a:t>заваленим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 smtClean="0">
                <a:solidFill>
                  <a:srgbClr val="C00000"/>
                </a:solidFill>
              </a:rPr>
              <a:t>непотрібними</a:t>
            </a:r>
            <a:r>
              <a:rPr lang="ru-RU" sz="2400" dirty="0" smtClean="0">
                <a:solidFill>
                  <a:srgbClr val="C00000"/>
                </a:solidFill>
              </a:rPr>
              <a:t>  для  </a:t>
            </a:r>
            <a:r>
              <a:rPr lang="ru-RU" sz="2400" dirty="0" err="1">
                <a:solidFill>
                  <a:srgbClr val="C00000"/>
                </a:solidFill>
              </a:rPr>
              <a:t>роботи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предметами.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7" y="984355"/>
            <a:ext cx="3600401" cy="261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4779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bezlichporad.in.ua/img6/Delovoj_etiket_15_vazhnih_pravil_Normi_delovogo_etiketa_rechevoj-_telefonnij-_delovogo_obsheniya_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344815" cy="374441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547664" y="476672"/>
            <a:ext cx="69847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dirty="0" smtClean="0">
                <a:solidFill>
                  <a:srgbClr val="002060"/>
                </a:solidFill>
              </a:rPr>
              <a:t>Кодекс </a:t>
            </a:r>
            <a:r>
              <a:rPr lang="ru-RU" sz="2400" dirty="0" err="1" smtClean="0">
                <a:solidFill>
                  <a:srgbClr val="002060"/>
                </a:solidFill>
              </a:rPr>
              <a:t>етики</a:t>
            </a:r>
            <a:r>
              <a:rPr lang="ru-RU" sz="2400" dirty="0" smtClean="0">
                <a:solidFill>
                  <a:srgbClr val="002060"/>
                </a:solidFill>
              </a:rPr>
              <a:t> не </a:t>
            </a:r>
            <a:r>
              <a:rPr lang="ru-RU" sz="2400" dirty="0" err="1">
                <a:solidFill>
                  <a:srgbClr val="002060"/>
                </a:solidFill>
              </a:rPr>
              <a:t>допускає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захаращеності</a:t>
            </a:r>
            <a:r>
              <a:rPr lang="ru-RU" sz="2400" dirty="0">
                <a:solidFill>
                  <a:srgbClr val="002060"/>
                </a:solidFill>
              </a:rPr>
              <a:t> столу</a:t>
            </a:r>
          </a:p>
        </p:txBody>
      </p:sp>
    </p:spTree>
    <p:extLst>
      <p:ext uri="{BB962C8B-B14F-4D97-AF65-F5344CB8AC3E}">
        <p14:creationId xmlns:p14="http://schemas.microsoft.com/office/powerpoint/2010/main" val="24856685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8229600" cy="418381"/>
          </a:xfrm>
        </p:spPr>
        <p:txBody>
          <a:bodyPr>
            <a:normAutofit fontScale="90000"/>
          </a:bodyPr>
          <a:lstStyle/>
          <a:p>
            <a:r>
              <a:rPr lang="uk-UA" sz="3600" dirty="0" smtClean="0">
                <a:solidFill>
                  <a:srgbClr val="FFFF00"/>
                </a:solidFill>
              </a:rPr>
              <a:t> </a:t>
            </a:r>
            <a:r>
              <a:rPr lang="uk-UA" sz="3100" i="1" dirty="0" smtClean="0">
                <a:solidFill>
                  <a:srgbClr val="002060"/>
                </a:solidFill>
                <a:latin typeface="+mn-lt"/>
              </a:rPr>
              <a:t>Кодекс етики телефонного спілкування</a:t>
            </a:r>
            <a:endParaRPr lang="ru-RU" sz="31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068960"/>
            <a:ext cx="7920880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002060"/>
                </a:solidFill>
              </a:rPr>
              <a:t>У </a:t>
            </a:r>
            <a:r>
              <a:rPr lang="ru-RU" sz="2800" i="1" dirty="0" err="1">
                <a:solidFill>
                  <a:srgbClr val="002060"/>
                </a:solidFill>
              </a:rPr>
              <a:t>процесі</a:t>
            </a:r>
            <a:r>
              <a:rPr lang="ru-RU" sz="2800" i="1" dirty="0">
                <a:solidFill>
                  <a:srgbClr val="002060"/>
                </a:solidFill>
              </a:rPr>
              <a:t> телефонного </a:t>
            </a:r>
            <a:r>
              <a:rPr lang="ru-RU" sz="2800" i="1" dirty="0" err="1">
                <a:solidFill>
                  <a:srgbClr val="002060"/>
                </a:solidFill>
              </a:rPr>
              <a:t>спілкування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 err="1">
                <a:solidFill>
                  <a:srgbClr val="002060"/>
                </a:solidFill>
              </a:rPr>
              <a:t>співробітники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 err="1" smtClean="0">
                <a:solidFill>
                  <a:srgbClr val="002060"/>
                </a:solidFill>
              </a:rPr>
              <a:t>зобов'язані</a:t>
            </a:r>
            <a:r>
              <a:rPr lang="ru-RU" sz="2800" i="1" dirty="0" smtClean="0">
                <a:solidFill>
                  <a:srgbClr val="002060"/>
                </a:solidFill>
              </a:rPr>
              <a:t>  </a:t>
            </a:r>
            <a:r>
              <a:rPr lang="ru-RU" sz="2800" i="1" dirty="0" err="1">
                <a:solidFill>
                  <a:srgbClr val="002060"/>
                </a:solidFill>
              </a:rPr>
              <a:t>усі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 err="1">
                <a:solidFill>
                  <a:srgbClr val="002060"/>
                </a:solidFill>
              </a:rPr>
              <a:t>розмови</a:t>
            </a:r>
            <a:r>
              <a:rPr lang="ru-RU" sz="2800" i="1" dirty="0">
                <a:solidFill>
                  <a:srgbClr val="002060"/>
                </a:solidFill>
              </a:rPr>
              <a:t> вести </a:t>
            </a:r>
            <a:r>
              <a:rPr lang="ru-RU" sz="2800" i="1" dirty="0" err="1">
                <a:solidFill>
                  <a:srgbClr val="002060"/>
                </a:solidFill>
              </a:rPr>
              <a:t>коректно</a:t>
            </a:r>
            <a:r>
              <a:rPr lang="ru-RU" sz="2800" i="1" dirty="0">
                <a:solidFill>
                  <a:srgbClr val="002060"/>
                </a:solidFill>
              </a:rPr>
              <a:t> і </a:t>
            </a:r>
            <a:r>
              <a:rPr lang="ru-RU" sz="2800" i="1" dirty="0" err="1">
                <a:solidFill>
                  <a:srgbClr val="002060"/>
                </a:solidFill>
              </a:rPr>
              <a:t>лаконічно</a:t>
            </a:r>
            <a:r>
              <a:rPr lang="ru-RU" sz="2800" i="1" dirty="0">
                <a:solidFill>
                  <a:srgbClr val="002060"/>
                </a:solidFill>
              </a:rPr>
              <a:t>, не </a:t>
            </a:r>
            <a:r>
              <a:rPr lang="ru-RU" sz="2800" i="1" dirty="0" err="1">
                <a:solidFill>
                  <a:srgbClr val="002060"/>
                </a:solidFill>
              </a:rPr>
              <a:t>допускати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 err="1">
                <a:solidFill>
                  <a:srgbClr val="002060"/>
                </a:solidFill>
              </a:rPr>
              <a:t>відхилення</a:t>
            </a:r>
            <a:r>
              <a:rPr lang="ru-RU" sz="2800" i="1" dirty="0">
                <a:solidFill>
                  <a:srgbClr val="002060"/>
                </a:solidFill>
              </a:rPr>
              <a:t> </a:t>
            </a:r>
            <a:r>
              <a:rPr lang="ru-RU" sz="2800" i="1" dirty="0" err="1">
                <a:solidFill>
                  <a:srgbClr val="002060"/>
                </a:solidFill>
              </a:rPr>
              <a:t>від</a:t>
            </a:r>
            <a:r>
              <a:rPr lang="ru-RU" sz="2800" i="1" dirty="0">
                <a:solidFill>
                  <a:srgbClr val="002060"/>
                </a:solidFill>
              </a:rPr>
              <a:t> теми.</a:t>
            </a:r>
          </a:p>
        </p:txBody>
      </p:sp>
      <p:pic>
        <p:nvPicPr>
          <p:cNvPr id="5" name="Рисунок 4" descr="3D маленьких людей - позвоните по телефону — стоковое фото #4074258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17703"/>
            <a:ext cx="3963949" cy="1544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Деловой этикет: этикет делового общения, правила, принципы, особенно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3103"/>
            <a:ext cx="2786547" cy="200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ерсональный помощник руководителя, удаленно за 500 руб., исполнитель  Александр (arabchik) – Kwor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178" y="955002"/>
            <a:ext cx="2542045" cy="198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0182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88600"/>
            <a:ext cx="7886700" cy="486688"/>
          </a:xfrm>
        </p:spPr>
        <p:txBody>
          <a:bodyPr>
            <a:normAutofit fontScale="90000"/>
          </a:bodyPr>
          <a:lstStyle/>
          <a:p>
            <a:r>
              <a:rPr lang="ru-RU" sz="3100" b="1" i="1" dirty="0" err="1" smtClean="0">
                <a:solidFill>
                  <a:srgbClr val="002060"/>
                </a:solidFill>
                <a:latin typeface="+mn-lt"/>
              </a:rPr>
              <a:t>Ділове</a:t>
            </a:r>
            <a:r>
              <a:rPr lang="ru-RU" sz="3100" b="1" i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3100" b="1" i="1" dirty="0" err="1">
                <a:solidFill>
                  <a:srgbClr val="002060"/>
                </a:solidFill>
                <a:latin typeface="+mn-lt"/>
              </a:rPr>
              <a:t>листування</a:t>
            </a:r>
            <a:r>
              <a:rPr lang="ru-RU" sz="3100" b="1" i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3100" b="1" i="1" dirty="0" smtClean="0">
                <a:solidFill>
                  <a:srgbClr val="002060"/>
                </a:solidFill>
                <a:latin typeface="+mn-lt"/>
              </a:rPr>
              <a:t>в </a:t>
            </a:r>
            <a:r>
              <a:rPr lang="ru-RU" sz="3100" b="1" i="1" dirty="0" err="1" smtClean="0">
                <a:solidFill>
                  <a:srgbClr val="002060"/>
                </a:solidFill>
                <a:latin typeface="+mn-lt"/>
              </a:rPr>
              <a:t>мережі</a:t>
            </a:r>
            <a:r>
              <a:rPr lang="ru-RU" sz="3100" b="1" i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3100" b="1" i="1" dirty="0" err="1">
                <a:solidFill>
                  <a:srgbClr val="002060"/>
                </a:solidFill>
                <a:latin typeface="+mn-lt"/>
              </a:rPr>
              <a:t>І</a:t>
            </a:r>
            <a:r>
              <a:rPr lang="ru-RU" sz="3100" b="1" i="1" dirty="0" err="1" smtClean="0">
                <a:solidFill>
                  <a:srgbClr val="002060"/>
                </a:solidFill>
                <a:latin typeface="+mn-lt"/>
              </a:rPr>
              <a:t>нтернет</a:t>
            </a:r>
            <a:r>
              <a:rPr lang="ru-RU" i="1" dirty="0">
                <a:solidFill>
                  <a:srgbClr val="002060"/>
                </a:solidFill>
              </a:rPr>
              <a:t/>
            </a:r>
            <a:br>
              <a:rPr lang="ru-RU" i="1" dirty="0">
                <a:solidFill>
                  <a:srgbClr val="002060"/>
                </a:solidFill>
              </a:rPr>
            </a:br>
            <a:endParaRPr lang="ru-RU" i="1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Электронная почта на белом фоне. Изолированные 3D изображения Лицензионные Стоковые Изображения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428999"/>
            <a:ext cx="4286250" cy="320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://1.bp.blogspot.com/-_e31M4G5I-s/UU9gC4JF_1I/AAAAAAAABV0/-Rd0KZdEFwA/s1600/3d-graphics-email-1920x12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55" y="1124744"/>
            <a:ext cx="4121150" cy="25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85750" y="1124744"/>
            <a:ext cx="5366370" cy="2031325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Порядок </a:t>
            </a:r>
            <a:r>
              <a:rPr lang="ru-RU" dirty="0" err="1">
                <a:solidFill>
                  <a:srgbClr val="FFFF00"/>
                </a:solidFill>
              </a:rPr>
              <a:t>роботи</a:t>
            </a:r>
            <a:r>
              <a:rPr lang="ru-RU" dirty="0">
                <a:solidFill>
                  <a:srgbClr val="FFFF00"/>
                </a:solidFill>
              </a:rPr>
              <a:t> в </a:t>
            </a:r>
            <a:r>
              <a:rPr lang="ru-RU" dirty="0" err="1">
                <a:solidFill>
                  <a:srgbClr val="FFFF00"/>
                </a:solidFill>
              </a:rPr>
              <a:t>мережі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Інтернет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визначається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нормативними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правовими</a:t>
            </a:r>
            <a:r>
              <a:rPr lang="ru-RU" dirty="0">
                <a:solidFill>
                  <a:srgbClr val="FFFF00"/>
                </a:solidFill>
              </a:rPr>
              <a:t> актами </a:t>
            </a:r>
            <a:r>
              <a:rPr lang="ru-RU" dirty="0" smtClean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що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регулюють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питання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надання</a:t>
            </a:r>
            <a:r>
              <a:rPr lang="ru-RU" dirty="0">
                <a:solidFill>
                  <a:srgbClr val="FFFF00"/>
                </a:solidFill>
              </a:rPr>
              <a:t> доступу та </a:t>
            </a:r>
            <a:r>
              <a:rPr lang="ru-RU" dirty="0" err="1">
                <a:solidFill>
                  <a:srgbClr val="FFFF00"/>
                </a:solidFill>
              </a:rPr>
              <a:t>використання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ресурсів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глобальної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мережі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Інтернет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..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dirty="0" err="1">
                <a:solidFill>
                  <a:srgbClr val="FFFF00"/>
                </a:solidFill>
              </a:rPr>
              <a:t>Співробітники</a:t>
            </a:r>
            <a:r>
              <a:rPr lang="ru-RU" dirty="0">
                <a:solidFill>
                  <a:srgbClr val="FFFF00"/>
                </a:solidFill>
              </a:rPr>
              <a:t> не </a:t>
            </a:r>
            <a:r>
              <a:rPr lang="ru-RU" dirty="0" err="1">
                <a:solidFill>
                  <a:srgbClr val="FFFF00"/>
                </a:solidFill>
              </a:rPr>
              <a:t>мають</a:t>
            </a:r>
            <a:r>
              <a:rPr lang="ru-RU" dirty="0">
                <a:solidFill>
                  <a:srgbClr val="FFFF00"/>
                </a:solidFill>
              </a:rPr>
              <a:t> права </a:t>
            </a:r>
            <a:r>
              <a:rPr lang="ru-RU" dirty="0" err="1">
                <a:solidFill>
                  <a:srgbClr val="FFFF00"/>
                </a:solidFill>
              </a:rPr>
              <a:t>використовувати</a:t>
            </a:r>
            <a:r>
              <a:rPr lang="ru-RU" dirty="0">
                <a:solidFill>
                  <a:srgbClr val="FFFF00"/>
                </a:solidFill>
              </a:rPr>
              <a:t> в </a:t>
            </a:r>
            <a:r>
              <a:rPr lang="ru-RU" dirty="0" err="1">
                <a:solidFill>
                  <a:srgbClr val="FFFF00"/>
                </a:solidFill>
              </a:rPr>
              <a:t>неслужбових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цілях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засоби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Інтернет</a:t>
            </a:r>
            <a:r>
              <a:rPr lang="ru-RU" dirty="0">
                <a:solidFill>
                  <a:srgbClr val="FFFF00"/>
                </a:solidFill>
              </a:rPr>
              <a:t> та </a:t>
            </a:r>
            <a:r>
              <a:rPr lang="ru-RU" dirty="0" err="1">
                <a:solidFill>
                  <a:srgbClr val="FFFF00"/>
                </a:solidFill>
              </a:rPr>
              <a:t>електронної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пошти</a:t>
            </a:r>
            <a:r>
              <a:rPr lang="ru-RU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10242" name="Picture 2" descr="Okay? It’s time for your second lesson in the Basic List Building Strategies crash course. I hope you found lesson one informative and that you now understand how important list building can be for your business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98325"/>
            <a:ext cx="4104456" cy="202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9473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4359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i="1" dirty="0" smtClean="0">
                <a:solidFill>
                  <a:srgbClr val="002060"/>
                </a:solidFill>
              </a:rPr>
              <a:t> </a:t>
            </a:r>
            <a:r>
              <a:rPr lang="uk-UA" sz="3100" i="1" dirty="0" smtClean="0">
                <a:solidFill>
                  <a:srgbClr val="002060"/>
                </a:solidFill>
                <a:latin typeface="+mn-lt"/>
              </a:rPr>
              <a:t>Пунктуальність</a:t>
            </a:r>
            <a:endParaRPr lang="ru-RU" sz="31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496" y="3573016"/>
            <a:ext cx="8640959" cy="230832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ru-RU" sz="2400" dirty="0" smtClean="0">
                <a:solidFill>
                  <a:srgbClr val="7030A0"/>
                </a:solidFill>
              </a:rPr>
              <a:t>      </a:t>
            </a:r>
            <a:r>
              <a:rPr lang="ru-RU" sz="2400" dirty="0" err="1" smtClean="0">
                <a:solidFill>
                  <a:srgbClr val="002060"/>
                </a:solidFill>
              </a:rPr>
              <a:t>Навіть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володіючи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всіма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вище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  </a:t>
            </a:r>
            <a:r>
              <a:rPr lang="ru-RU" sz="2400" dirty="0" err="1" smtClean="0">
                <a:solidFill>
                  <a:srgbClr val="002060"/>
                </a:solidFill>
              </a:rPr>
              <a:t>перерахованими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навичками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ділового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етикету</a:t>
            </a:r>
            <a:r>
              <a:rPr lang="ru-RU" sz="2400" dirty="0">
                <a:solidFill>
                  <a:srgbClr val="002060"/>
                </a:solidFill>
              </a:rPr>
              <a:t>, </a:t>
            </a:r>
            <a:r>
              <a:rPr lang="ru-RU" sz="2400" dirty="0" smtClean="0">
                <a:solidFill>
                  <a:srgbClr val="002060"/>
                </a:solidFill>
              </a:rPr>
              <a:t>але при </a:t>
            </a:r>
            <a:r>
              <a:rPr lang="ru-RU" sz="2400" dirty="0" err="1">
                <a:solidFill>
                  <a:srgbClr val="002060"/>
                </a:solidFill>
              </a:rPr>
              <a:t>цьому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постійно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спізнюватися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або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розмовляти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без </a:t>
            </a:r>
            <a:r>
              <a:rPr lang="ru-RU" sz="2400" dirty="0" err="1">
                <a:solidFill>
                  <a:srgbClr val="002060"/>
                </a:solidFill>
              </a:rPr>
              <a:t>угаву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не за  темою, не </a:t>
            </a:r>
            <a:r>
              <a:rPr lang="ru-RU" sz="2400" dirty="0" err="1">
                <a:solidFill>
                  <a:srgbClr val="002060"/>
                </a:solidFill>
              </a:rPr>
              <a:t>поважаючи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чужий час, </a:t>
            </a:r>
            <a:r>
              <a:rPr lang="ru-RU" sz="2400" dirty="0" err="1">
                <a:solidFill>
                  <a:srgbClr val="002060"/>
                </a:solidFill>
              </a:rPr>
              <a:t>неможливо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сподіватися</a:t>
            </a:r>
            <a:r>
              <a:rPr lang="ru-RU" sz="2400" dirty="0">
                <a:solidFill>
                  <a:srgbClr val="002060"/>
                </a:solidFill>
              </a:rPr>
              <a:t> на </a:t>
            </a:r>
            <a:r>
              <a:rPr lang="ru-RU" sz="2400" dirty="0" err="1">
                <a:solidFill>
                  <a:srgbClr val="002060"/>
                </a:solidFill>
              </a:rPr>
              <a:t>постійну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співпрацю</a:t>
            </a:r>
            <a:r>
              <a:rPr lang="ru-RU" sz="2400" dirty="0">
                <a:solidFill>
                  <a:srgbClr val="002060"/>
                </a:solidFill>
              </a:rPr>
              <a:t> з </a:t>
            </a:r>
            <a:r>
              <a:rPr lang="ru-RU" sz="2400" dirty="0" err="1" smtClean="0">
                <a:solidFill>
                  <a:srgbClr val="002060"/>
                </a:solidFill>
              </a:rPr>
              <a:t>солідними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підприємствами</a:t>
            </a:r>
            <a:r>
              <a:rPr lang="ru-RU" sz="2400" dirty="0" smtClean="0">
                <a:solidFill>
                  <a:srgbClr val="002060"/>
                </a:solidFill>
              </a:rPr>
              <a:t>. </a:t>
            </a:r>
            <a:r>
              <a:rPr lang="ru-RU" sz="2400" dirty="0">
                <a:solidFill>
                  <a:srgbClr val="002060"/>
                </a:solidFill>
              </a:rPr>
              <a:t>Таких </a:t>
            </a:r>
            <a:r>
              <a:rPr lang="ru-RU" sz="2400" dirty="0" err="1">
                <a:solidFill>
                  <a:srgbClr val="002060"/>
                </a:solidFill>
              </a:rPr>
              <a:t>партнерів</a:t>
            </a:r>
            <a:r>
              <a:rPr lang="ru-RU" sz="2400" dirty="0">
                <a:solidFill>
                  <a:srgbClr val="002060"/>
                </a:solidFill>
              </a:rPr>
              <a:t> у </a:t>
            </a:r>
            <a:r>
              <a:rPr lang="ru-RU" sz="2400" dirty="0" err="1">
                <a:solidFill>
                  <a:srgbClr val="002060"/>
                </a:solidFill>
              </a:rPr>
              <a:t>діловому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світі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уникають</a:t>
            </a:r>
            <a:r>
              <a:rPr lang="ru-RU" sz="2400" dirty="0">
                <a:solidFill>
                  <a:srgbClr val="002060"/>
                </a:solidFill>
              </a:rPr>
              <a:t>. </a:t>
            </a:r>
            <a:r>
              <a:rPr lang="ru-RU" sz="2400" dirty="0" smtClean="0">
                <a:solidFill>
                  <a:srgbClr val="002060"/>
                </a:solidFill>
              </a:rPr>
              <a:t>Вони не </a:t>
            </a:r>
            <a:r>
              <a:rPr lang="ru-RU" sz="2400" dirty="0" err="1">
                <a:solidFill>
                  <a:srgbClr val="002060"/>
                </a:solidFill>
              </a:rPr>
              <a:t>викликають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довіри</a:t>
            </a:r>
            <a:r>
              <a:rPr lang="ru-RU" sz="240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Рисунок 3" descr="3D маленькая - будильник Стоковое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942622"/>
            <a:ext cx="3096344" cy="2364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Деловой этикет в Венгри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20318"/>
            <a:ext cx="292474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0344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15602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solidFill>
                  <a:schemeClr val="bg1"/>
                </a:solidFill>
              </a:rPr>
              <a:t>  </a:t>
            </a:r>
            <a:r>
              <a:rPr lang="uk-UA" sz="2800" i="1" dirty="0" smtClean="0">
                <a:solidFill>
                  <a:srgbClr val="002060"/>
                </a:solidFill>
                <a:latin typeface="+mn-lt"/>
              </a:rPr>
              <a:t>На роботі займатися роботою</a:t>
            </a:r>
            <a:endParaRPr lang="ru-RU" sz="2800" i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3" name="Рисунок 2" descr="http://bezlichporad.in.ua/img6/Delovoj_etiket_15_vazhnih_pravil_Normi_delovogo_etiketa_rechevoj-_telefonnij-_delovogo_obsheniya_1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10465"/>
            <a:ext cx="5040560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83568" y="3501008"/>
            <a:ext cx="7992888" cy="304698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lvl="0" algn="ctr" fontAlgn="base"/>
            <a:r>
              <a:rPr lang="ru-RU" sz="2400" dirty="0" err="1" smtClean="0">
                <a:solidFill>
                  <a:srgbClr val="7030A0"/>
                </a:solidFill>
              </a:rPr>
              <a:t>Більшу</a:t>
            </a:r>
            <a:r>
              <a:rPr lang="ru-RU" sz="2400" dirty="0" smtClean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частину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робочого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smtClean="0">
                <a:solidFill>
                  <a:srgbClr val="7030A0"/>
                </a:solidFill>
              </a:rPr>
              <a:t>дня, </a:t>
            </a:r>
            <a:r>
              <a:rPr lang="ru-RU" sz="2400" dirty="0" smtClean="0"/>
              <a:t>де-</a:t>
            </a:r>
            <a:r>
              <a:rPr lang="ru-RU" sz="2400" dirty="0" err="1" smtClean="0"/>
              <a:t>які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співробітники</a:t>
            </a:r>
            <a:r>
              <a:rPr lang="ru-RU" sz="2400" dirty="0" smtClean="0"/>
              <a:t> </a:t>
            </a:r>
            <a:r>
              <a:rPr lang="ru-RU" sz="2400" dirty="0" err="1">
                <a:solidFill>
                  <a:srgbClr val="7030A0"/>
                </a:solidFill>
              </a:rPr>
              <a:t>проводять</a:t>
            </a:r>
            <a:r>
              <a:rPr lang="ru-RU" sz="2400" dirty="0">
                <a:solidFill>
                  <a:srgbClr val="7030A0"/>
                </a:solidFill>
              </a:rPr>
              <a:t> в </a:t>
            </a:r>
            <a:r>
              <a:rPr lang="ru-RU" sz="2400" dirty="0" err="1">
                <a:solidFill>
                  <a:srgbClr val="7030A0"/>
                </a:solidFill>
              </a:rPr>
              <a:t>розслабленому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стані</a:t>
            </a:r>
            <a:r>
              <a:rPr lang="ru-RU" sz="2400" dirty="0">
                <a:solidFill>
                  <a:srgbClr val="7030A0"/>
                </a:solidFill>
              </a:rPr>
              <a:t>: </a:t>
            </a:r>
            <a:r>
              <a:rPr lang="ru-RU" sz="2400" dirty="0" err="1">
                <a:solidFill>
                  <a:srgbClr val="7030A0"/>
                </a:solidFill>
              </a:rPr>
              <a:t>сторонні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розмови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  <a:r>
              <a:rPr lang="ru-RU" sz="2400" dirty="0" err="1">
                <a:solidFill>
                  <a:srgbClr val="7030A0"/>
                </a:solidFill>
              </a:rPr>
              <a:t>дзвінки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  <a:r>
              <a:rPr lang="ru-RU" sz="2400" dirty="0" err="1">
                <a:solidFill>
                  <a:srgbClr val="7030A0"/>
                </a:solidFill>
              </a:rPr>
              <a:t>кава</a:t>
            </a:r>
            <a:r>
              <a:rPr lang="ru-RU" sz="2400" dirty="0">
                <a:solidFill>
                  <a:srgbClr val="7030A0"/>
                </a:solidFill>
              </a:rPr>
              <a:t>, чай.</a:t>
            </a:r>
          </a:p>
          <a:p>
            <a:pPr lvl="0" algn="ctr" fontAlgn="base"/>
            <a:r>
              <a:rPr lang="ru-RU" sz="2400" dirty="0" err="1" smtClean="0">
                <a:solidFill>
                  <a:srgbClr val="7030A0"/>
                </a:solidFill>
              </a:rPr>
              <a:t>Небагато</a:t>
            </a:r>
            <a:r>
              <a:rPr lang="ru-RU" sz="2400" dirty="0" smtClean="0">
                <a:solidFill>
                  <a:srgbClr val="7030A0"/>
                </a:solidFill>
              </a:rPr>
              <a:t> часу </a:t>
            </a:r>
            <a:r>
              <a:rPr lang="ru-RU" sz="2400" dirty="0" err="1">
                <a:solidFill>
                  <a:srgbClr val="7030A0"/>
                </a:solidFill>
              </a:rPr>
              <a:t>приділяється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виконанню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своїх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посадових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обов’язків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  <a:p>
            <a:pPr lvl="0" algn="ctr" fontAlgn="base"/>
            <a:r>
              <a:rPr lang="ru-RU" sz="2400" dirty="0">
                <a:solidFill>
                  <a:srgbClr val="7030A0"/>
                </a:solidFill>
              </a:rPr>
              <a:t>При такому </a:t>
            </a:r>
            <a:r>
              <a:rPr lang="ru-RU" sz="2400" dirty="0" err="1">
                <a:solidFill>
                  <a:srgbClr val="7030A0"/>
                </a:solidFill>
              </a:rPr>
              <a:t>розкладі</a:t>
            </a:r>
            <a:r>
              <a:rPr lang="ru-RU" sz="2400" dirty="0">
                <a:solidFill>
                  <a:srgbClr val="7030A0"/>
                </a:solidFill>
              </a:rPr>
              <a:t>, будь-</a:t>
            </a:r>
            <a:r>
              <a:rPr lang="ru-RU" sz="2400" dirty="0" err="1">
                <a:solidFill>
                  <a:srgbClr val="7030A0"/>
                </a:solidFill>
              </a:rPr>
              <a:t>який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керівник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виділяє</a:t>
            </a:r>
            <a:r>
              <a:rPr lang="ru-RU" sz="2400" dirty="0">
                <a:solidFill>
                  <a:srgbClr val="7030A0"/>
                </a:solidFill>
              </a:rPr>
              <a:t>, того </a:t>
            </a:r>
            <a:r>
              <a:rPr lang="ru-RU" sz="2400" dirty="0" err="1">
                <a:solidFill>
                  <a:srgbClr val="7030A0"/>
                </a:solidFill>
              </a:rPr>
              <a:t>фахівця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  <a:r>
              <a:rPr lang="ru-RU" sz="2400" dirty="0" err="1">
                <a:solidFill>
                  <a:srgbClr val="7030A0"/>
                </a:solidFill>
              </a:rPr>
              <a:t>який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працює</a:t>
            </a:r>
            <a:r>
              <a:rPr lang="ru-RU" sz="2400" dirty="0">
                <a:solidFill>
                  <a:srgbClr val="7030A0"/>
                </a:solidFill>
              </a:rPr>
              <a:t> на </a:t>
            </a:r>
            <a:r>
              <a:rPr lang="ru-RU" sz="2400" dirty="0" err="1">
                <a:solidFill>
                  <a:srgbClr val="7030A0"/>
                </a:solidFill>
              </a:rPr>
              <a:t>противагу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іншим,</a:t>
            </a:r>
            <a:r>
              <a:rPr lang="ru-RU" sz="2400" b="1" dirty="0" err="1">
                <a:solidFill>
                  <a:srgbClr val="7030A0"/>
                </a:solidFill>
              </a:rPr>
              <a:t>приділяючи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роботі</a:t>
            </a:r>
            <a:r>
              <a:rPr lang="ru-RU" sz="2400" b="1" dirty="0">
                <a:solidFill>
                  <a:srgbClr val="7030A0"/>
                </a:solidFill>
              </a:rPr>
              <a:t> весь </a:t>
            </a:r>
            <a:r>
              <a:rPr lang="ru-RU" sz="2400" b="1" dirty="0" err="1">
                <a:solidFill>
                  <a:srgbClr val="7030A0"/>
                </a:solidFill>
              </a:rPr>
              <a:t>відведений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час</a:t>
            </a:r>
            <a:r>
              <a:rPr lang="ru-RU" sz="2400" b="1" dirty="0">
                <a:solidFill>
                  <a:srgbClr val="7030A0"/>
                </a:solidFill>
              </a:rPr>
              <a:t> </a:t>
            </a:r>
            <a:r>
              <a:rPr lang="ru-RU" sz="2400" dirty="0">
                <a:solidFill>
                  <a:srgbClr val="7030A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973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err="1" smtClean="0">
                <a:solidFill>
                  <a:srgbClr val="7030A0"/>
                </a:solidFill>
                <a:latin typeface="+mn-lt"/>
              </a:rPr>
              <a:t>Підтримувати</a:t>
            </a:r>
            <a:r>
              <a:rPr lang="ru-RU" sz="2400" b="1" i="1" dirty="0" smtClean="0">
                <a:solidFill>
                  <a:srgbClr val="7030A0"/>
                </a:solidFill>
                <a:latin typeface="+mn-lt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+mn-lt"/>
              </a:rPr>
              <a:t>позитивні</a:t>
            </a:r>
            <a:r>
              <a:rPr lang="ru-RU" sz="2400" b="1" i="1" dirty="0">
                <a:solidFill>
                  <a:srgbClr val="7030A0"/>
                </a:solidFill>
                <a:latin typeface="+mn-lt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+mn-lt"/>
              </a:rPr>
              <a:t>відносини</a:t>
            </a:r>
            <a:r>
              <a:rPr lang="ru-RU" sz="2400" b="1" i="1" dirty="0">
                <a:solidFill>
                  <a:srgbClr val="7030A0"/>
                </a:solidFill>
                <a:latin typeface="+mn-lt"/>
              </a:rPr>
              <a:t> з </a:t>
            </a:r>
            <a:r>
              <a:rPr lang="ru-RU" sz="2400" b="1" i="1" dirty="0" err="1">
                <a:solidFill>
                  <a:srgbClr val="7030A0"/>
                </a:solidFill>
                <a:latin typeface="+mn-lt"/>
              </a:rPr>
              <a:t>співробітниками</a:t>
            </a:r>
            <a:r>
              <a:rPr lang="ru-RU" sz="2400" b="1" i="1" dirty="0">
                <a:solidFill>
                  <a:srgbClr val="7030A0"/>
                </a:solidFill>
                <a:latin typeface="+mn-lt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+mn-lt"/>
              </a:rPr>
              <a:t>колективу</a:t>
            </a:r>
            <a:r>
              <a:rPr lang="ru-RU" sz="2400" i="1" dirty="0">
                <a:solidFill>
                  <a:srgbClr val="7030A0"/>
                </a:solidFill>
                <a:latin typeface="+mn-lt"/>
              </a:rPr>
              <a:t/>
            </a:r>
            <a:br>
              <a:rPr lang="ru-RU" sz="2400" i="1" dirty="0">
                <a:solidFill>
                  <a:srgbClr val="7030A0"/>
                </a:solidFill>
                <a:latin typeface="+mn-lt"/>
              </a:rPr>
            </a:br>
            <a:endParaRPr lang="ru-RU" sz="2400" i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3" name="Рисунок 2" descr="http://bezlichporad.in.ua/img6/Delovoj_etiket_15_vazhnih_pravil_Normi_delovogo_etiketa_rechevoj-_telefonnij-_delovogo_obsheniya_1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0808"/>
            <a:ext cx="7704856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39552" y="4797152"/>
            <a:ext cx="8147248" cy="120032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lvl="0" algn="ctr" fontAlgn="base"/>
            <a:r>
              <a:rPr lang="ru-RU" sz="2400" i="1" dirty="0">
                <a:solidFill>
                  <a:srgbClr val="7030A0"/>
                </a:solidFill>
              </a:rPr>
              <a:t>При </a:t>
            </a:r>
            <a:r>
              <a:rPr lang="ru-RU" sz="2400" i="1" dirty="0" err="1" smtClean="0">
                <a:solidFill>
                  <a:srgbClr val="7030A0"/>
                </a:solidFill>
              </a:rPr>
              <a:t>злагодженій</a:t>
            </a:r>
            <a:r>
              <a:rPr lang="ru-RU" sz="2400" i="1" dirty="0" smtClean="0">
                <a:solidFill>
                  <a:srgbClr val="7030A0"/>
                </a:solidFill>
              </a:rPr>
              <a:t>  </a:t>
            </a:r>
            <a:r>
              <a:rPr lang="ru-RU" sz="2400" i="1" dirty="0">
                <a:solidFill>
                  <a:srgbClr val="7030A0"/>
                </a:solidFill>
              </a:rPr>
              <a:t>і </a:t>
            </a:r>
            <a:r>
              <a:rPr lang="ru-RU" sz="2400" i="1" dirty="0" err="1" smtClean="0">
                <a:solidFill>
                  <a:srgbClr val="7030A0"/>
                </a:solidFill>
              </a:rPr>
              <a:t>дружній</a:t>
            </a:r>
            <a:r>
              <a:rPr lang="ru-RU" sz="2400" i="1" dirty="0" smtClean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роботі</a:t>
            </a:r>
            <a:r>
              <a:rPr lang="ru-RU" sz="2400" i="1" dirty="0">
                <a:solidFill>
                  <a:srgbClr val="7030A0"/>
                </a:solidFill>
              </a:rPr>
              <a:t>, вся </a:t>
            </a:r>
            <a:r>
              <a:rPr lang="ru-RU" sz="2400" i="1" dirty="0" err="1">
                <a:solidFill>
                  <a:srgbClr val="7030A0"/>
                </a:solidFill>
              </a:rPr>
              <a:t>енергія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спрямована</a:t>
            </a:r>
            <a:r>
              <a:rPr lang="ru-RU" sz="2400" i="1" dirty="0">
                <a:solidFill>
                  <a:srgbClr val="7030A0"/>
                </a:solidFill>
              </a:rPr>
              <a:t> на </a:t>
            </a:r>
            <a:r>
              <a:rPr lang="ru-RU" sz="2400" i="1" dirty="0" err="1">
                <a:solidFill>
                  <a:srgbClr val="7030A0"/>
                </a:solidFill>
              </a:rPr>
              <a:t>отримання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загального</a:t>
            </a:r>
            <a:r>
              <a:rPr lang="ru-RU" sz="2400" i="1" dirty="0">
                <a:solidFill>
                  <a:srgbClr val="7030A0"/>
                </a:solidFill>
              </a:rPr>
              <a:t> результату.</a:t>
            </a:r>
          </a:p>
          <a:p>
            <a:pPr lvl="0" algn="ctr" fontAlgn="base"/>
            <a:r>
              <a:rPr lang="ru-RU" sz="2400" i="1" dirty="0" err="1" smtClean="0">
                <a:solidFill>
                  <a:srgbClr val="7030A0"/>
                </a:solidFill>
              </a:rPr>
              <a:t>Негативний</a:t>
            </a:r>
            <a:r>
              <a:rPr lang="ru-RU" sz="2400" i="1" dirty="0" smtClean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настрій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сприяє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 smtClean="0">
                <a:solidFill>
                  <a:srgbClr val="7030A0"/>
                </a:solidFill>
              </a:rPr>
              <a:t>зниженню</a:t>
            </a:r>
            <a:r>
              <a:rPr lang="ru-RU" sz="2400" i="1" dirty="0" smtClean="0">
                <a:solidFill>
                  <a:srgbClr val="7030A0"/>
                </a:solidFill>
              </a:rPr>
              <a:t> </a:t>
            </a:r>
            <a:r>
              <a:rPr lang="ru-RU" sz="2400" i="1" dirty="0" err="1" smtClean="0">
                <a:solidFill>
                  <a:srgbClr val="7030A0"/>
                </a:solidFill>
              </a:rPr>
              <a:t>працездатності</a:t>
            </a:r>
            <a:endParaRPr lang="ru-RU" sz="24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04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Пин на доске Транспор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48883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3748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0800000" flipV="1">
            <a:off x="251520" y="3901698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На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роботі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людина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проводить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більшу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частину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свого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життя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а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відтак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їй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приємніше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працювати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там, де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панує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взаємоповага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й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усі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дотримуються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етичних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норм та правил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етикету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У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службових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стосунках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доречною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формою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спілкування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є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звертання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до </a:t>
            </a:r>
            <a:r>
              <a:rPr lang="ru-RU" sz="2400" i="1" dirty="0" err="1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всіх</a:t>
            </a:r>
            <a:r>
              <a:rPr lang="ru-RU" sz="24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на "Ви". </a:t>
            </a:r>
            <a:endParaRPr lang="ru-RU" sz="2400" i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Вітаємо залізничників із професійним святом!. Новости Кривого Рога |  KRIVBASS.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4876800" cy="279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1031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Успешный бизнес-лидер - финансовый граф Стоковое Фото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4665"/>
            <a:ext cx="5544615" cy="295232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23529" y="4221088"/>
            <a:ext cx="8424935" cy="19389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solidFill>
                  <a:srgbClr val="002060"/>
                </a:solidFill>
              </a:rPr>
              <a:t>Дотримання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правил і </a:t>
            </a:r>
            <a:r>
              <a:rPr lang="ru-RU" sz="2400" dirty="0" err="1">
                <a:solidFill>
                  <a:srgbClr val="002060"/>
                </a:solidFill>
              </a:rPr>
              <a:t>вимог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Кодексу  </a:t>
            </a:r>
            <a:r>
              <a:rPr lang="ru-RU" sz="2400" dirty="0" err="1" smtClean="0">
                <a:solidFill>
                  <a:srgbClr val="002060"/>
                </a:solidFill>
              </a:rPr>
              <a:t>етики</a:t>
            </a:r>
            <a:r>
              <a:rPr lang="ru-RU" sz="2400" dirty="0" smtClean="0">
                <a:solidFill>
                  <a:srgbClr val="002060"/>
                </a:solidFill>
              </a:rPr>
              <a:t> є </a:t>
            </a:r>
            <a:r>
              <a:rPr lang="ru-RU" sz="2400" dirty="0" err="1">
                <a:solidFill>
                  <a:srgbClr val="002060"/>
                </a:solidFill>
              </a:rPr>
              <a:t>обов'язковим</a:t>
            </a:r>
            <a:r>
              <a:rPr lang="ru-RU" sz="2400" dirty="0">
                <a:solidFill>
                  <a:srgbClr val="002060"/>
                </a:solidFill>
              </a:rPr>
              <a:t> для </a:t>
            </a:r>
            <a:r>
              <a:rPr lang="ru-RU" sz="2400" dirty="0" err="1">
                <a:solidFill>
                  <a:srgbClr val="002060"/>
                </a:solidFill>
              </a:rPr>
              <a:t>всіх</a:t>
            </a:r>
            <a:r>
              <a:rPr lang="ru-RU" sz="2400" dirty="0">
                <a:solidFill>
                  <a:srgbClr val="002060"/>
                </a:solidFill>
              </a:rPr>
              <a:t>, </a:t>
            </a:r>
            <a:r>
              <a:rPr lang="ru-RU" sz="2400" dirty="0" err="1">
                <a:solidFill>
                  <a:srgbClr val="002060"/>
                </a:solidFill>
              </a:rPr>
              <a:t>адже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це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сприяє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створенню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сприятливого</a:t>
            </a:r>
            <a:r>
              <a:rPr lang="ru-RU" sz="2400" dirty="0">
                <a:solidFill>
                  <a:srgbClr val="002060"/>
                </a:solidFill>
              </a:rPr>
              <a:t> морально-</a:t>
            </a:r>
            <a:r>
              <a:rPr lang="ru-RU" sz="2400" dirty="0" err="1">
                <a:solidFill>
                  <a:srgbClr val="002060"/>
                </a:solidFill>
              </a:rPr>
              <a:t>психологічного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клімату</a:t>
            </a:r>
            <a:r>
              <a:rPr lang="ru-RU" sz="2400" dirty="0">
                <a:solidFill>
                  <a:srgbClr val="002060"/>
                </a:solidFill>
              </a:rPr>
              <a:t> для людей, </a:t>
            </a:r>
            <a:r>
              <a:rPr lang="ru-RU" sz="2400" dirty="0" err="1">
                <a:solidFill>
                  <a:srgbClr val="002060"/>
                </a:solidFill>
              </a:rPr>
              <a:t>під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впливом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якого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формується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гарний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настрій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людини</a:t>
            </a:r>
            <a:r>
              <a:rPr lang="ru-RU" sz="2400" dirty="0">
                <a:solidFill>
                  <a:srgbClr val="002060"/>
                </a:solidFill>
              </a:rPr>
              <a:t>. </a:t>
            </a:r>
            <a:r>
              <a:rPr lang="ru-RU" sz="2400" dirty="0" err="1">
                <a:solidFill>
                  <a:srgbClr val="002060"/>
                </a:solidFill>
              </a:rPr>
              <a:t>Гарний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настрій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впливає</a:t>
            </a:r>
            <a:r>
              <a:rPr lang="ru-RU" sz="2400" dirty="0">
                <a:solidFill>
                  <a:srgbClr val="002060"/>
                </a:solidFill>
              </a:rPr>
              <a:t> на </a:t>
            </a:r>
            <a:r>
              <a:rPr lang="ru-RU" sz="2400" dirty="0" err="1">
                <a:solidFill>
                  <a:srgbClr val="002060"/>
                </a:solidFill>
              </a:rPr>
              <a:t>здоров'я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людини</a:t>
            </a:r>
            <a:r>
              <a:rPr lang="ru-RU" sz="2400" dirty="0">
                <a:solidFill>
                  <a:srgbClr val="002060"/>
                </a:solidFill>
              </a:rPr>
              <a:t>, на </a:t>
            </a:r>
            <a:r>
              <a:rPr lang="ru-RU" sz="2400" dirty="0" err="1">
                <a:solidFill>
                  <a:srgbClr val="002060"/>
                </a:solidFill>
              </a:rPr>
              <a:t>продуктивність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її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праці</a:t>
            </a:r>
            <a:r>
              <a:rPr lang="ru-RU" sz="2400" dirty="0">
                <a:solidFill>
                  <a:srgbClr val="002060"/>
                </a:solidFill>
              </a:rPr>
              <a:t>. </a:t>
            </a:r>
          </a:p>
        </p:txBody>
      </p:sp>
      <p:pic>
        <p:nvPicPr>
          <p:cNvPr id="6" name="Рисунок 5" descr="3-й белый. собеседование Лицензионные Стоковые Изображения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5"/>
            <a:ext cx="3024336" cy="2952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23378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59766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err="1">
                <a:solidFill>
                  <a:srgbClr val="7030A0"/>
                </a:solidFill>
              </a:rPr>
              <a:t>Товариство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має</a:t>
            </a:r>
            <a:r>
              <a:rPr lang="ru-RU" sz="2400" i="1" dirty="0">
                <a:solidFill>
                  <a:srgbClr val="7030A0"/>
                </a:solidFill>
              </a:rPr>
              <a:t> право </a:t>
            </a:r>
            <a:r>
              <a:rPr lang="ru-RU" sz="2400" i="1" dirty="0" err="1">
                <a:solidFill>
                  <a:srgbClr val="7030A0"/>
                </a:solidFill>
              </a:rPr>
              <a:t>здійснювати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розслідування</a:t>
            </a:r>
            <a:r>
              <a:rPr lang="ru-RU" sz="2400" i="1" dirty="0">
                <a:solidFill>
                  <a:srgbClr val="7030A0"/>
                </a:solidFill>
              </a:rPr>
              <a:t> будь-</a:t>
            </a:r>
            <a:r>
              <a:rPr lang="ru-RU" sz="2400" i="1" dirty="0" err="1">
                <a:solidFill>
                  <a:srgbClr val="7030A0"/>
                </a:solidFill>
              </a:rPr>
              <a:t>яких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випадків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неетичної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поведінки</a:t>
            </a:r>
            <a:r>
              <a:rPr lang="ru-RU" sz="2400" i="1" dirty="0">
                <a:solidFill>
                  <a:srgbClr val="7030A0"/>
                </a:solidFill>
              </a:rPr>
              <a:t> та </a:t>
            </a:r>
            <a:r>
              <a:rPr lang="ru-RU" sz="2400" i="1" dirty="0" err="1">
                <a:solidFill>
                  <a:srgbClr val="7030A0"/>
                </a:solidFill>
              </a:rPr>
              <a:t>порушень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цього</a:t>
            </a:r>
            <a:r>
              <a:rPr lang="ru-RU" sz="2400" i="1" dirty="0">
                <a:solidFill>
                  <a:srgbClr val="7030A0"/>
                </a:solidFill>
              </a:rPr>
              <a:t> Кодексу. </a:t>
            </a:r>
            <a:r>
              <a:rPr lang="ru-RU" sz="2400" i="1" dirty="0" err="1">
                <a:solidFill>
                  <a:srgbClr val="7030A0"/>
                </a:solidFill>
              </a:rPr>
              <a:t>Дотримання</a:t>
            </a:r>
            <a:r>
              <a:rPr lang="ru-RU" sz="2400" i="1" dirty="0">
                <a:solidFill>
                  <a:srgbClr val="7030A0"/>
                </a:solidFill>
              </a:rPr>
              <a:t> правил, </a:t>
            </a:r>
            <a:r>
              <a:rPr lang="ru-RU" sz="2400" i="1" dirty="0" err="1">
                <a:solidFill>
                  <a:srgbClr val="7030A0"/>
                </a:solidFill>
              </a:rPr>
              <a:t>встановлених</a:t>
            </a:r>
            <a:r>
              <a:rPr lang="ru-RU" sz="2400" i="1" dirty="0">
                <a:solidFill>
                  <a:srgbClr val="7030A0"/>
                </a:solidFill>
              </a:rPr>
              <a:t> у </a:t>
            </a:r>
            <a:r>
              <a:rPr lang="ru-RU" sz="2400" i="1" dirty="0" err="1">
                <a:solidFill>
                  <a:srgbClr val="7030A0"/>
                </a:solidFill>
              </a:rPr>
              <a:t>цьому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Кодексі</a:t>
            </a:r>
            <a:r>
              <a:rPr lang="ru-RU" sz="2400" i="1" dirty="0">
                <a:solidFill>
                  <a:srgbClr val="7030A0"/>
                </a:solidFill>
              </a:rPr>
              <a:t>, є </a:t>
            </a:r>
            <a:r>
              <a:rPr lang="ru-RU" sz="2400" i="1" dirty="0" err="1">
                <a:solidFill>
                  <a:srgbClr val="7030A0"/>
                </a:solidFill>
              </a:rPr>
              <a:t>необхідним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елементом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забезпечення</a:t>
            </a:r>
            <a:r>
              <a:rPr lang="ru-RU" sz="2400" i="1" dirty="0">
                <a:solidFill>
                  <a:srgbClr val="7030A0"/>
                </a:solidFill>
              </a:rPr>
              <a:t> в </a:t>
            </a:r>
            <a:r>
              <a:rPr lang="ru-RU" sz="2400" i="1" dirty="0" err="1">
                <a:solidFill>
                  <a:srgbClr val="7030A0"/>
                </a:solidFill>
              </a:rPr>
              <a:t>Товаристві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трудової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дисципліни</a:t>
            </a:r>
            <a:r>
              <a:rPr lang="ru-RU" sz="2400" i="1" dirty="0">
                <a:solidFill>
                  <a:srgbClr val="7030A0"/>
                </a:solidFill>
              </a:rPr>
              <a:t>, а тому у </a:t>
            </a:r>
            <a:r>
              <a:rPr lang="ru-RU" sz="2400" i="1" dirty="0" err="1">
                <a:solidFill>
                  <a:srgbClr val="7030A0"/>
                </a:solidFill>
              </a:rPr>
              <a:t>випадку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виявлення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порушень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положень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цього</a:t>
            </a:r>
            <a:r>
              <a:rPr lang="ru-RU" sz="2400" i="1" dirty="0">
                <a:solidFill>
                  <a:srgbClr val="7030A0"/>
                </a:solidFill>
              </a:rPr>
              <a:t> Кодексу </a:t>
            </a:r>
            <a:r>
              <a:rPr lang="ru-RU" sz="2400" i="1" dirty="0" err="1">
                <a:solidFill>
                  <a:srgbClr val="7030A0"/>
                </a:solidFill>
              </a:rPr>
              <a:t>Товариство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має</a:t>
            </a:r>
            <a:r>
              <a:rPr lang="ru-RU" sz="2400" i="1" dirty="0">
                <a:solidFill>
                  <a:srgbClr val="7030A0"/>
                </a:solidFill>
              </a:rPr>
              <a:t> право </a:t>
            </a:r>
            <a:r>
              <a:rPr lang="ru-RU" sz="2400" i="1" dirty="0" err="1">
                <a:solidFill>
                  <a:srgbClr val="7030A0"/>
                </a:solidFill>
              </a:rPr>
              <a:t>застосувати</a:t>
            </a:r>
            <a:r>
              <a:rPr lang="ru-RU" sz="2400" i="1" dirty="0">
                <a:solidFill>
                  <a:srgbClr val="7030A0"/>
                </a:solidFill>
              </a:rPr>
              <a:t> до </a:t>
            </a:r>
            <a:r>
              <a:rPr lang="ru-RU" sz="2400" i="1" dirty="0" err="1">
                <a:solidFill>
                  <a:srgbClr val="7030A0"/>
                </a:solidFill>
              </a:rPr>
              <a:t>порушника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дисциплінарні</a:t>
            </a:r>
            <a:r>
              <a:rPr lang="ru-RU" sz="2400" i="1" dirty="0">
                <a:solidFill>
                  <a:srgbClr val="7030A0"/>
                </a:solidFill>
              </a:rPr>
              <a:t> </a:t>
            </a:r>
            <a:r>
              <a:rPr lang="ru-RU" sz="2400" i="1" dirty="0" err="1">
                <a:solidFill>
                  <a:srgbClr val="7030A0"/>
                </a:solidFill>
              </a:rPr>
              <a:t>стягнення</a:t>
            </a:r>
            <a:r>
              <a:rPr lang="ru-RU" sz="2400" i="1" dirty="0">
                <a:solidFill>
                  <a:srgbClr val="7030A0"/>
                </a:solidFill>
              </a:rPr>
              <a:t>.</a:t>
            </a:r>
          </a:p>
          <a:p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3" name="Рисунок 2" descr="Картинки по запросу картинки для презентаци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20688"/>
            <a:ext cx="2592288" cy="37930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6232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7848872" cy="3231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lnSpc>
                <a:spcPct val="107000"/>
              </a:lnSpc>
              <a:spcAft>
                <a:spcPts val="600"/>
              </a:spcAft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b="1" i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4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4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Кодексу</a:t>
            </a:r>
            <a:r>
              <a:rPr lang="ru-RU" sz="2400" i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норм і правил,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відображених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Кодексі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покладається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кожного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працівника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АТ </a:t>
            </a:r>
            <a:r>
              <a:rPr lang="ru-RU" sz="2400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i="1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400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залізниця</a:t>
            </a:r>
            <a:r>
              <a:rPr lang="ru-RU" sz="2400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Контроль за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виконанням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Кодексу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покладається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керівників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підрозділів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i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відділів</a:t>
            </a:r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i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600"/>
              </a:spcAft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372" y="3212976"/>
            <a:ext cx="6645216" cy="295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95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620689"/>
            <a:ext cx="7200800" cy="1691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050"/>
              </a:spcAft>
            </a:pPr>
            <a:r>
              <a:rPr lang="ru-RU" sz="20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Використані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  <a:endParaRPr lang="ru-RU" sz="2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50"/>
              </a:spcAft>
            </a:pPr>
            <a:r>
              <a:rPr lang="uk-UA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Кодекс етики працівників АТ « Українська залізниця»</a:t>
            </a:r>
            <a:endParaRPr lang="ru-RU" sz="2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050"/>
              </a:spcAft>
            </a:pP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Чмут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Т.К. Чайка Г.Л.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Етика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ділового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Навч.посіб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3-те вид., стер., - К.: </a:t>
            </a:r>
            <a:r>
              <a:rPr lang="ru-RU"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Вікар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2003.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1215</TotalTime>
  <Words>1361</Words>
  <Application>Microsoft Office PowerPoint</Application>
  <PresentationFormat>Экран (4:3)</PresentationFormat>
  <Paragraphs>125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Кодекс етики  працівників залізничного  транспорту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Мета Кодексу етики </vt:lpstr>
      <vt:lpstr>Потенціал співробітників. </vt:lpstr>
      <vt:lpstr>Професіоналізм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ПОВЕДІНКА У ГРОМАДСЬКИХ МІСЦЯХ ТА НА РОБОЧОМУ МІСЦІ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Уміння слухати і чути </vt:lpstr>
      <vt:lpstr> Порядок на робочому столі, в кабінеті </vt:lpstr>
      <vt:lpstr>Презентация PowerPoint</vt:lpstr>
      <vt:lpstr> Кодекс етики телефонного спілкування</vt:lpstr>
      <vt:lpstr>Ділове листування в мережі Інтернет </vt:lpstr>
      <vt:lpstr> Пунктуальність</vt:lpstr>
      <vt:lpstr>  На роботі займатися роботою</vt:lpstr>
      <vt:lpstr>Підтримувати позитивні відносини з співробітниками колективу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Business</dc:subject>
  <dc:creator>Tanya</dc:creator>
  <cp:keywords>free, PowerPoint template, download, PPT template, PowerPoint templates, slideshow template, POT, POTX, Power Point template, slide show template, festival, Business, Business PowerPoint template</cp:keywords>
  <dc:description>Made by Moyea Software. To find more free PowerPoint templates, please visit http://www.dvd-ppt-slideshow.com/powerpoint-knowledge/powerpoint-templates.html</dc:description>
  <cp:lastModifiedBy>Татьяна</cp:lastModifiedBy>
  <cp:revision>118</cp:revision>
  <dcterms:created xsi:type="dcterms:W3CDTF">2018-01-05T17:50:06Z</dcterms:created>
  <dcterms:modified xsi:type="dcterms:W3CDTF">2021-02-10T05:37:23Z</dcterms:modified>
  <cp:category>PowerPoint template, Business</cp:category>
</cp:coreProperties>
</file>