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72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19D1-6D7D-45E6-A98B-F3E3CDD7BBDD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8C101-937A-4B7B-B12B-794C82ED3DA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3528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19D1-6D7D-45E6-A98B-F3E3CDD7BBDD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8C101-937A-4B7B-B12B-794C82ED3DA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3065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19D1-6D7D-45E6-A98B-F3E3CDD7BBDD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8C101-937A-4B7B-B12B-794C82ED3DA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2203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19D1-6D7D-45E6-A98B-F3E3CDD7BBDD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8C101-937A-4B7B-B12B-794C82ED3DA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69843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19D1-6D7D-45E6-A98B-F3E3CDD7BBDD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8C101-937A-4B7B-B12B-794C82ED3DA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89197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19D1-6D7D-45E6-A98B-F3E3CDD7BBDD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8C101-937A-4B7B-B12B-794C82ED3DA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693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19D1-6D7D-45E6-A98B-F3E3CDD7BBDD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8C101-937A-4B7B-B12B-794C82ED3DA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65757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19D1-6D7D-45E6-A98B-F3E3CDD7BBDD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8C101-937A-4B7B-B12B-794C82ED3DA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36430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19D1-6D7D-45E6-A98B-F3E3CDD7BBDD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8C101-937A-4B7B-B12B-794C82ED3DA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63165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19D1-6D7D-45E6-A98B-F3E3CDD7BBDD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8C101-937A-4B7B-B12B-794C82ED3DA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7321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819D1-6D7D-45E6-A98B-F3E3CDD7BBDD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8C101-937A-4B7B-B12B-794C82ED3DA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0736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819D1-6D7D-45E6-A98B-F3E3CDD7BBDD}" type="datetimeFigureOut">
              <a:rPr lang="uk-UA" smtClean="0"/>
              <a:t>13.03.2023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48C101-937A-4B7B-B12B-794C82ED3DA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50751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851211" y="3649165"/>
            <a:ext cx="8632336" cy="29238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600" b="1" spc="50" dirty="0">
                <a:ln w="19050" cmpd="sng">
                  <a:solidFill>
                    <a:srgbClr val="FF0000"/>
                  </a:solidFill>
                  <a:prstDash val="solid"/>
                </a:ln>
                <a:effectLst>
                  <a:glow rad="38100">
                    <a:schemeClr val="bg1"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Bookman Old Style" panose="02050604050505020204" pitchFamily="18" charset="0"/>
              </a:rPr>
              <a:t>Комп'ютерний вірус. </a:t>
            </a:r>
            <a:endParaRPr lang="uk-UA" sz="4600" b="1" spc="50" dirty="0" smtClean="0">
              <a:ln w="19050" cmpd="sng">
                <a:solidFill>
                  <a:srgbClr val="FF0000"/>
                </a:solidFill>
                <a:prstDash val="solid"/>
              </a:ln>
              <a:effectLst>
                <a:glow rad="38100">
                  <a:schemeClr val="bg1"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uk-UA" sz="4600" b="1" spc="50" dirty="0" smtClean="0">
                <a:ln w="19050" cmpd="sng">
                  <a:solidFill>
                    <a:srgbClr val="FF0000"/>
                  </a:solidFill>
                  <a:prstDash val="solid"/>
                </a:ln>
                <a:effectLst>
                  <a:glow rad="38100">
                    <a:schemeClr val="bg1"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Bookman Old Style" panose="02050604050505020204" pitchFamily="18" charset="0"/>
              </a:rPr>
              <a:t>Захист </a:t>
            </a:r>
            <a:r>
              <a:rPr lang="uk-UA" sz="4600" b="1" spc="50" dirty="0">
                <a:ln w="19050" cmpd="sng">
                  <a:solidFill>
                    <a:srgbClr val="FF0000"/>
                  </a:solidFill>
                  <a:prstDash val="solid"/>
                </a:ln>
                <a:effectLst>
                  <a:glow rad="38100">
                    <a:schemeClr val="bg1"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Bookman Old Style" panose="02050604050505020204" pitchFamily="18" charset="0"/>
              </a:rPr>
              <a:t>інформації в </a:t>
            </a:r>
            <a:endParaRPr lang="uk-UA" sz="4600" b="1" spc="50" dirty="0" smtClean="0">
              <a:ln w="19050" cmpd="sng">
                <a:solidFill>
                  <a:srgbClr val="FF0000"/>
                </a:solidFill>
                <a:prstDash val="solid"/>
              </a:ln>
              <a:effectLst>
                <a:glow rad="38100">
                  <a:schemeClr val="bg1"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uk-UA" sz="4600" b="1" spc="50" dirty="0" smtClean="0">
                <a:ln w="19050" cmpd="sng">
                  <a:solidFill>
                    <a:srgbClr val="FF0000"/>
                  </a:solidFill>
                  <a:prstDash val="solid"/>
                </a:ln>
                <a:effectLst>
                  <a:glow rad="38100">
                    <a:schemeClr val="bg1"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Bookman Old Style" panose="02050604050505020204" pitchFamily="18" charset="0"/>
              </a:rPr>
              <a:t>інформаційних</a:t>
            </a:r>
          </a:p>
          <a:p>
            <a:pPr algn="ctr"/>
            <a:r>
              <a:rPr lang="uk-UA" sz="4600" b="1" spc="50" dirty="0" smtClean="0">
                <a:ln w="19050" cmpd="sng">
                  <a:solidFill>
                    <a:srgbClr val="FF0000"/>
                  </a:solidFill>
                  <a:prstDash val="solid"/>
                </a:ln>
                <a:effectLst>
                  <a:glow rad="38100">
                    <a:schemeClr val="bg1"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Bookman Old Style" panose="02050604050505020204" pitchFamily="18" charset="0"/>
              </a:rPr>
              <a:t> </a:t>
            </a:r>
            <a:r>
              <a:rPr lang="uk-UA" sz="4600" b="1" spc="50" dirty="0">
                <a:ln w="19050" cmpd="sng">
                  <a:solidFill>
                    <a:srgbClr val="FF0000"/>
                  </a:solidFill>
                  <a:prstDash val="solid"/>
                </a:ln>
                <a:effectLst>
                  <a:glow rad="38100">
                    <a:schemeClr val="bg1"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Bookman Old Style" panose="02050604050505020204" pitchFamily="18" charset="0"/>
              </a:rPr>
              <a:t>системах</a:t>
            </a:r>
            <a:endParaRPr lang="ru-RU" sz="4600" b="1" spc="50" dirty="0">
              <a:ln w="19050" cmpd="sng">
                <a:solidFill>
                  <a:srgbClr val="FF0000"/>
                </a:solidFill>
                <a:prstDash val="solid"/>
              </a:ln>
              <a:effectLst>
                <a:glow rad="38100">
                  <a:schemeClr val="bg1"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608" y="466172"/>
            <a:ext cx="5173384" cy="3448923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6206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8113" y="208722"/>
            <a:ext cx="3597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Цікаві факти!</a:t>
            </a:r>
            <a:endParaRPr lang="uk-UA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331" y="119769"/>
            <a:ext cx="804043" cy="7011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8964" y="820895"/>
            <a:ext cx="1182756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	</a:t>
            </a:r>
            <a:r>
              <a:rPr lang="uk-UA" i="1" dirty="0" smtClean="0"/>
              <a:t>Автором </a:t>
            </a:r>
            <a:r>
              <a:rPr lang="uk-UA" i="1" dirty="0"/>
              <a:t>терміну «комп'ютерний вірус» вважається </a:t>
            </a:r>
            <a:r>
              <a:rPr lang="uk-UA" i="1" dirty="0" err="1"/>
              <a:t>Фред</a:t>
            </a:r>
            <a:r>
              <a:rPr lang="uk-UA" i="1" dirty="0"/>
              <a:t> </a:t>
            </a:r>
            <a:r>
              <a:rPr lang="uk-UA" i="1" dirty="0" err="1"/>
              <a:t>Коен</a:t>
            </a:r>
            <a:r>
              <a:rPr lang="uk-UA" i="1" dirty="0"/>
              <a:t> — американський </a:t>
            </a:r>
            <a:r>
              <a:rPr lang="uk-UA" i="1" dirty="0" err="1"/>
              <a:t>інформатик</a:t>
            </a:r>
            <a:r>
              <a:rPr lang="uk-UA" i="1" dirty="0"/>
              <a:t>, відомий як винахідник прийомів захисту від комп'ютерних вірусів</a:t>
            </a:r>
            <a:r>
              <a:rPr lang="uk-UA" dirty="0"/>
              <a:t>. </a:t>
            </a:r>
          </a:p>
          <a:p>
            <a:pPr algn="just"/>
            <a:r>
              <a:rPr lang="en-US" dirty="0" smtClean="0"/>
              <a:t>	</a:t>
            </a:r>
            <a:r>
              <a:rPr lang="uk-UA" dirty="0" smtClean="0"/>
              <a:t>У </a:t>
            </a:r>
            <a:r>
              <a:rPr lang="uk-UA" dirty="0"/>
              <a:t>1983 році, під час навчання в Інженерній школі Університету Північної Каліфорнії, він з дослідницькою метою написав просту програму, яка вміла "заражати" комп'ютери, роблячи власні копії та поширюватися від однієї машини до іншої.</a:t>
            </a:r>
          </a:p>
          <a:p>
            <a:pPr algn="just"/>
            <a:r>
              <a:rPr lang="en-US" dirty="0" smtClean="0"/>
              <a:t>	</a:t>
            </a:r>
            <a:r>
              <a:rPr lang="uk-UA" i="1" dirty="0" smtClean="0"/>
              <a:t>Найпершим </a:t>
            </a:r>
            <a:r>
              <a:rPr lang="uk-UA" i="1" dirty="0"/>
              <a:t>відомим вірусом або скоріше файловим хробаком вважається </a:t>
            </a:r>
            <a:r>
              <a:rPr lang="uk-UA" i="1" dirty="0" err="1"/>
              <a:t>Pervading</a:t>
            </a:r>
            <a:r>
              <a:rPr lang="uk-UA" i="1" dirty="0"/>
              <a:t> </a:t>
            </a:r>
            <a:r>
              <a:rPr lang="uk-UA" i="1" dirty="0" err="1"/>
              <a:t>Animal</a:t>
            </a:r>
            <a:r>
              <a:rPr lang="uk-UA" i="1" dirty="0"/>
              <a:t>. Він був створений 1975 року задля ЕОМ </a:t>
            </a:r>
            <a:r>
              <a:rPr lang="uk-UA" i="1" dirty="0" err="1"/>
              <a:t>Univac</a:t>
            </a:r>
            <a:r>
              <a:rPr lang="uk-UA" i="1" dirty="0"/>
              <a:t> 1108, як доробка популярної гри «</a:t>
            </a:r>
            <a:r>
              <a:rPr lang="uk-UA" i="1" dirty="0" err="1"/>
              <a:t>Animal</a:t>
            </a:r>
            <a:r>
              <a:rPr lang="uk-UA" i="1" dirty="0"/>
              <a:t>».</a:t>
            </a:r>
          </a:p>
          <a:p>
            <a:pPr algn="just"/>
            <a:r>
              <a:rPr lang="en-US" dirty="0" smtClean="0"/>
              <a:t>	</a:t>
            </a:r>
            <a:r>
              <a:rPr lang="uk-UA" dirty="0" smtClean="0"/>
              <a:t>Одним </a:t>
            </a:r>
            <a:r>
              <a:rPr lang="uk-UA" dirty="0"/>
              <a:t>з перших вірусів, виявлених на комп'ютері звичайних користувачів, який міг поширюватися в чужих комп'ютерах, а не в системі, де був розроблений, є «</a:t>
            </a:r>
            <a:r>
              <a:rPr lang="uk-UA" dirty="0" err="1"/>
              <a:t>Elk</a:t>
            </a:r>
            <a:r>
              <a:rPr lang="uk-UA" dirty="0"/>
              <a:t> </a:t>
            </a:r>
            <a:r>
              <a:rPr lang="uk-UA" dirty="0" err="1"/>
              <a:t>Cloner</a:t>
            </a:r>
            <a:r>
              <a:rPr lang="uk-UA" dirty="0"/>
              <a:t>». Цей вірус написав в 1981 році п'ятнадцятирічний школяр Річард </a:t>
            </a:r>
            <a:r>
              <a:rPr lang="uk-UA" dirty="0" err="1"/>
              <a:t>Скрента</a:t>
            </a:r>
            <a:r>
              <a:rPr lang="uk-UA" dirty="0"/>
              <a:t> для комп'ютерів </a:t>
            </a:r>
            <a:r>
              <a:rPr lang="uk-UA" dirty="0" err="1"/>
              <a:t>Apple</a:t>
            </a:r>
            <a:r>
              <a:rPr lang="uk-UA" dirty="0"/>
              <a:t> II.</a:t>
            </a:r>
          </a:p>
          <a:p>
            <a:pPr algn="just"/>
            <a:r>
              <a:rPr lang="en-US" dirty="0" smtClean="0"/>
              <a:t>	</a:t>
            </a:r>
            <a:r>
              <a:rPr lang="uk-UA" i="1" dirty="0" smtClean="0"/>
              <a:t>Першим </a:t>
            </a:r>
            <a:r>
              <a:rPr lang="uk-UA" i="1" dirty="0"/>
              <a:t>мережевим вірусом вважається </a:t>
            </a:r>
            <a:r>
              <a:rPr lang="uk-UA" i="1" dirty="0" err="1"/>
              <a:t>Creeper</a:t>
            </a:r>
            <a:r>
              <a:rPr lang="uk-UA" i="1" dirty="0"/>
              <a:t>. Він у 1973 році інфікував військову комп'ютерну мережу </a:t>
            </a:r>
            <a:r>
              <a:rPr lang="uk-UA" i="1" dirty="0" err="1"/>
              <a:t>Arpanet</a:t>
            </a:r>
            <a:r>
              <a:rPr lang="uk-UA" i="1" dirty="0"/>
              <a:t>, прообразу Інтернету. Вірус написав співробітник фірми BBN (</a:t>
            </a:r>
            <a:r>
              <a:rPr lang="uk-UA" i="1" dirty="0" err="1"/>
              <a:t>Bolt</a:t>
            </a:r>
            <a:r>
              <a:rPr lang="uk-UA" i="1" dirty="0"/>
              <a:t> </a:t>
            </a:r>
            <a:r>
              <a:rPr lang="uk-UA" i="1" dirty="0" err="1"/>
              <a:t>Beranek</a:t>
            </a:r>
            <a:r>
              <a:rPr lang="uk-UA" i="1" dirty="0"/>
              <a:t> </a:t>
            </a:r>
            <a:r>
              <a:rPr lang="uk-UA" i="1" dirty="0" err="1"/>
              <a:t>and</a:t>
            </a:r>
            <a:r>
              <a:rPr lang="uk-UA" i="1" dirty="0"/>
              <a:t> </a:t>
            </a:r>
            <a:r>
              <a:rPr lang="uk-UA" i="1" dirty="0" err="1"/>
              <a:t>Newman</a:t>
            </a:r>
            <a:r>
              <a:rPr lang="uk-UA" i="1" dirty="0"/>
              <a:t>) Боб Томас. </a:t>
            </a:r>
          </a:p>
          <a:p>
            <a:pPr algn="just"/>
            <a:r>
              <a:rPr lang="en-US" dirty="0" smtClean="0"/>
              <a:t>	</a:t>
            </a:r>
            <a:r>
              <a:rPr lang="uk-UA" dirty="0" smtClean="0"/>
              <a:t>У </a:t>
            </a:r>
            <a:r>
              <a:rPr lang="uk-UA" dirty="0"/>
              <a:t>1987 році почались перші серйозні епідемії. Вірус </a:t>
            </a:r>
            <a:r>
              <a:rPr lang="uk-UA" dirty="0" err="1"/>
              <a:t>Brain</a:t>
            </a:r>
            <a:r>
              <a:rPr lang="uk-UA" dirty="0"/>
              <a:t> (Пакистанський вірус) був розроблений в Пакистані, щоб покарати місцевих піратів, які крадуть програми у розробника.</a:t>
            </a:r>
          </a:p>
          <a:p>
            <a:pPr algn="just"/>
            <a:r>
              <a:rPr lang="en-US" dirty="0" smtClean="0"/>
              <a:t>	</a:t>
            </a:r>
            <a:r>
              <a:rPr lang="uk-UA" i="1" dirty="0" smtClean="0"/>
              <a:t>Вірус </a:t>
            </a:r>
            <a:r>
              <a:rPr lang="uk-UA" i="1" dirty="0"/>
              <a:t>Єрусалим кожну п’ятницю 13-го числа видаляв всі файли, які можуть бути запущені на комп’ютерах користувачів, а оскільки Інтернету тоді не було, то і нізвідки було завантажити нові </a:t>
            </a:r>
            <a:r>
              <a:rPr lang="uk-UA" i="1" dirty="0" smtClean="0"/>
              <a:t>файли</a:t>
            </a:r>
            <a:r>
              <a:rPr lang="uk-UA" i="1" dirty="0"/>
              <a:t>.</a:t>
            </a:r>
          </a:p>
          <a:p>
            <a:pPr algn="just"/>
            <a:r>
              <a:rPr lang="en-US" dirty="0" smtClean="0"/>
              <a:t>	</a:t>
            </a:r>
            <a:r>
              <a:rPr lang="uk-UA" dirty="0" smtClean="0"/>
              <a:t>Датою </a:t>
            </a:r>
            <a:r>
              <a:rPr lang="uk-UA" dirty="0"/>
              <a:t>першої грандіозної мережевої атаки вважається 1988 рік</a:t>
            </a:r>
          </a:p>
          <a:p>
            <a:pPr algn="just"/>
            <a:r>
              <a:rPr lang="en-US" dirty="0" smtClean="0"/>
              <a:t>	</a:t>
            </a:r>
            <a:r>
              <a:rPr lang="uk-UA" i="1" dirty="0" smtClean="0"/>
              <a:t>Вірус </a:t>
            </a:r>
            <a:r>
              <a:rPr lang="uk-UA" i="1" dirty="0"/>
              <a:t>«I </a:t>
            </a:r>
            <a:r>
              <a:rPr lang="uk-UA" i="1" dirty="0" err="1"/>
              <a:t>Love</a:t>
            </a:r>
            <a:r>
              <a:rPr lang="uk-UA" i="1" dirty="0"/>
              <a:t> </a:t>
            </a:r>
            <a:r>
              <a:rPr lang="uk-UA" i="1" dirty="0" err="1"/>
              <a:t>You</a:t>
            </a:r>
            <a:r>
              <a:rPr lang="uk-UA" i="1" dirty="0"/>
              <a:t>» (I-</a:t>
            </a:r>
            <a:r>
              <a:rPr lang="uk-UA" i="1" dirty="0" err="1"/>
              <a:t>Worm.LoveLetter</a:t>
            </a:r>
            <a:r>
              <a:rPr lang="uk-UA" i="1" dirty="0"/>
              <a:t>) вразив понад 3 мільйони комп'ютерів по всьому світу. </a:t>
            </a:r>
          </a:p>
          <a:p>
            <a:pPr algn="just"/>
            <a:r>
              <a:rPr lang="en-US" dirty="0" smtClean="0"/>
              <a:t>	</a:t>
            </a:r>
            <a:r>
              <a:rPr lang="uk-UA" dirty="0" smtClean="0"/>
              <a:t>27 </a:t>
            </a:r>
            <a:r>
              <a:rPr lang="uk-UA" dirty="0"/>
              <a:t>червня 2017 р. найбільша </a:t>
            </a:r>
            <a:r>
              <a:rPr lang="uk-UA" dirty="0" err="1"/>
              <a:t>хакерська</a:t>
            </a:r>
            <a:r>
              <a:rPr lang="uk-UA" dirty="0"/>
              <a:t> атака, поширювана вірусом </a:t>
            </a:r>
            <a:r>
              <a:rPr lang="uk-UA" dirty="0" err="1"/>
              <a:t>Petya.A</a:t>
            </a:r>
            <a:r>
              <a:rPr lang="uk-UA" dirty="0"/>
              <a:t>, блокувала роботу комп'ютерних систем, вразила українські банки, енергетичні компанії, державні інтернет-ресурси і локальні мережі, українські медіа і ряд інших великих підприємств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88779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4007" y="186973"/>
            <a:ext cx="622520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Комп'ютерний вірус</a:t>
            </a:r>
            <a:r>
              <a:rPr lang="uk-UA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- це невелика програма, що написана програмістом високої кваліфікації, здатна до </a:t>
            </a:r>
            <a:r>
              <a:rPr lang="uk-UA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саморозмноження</a:t>
            </a:r>
            <a:r>
              <a:rPr lang="uk-UA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й виконання різних деструктивних дій. На сьогоднішній день відомо понад 50 тис. Комп'ютерних вірусів. Існує багато різних версій стосовно дати народження першого комп'ютерного вірусу.</a:t>
            </a:r>
            <a:endParaRPr lang="uk-UA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243" y="703808"/>
            <a:ext cx="4700103" cy="26438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34008" y="3985148"/>
            <a:ext cx="11382511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Віруси діють тільки програмним шляхом. Вони, як правило, приєднуються до файлу або проникають всередину файлу. У цьому випадку кажуть, що файл заражений вірусом. Вірус потрапляє в комп'ютер тільки разом із зараженим файлом. Для активізації вірусу потрібно завантажити заражений файл, і тільки після цього вірус починає діяти самостійно. Деякі віруси під час запуску зараженого файлу стають резидентними (постійно знаходяться в оперативній пам'яті комп'ютера) і можуть заражати інші файли та програми, що завантажуються. Інші різновиди вірусів відразу після активізації можуть спричиняти серйозні пошкодження, наприклад, форматувати жорсткий диск.</a:t>
            </a:r>
            <a:endParaRPr lang="uk-UA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217" y="2218298"/>
            <a:ext cx="4166484" cy="17360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41252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74365" y="599436"/>
            <a:ext cx="6195392" cy="51891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400" b="1" dirty="0">
                <a:solidFill>
                  <a:srgbClr val="FF000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Основними джерелами вірусів є:</a:t>
            </a:r>
            <a:endParaRPr lang="uk-UA" sz="2400" dirty="0" smtClean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4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дискета, на якій знаходяться заражені вірусом файли;</a:t>
            </a:r>
            <a:endParaRPr lang="uk-UA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4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комп'ютерна мережа, в тому числі система електронної пошти та </a:t>
            </a:r>
            <a:r>
              <a:rPr lang="uk-UA" sz="24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Internet</a:t>
            </a:r>
            <a:r>
              <a:rPr lang="uk-UA" sz="24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k-UA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4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жорсткий диск, на який потрапив вірус в результаті роботи з зараженими </a:t>
            </a:r>
            <a:r>
              <a:rPr lang="uk-UA" sz="24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програмами;</a:t>
            </a:r>
            <a:endParaRPr lang="uk-UA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4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вірус</a:t>
            </a:r>
            <a:r>
              <a:rPr lang="uk-UA" sz="24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що залишився в оперативній пам'яті після попереднього користувача</a:t>
            </a:r>
            <a:endParaRPr lang="uk-UA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084" y="336492"/>
            <a:ext cx="428625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76533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4861" y="308167"/>
            <a:ext cx="5559288" cy="668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200" b="1" dirty="0">
                <a:solidFill>
                  <a:srgbClr val="FF000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Основними ранніми ознаками зараження комп'ютера вірусом є:</a:t>
            </a:r>
            <a:endParaRPr lang="uk-UA" sz="2200" dirty="0" smtClean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2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зменшення обсягу вільної оперативної пам'яті;</a:t>
            </a:r>
            <a:endParaRPr lang="uk-UA" sz="22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2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сповільнення завантаження та роботи комп'ютера;</a:t>
            </a:r>
            <a:endParaRPr lang="uk-UA" sz="22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2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незрозумілі (без причин) зміни у файлах, а також зміни розмірів та дати останньої модифікації файлів;</a:t>
            </a:r>
            <a:endParaRPr lang="uk-UA" sz="22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2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помилки при завантаженні операційної системи;</a:t>
            </a:r>
            <a:endParaRPr lang="uk-UA" sz="22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2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неможливість зберігати файли в потрібних каталогах;</a:t>
            </a:r>
            <a:endParaRPr lang="uk-UA" sz="22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2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незрозумілі системні повідомлення, музикальні та візуальні ефекти і </a:t>
            </a:r>
            <a:r>
              <a:rPr lang="uk-UA" sz="22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т.д</a:t>
            </a:r>
            <a:r>
              <a:rPr lang="uk-UA" sz="22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566452" y="2554615"/>
            <a:ext cx="5161721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000" b="1" dirty="0">
                <a:solidFill>
                  <a:srgbClr val="FF000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Коли вірус переходить в активну фазу можливі такі ознаки:</a:t>
            </a:r>
            <a:endParaRPr lang="uk-UA" sz="2000" b="1" dirty="0" smtClean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зникнення файлів;</a:t>
            </a:r>
            <a:endParaRPr lang="uk-UA" sz="20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форматування жорсткого диска;</a:t>
            </a:r>
            <a:endParaRPr lang="uk-UA" sz="20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неспроможність завантаження файлів або операційної системи.</a:t>
            </a:r>
            <a:endParaRPr lang="uk-UA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279" y="308167"/>
            <a:ext cx="3108853" cy="2071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279" y="4770606"/>
            <a:ext cx="3101837" cy="1942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92107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660" y="288554"/>
            <a:ext cx="7497417" cy="61278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k-UA" sz="2400" b="1" dirty="0" smtClean="0">
                <a:solidFill>
                  <a:srgbClr val="FF0000"/>
                </a:solidFill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Умовно віруси можна класифікувати: 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400" dirty="0" smtClean="0"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завантажувальні віруси або BOOT-віруси</a:t>
            </a:r>
            <a:r>
              <a:rPr lang="uk-UA" sz="24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727075" algn="l"/>
              </a:tabLst>
            </a:pPr>
            <a:r>
              <a:rPr lang="uk-UA" sz="2400" dirty="0" smtClean="0"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файлові віруси</a:t>
            </a:r>
            <a:r>
              <a:rPr lang="uk-UA" sz="24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727075" algn="l"/>
              </a:tabLst>
            </a:pPr>
            <a:r>
              <a:rPr lang="uk-UA" sz="2400" dirty="0" smtClean="0"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віруси, що заражують програми;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727075" algn="l"/>
              </a:tabLst>
            </a:pPr>
            <a:r>
              <a:rPr lang="uk-UA" sz="24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uk-UA" sz="2400" dirty="0" err="1" smtClean="0"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акровіруси</a:t>
            </a:r>
            <a:r>
              <a:rPr lang="uk-UA" sz="24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727075" algn="l"/>
              </a:tabLst>
            </a:pPr>
            <a:r>
              <a:rPr lang="uk-UA" sz="2400" dirty="0" smtClean="0"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віруси-супутники</a:t>
            </a:r>
            <a:r>
              <a:rPr lang="uk-UA" sz="24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k-UA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727075" algn="l"/>
              </a:tabLst>
            </a:pPr>
            <a:r>
              <a:rPr lang="uk-UA" sz="2400" dirty="0" smtClean="0"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віруси сімейства DIR</a:t>
            </a:r>
            <a:r>
              <a:rPr lang="uk-UA" sz="24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k-UA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727075" algn="l"/>
              </a:tabLst>
            </a:pPr>
            <a:r>
              <a:rPr lang="uk-UA" sz="2400" dirty="0" err="1" smtClean="0"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завантажувально</a:t>
            </a:r>
            <a:r>
              <a:rPr lang="uk-UA" sz="2400" dirty="0" smtClean="0"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-файлові;</a:t>
            </a:r>
            <a:endParaRPr lang="uk-UA" sz="2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727075" algn="l"/>
              </a:tabLst>
            </a:pPr>
            <a:r>
              <a:rPr lang="uk-UA" sz="2400" dirty="0" smtClean="0"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віруси-невидимки або STEALTH-віруси</a:t>
            </a:r>
            <a:r>
              <a:rPr lang="uk-UA" sz="24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727075" algn="l"/>
              </a:tabLst>
            </a:pPr>
            <a:r>
              <a:rPr lang="uk-UA" sz="2400" dirty="0" err="1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uk-UA" sz="2400" dirty="0" err="1" smtClean="0"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етровіруси</a:t>
            </a:r>
            <a:r>
              <a:rPr lang="uk-UA" sz="24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  <a:tab pos="727075" algn="l"/>
              </a:tabLst>
            </a:pPr>
            <a:r>
              <a:rPr lang="uk-UA" sz="2400" dirty="0" smtClean="0"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віруси-хробаки</a:t>
            </a:r>
            <a:r>
              <a:rPr lang="uk-UA" sz="24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4082003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3277" y="260913"/>
            <a:ext cx="6573079" cy="6087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000" b="1" dirty="0">
                <a:solidFill>
                  <a:srgbClr val="FF000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 загальних засобів, що допомагають запобігти зараженню та його руйнівних наслідків належать</a:t>
            </a: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uk-UA" sz="20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резервне копіювання інформації (створення копій файлів і системних областей жорстких дисків);</a:t>
            </a:r>
            <a:endParaRPr lang="uk-UA" sz="20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уникнення користування випадковими й невідомими програмами. Найчастіше віруси розповсюджуються разом із комп'ютерними вірусами;</a:t>
            </a:r>
            <a:endParaRPr lang="uk-UA" sz="20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перезавантаження комп'ютера перед початком роботи, зокрема, у випадку, якщо за цим комп'ютером працювали інші </a:t>
            </a:r>
            <a:r>
              <a:rPr lang="uk-UA" sz="20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користувачі;</a:t>
            </a:r>
            <a:endParaRPr lang="uk-UA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обмеження </a:t>
            </a: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доступу до інформації, зокрема фізичний захист дискети під час копіювання файлів із неї.</a:t>
            </a:r>
            <a:endParaRPr lang="uk-UA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6249" y="2037522"/>
            <a:ext cx="4697188" cy="3187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44346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3764" y="519371"/>
            <a:ext cx="10707757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uk-UA" sz="24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Основний захист комп'ютера від вірусів – </a:t>
            </a:r>
            <a:r>
              <a:rPr lang="uk-UA" sz="2400" b="1" dirty="0">
                <a:solidFill>
                  <a:srgbClr val="FF000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встановлення антивірусної програми та її регулярне оновлення</a:t>
            </a:r>
            <a:r>
              <a:rPr lang="uk-UA" sz="2400" dirty="0">
                <a:solidFill>
                  <a:srgbClr val="FF000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4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Антивіруси перевіряють операційну систему і файли на наявність вірусів.</a:t>
            </a:r>
            <a:endParaRPr lang="uk-UA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538" y="2044976"/>
            <a:ext cx="9114183" cy="4914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679702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478" y="0"/>
            <a:ext cx="11519452" cy="66095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</a:pPr>
            <a:r>
              <a:rPr lang="uk-UA" sz="2000" b="1" u="sng" kern="0" dirty="0">
                <a:solidFill>
                  <a:srgbClr val="FF000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Захист комп’ютера від вірусів</a:t>
            </a:r>
            <a:endParaRPr lang="uk-UA" sz="2000" b="1" kern="0" dirty="0" smtClean="0">
              <a:solidFill>
                <a:srgbClr val="FF0000"/>
              </a:solidFill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20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Скористайтеся </a:t>
            </a: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програмою для захисту від зловмисних </a:t>
            </a:r>
            <a:r>
              <a:rPr lang="uk-UA" sz="20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програм.</a:t>
            </a:r>
            <a:endParaRPr lang="uk-UA" sz="20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20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Не </a:t>
            </a: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відкривайте повідомлення електронної пошти від незнайомих відправників або нерозпізнані вкладення електронної </a:t>
            </a:r>
            <a:r>
              <a:rPr lang="uk-UA" sz="20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пошти. </a:t>
            </a:r>
            <a:endParaRPr lang="uk-UA" sz="20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20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Використовуйте </a:t>
            </a:r>
            <a:r>
              <a:rPr lang="uk-UA" sz="20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блокувальник</a:t>
            </a: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спливаючих елементів у браузері</a:t>
            </a:r>
            <a:endParaRPr lang="uk-UA" sz="20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20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Якщо </a:t>
            </a: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 використовуєте Microsoft </a:t>
            </a:r>
            <a:r>
              <a:rPr lang="uk-UA" sz="20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Edge</a:t>
            </a: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переконайтеся, що фільтр </a:t>
            </a:r>
            <a:r>
              <a:rPr lang="uk-UA" sz="20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SmartScreen</a:t>
            </a: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увімкнуто – фільтр </a:t>
            </a:r>
            <a:r>
              <a:rPr lang="uk-UA" sz="20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SmartScreen</a:t>
            </a: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0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20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Зверніть </a:t>
            </a: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увагу на Windows сповіщень </a:t>
            </a:r>
            <a:r>
              <a:rPr lang="uk-UA" sz="20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SmartScreen</a:t>
            </a:r>
            <a:endParaRPr lang="uk-UA" sz="20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20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Оновлюйте </a:t>
            </a: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Windows </a:t>
            </a:r>
            <a:endParaRPr lang="uk-UA" sz="20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20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Використання </a:t>
            </a: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параметрів конфіденційності браузера</a:t>
            </a:r>
            <a:endParaRPr lang="uk-UA" sz="20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20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 Переконайтеся</a:t>
            </a: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що служба захисту користувачів (UAC) увімкнуто</a:t>
            </a:r>
            <a:endParaRPr lang="uk-UA" sz="20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20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 Переконайтеся</a:t>
            </a:r>
            <a:r>
              <a:rPr lang="uk-UA" sz="2000" dirty="0"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що захист від підробок увімкнуто</a:t>
            </a:r>
            <a:endParaRPr lang="uk-UA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0181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484</Words>
  <Application>Microsoft Office PowerPoint</Application>
  <PresentationFormat>Широкоэкранный</PresentationFormat>
  <Paragraphs>60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Bookman Old Style</vt:lpstr>
      <vt:lpstr>Calibri</vt:lpstr>
      <vt:lpstr>Calibri Light</vt:lpstr>
      <vt:lpstr>Cambria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NATALY</dc:creator>
  <cp:lastModifiedBy>NATALY</cp:lastModifiedBy>
  <cp:revision>8</cp:revision>
  <dcterms:created xsi:type="dcterms:W3CDTF">2023-03-13T12:09:28Z</dcterms:created>
  <dcterms:modified xsi:type="dcterms:W3CDTF">2023-03-13T13:13:00Z</dcterms:modified>
</cp:coreProperties>
</file>