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4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68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2257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174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843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9308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6238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1562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678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0894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9232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4620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885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180DC-3ACC-4262-B25A-FD074C34638F}" type="datetimeFigureOut">
              <a:rPr lang="uk-UA" smtClean="0"/>
              <a:t>20.02.2021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64DE9-5935-4961-8F5C-B34A52249D5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72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rosswordus.com/" TargetMode="External"/><Relationship Id="rId2" Type="http://schemas.openxmlformats.org/officeDocument/2006/relationships/hyperlink" Target="http://cross.highcat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ash-gear.com/" TargetMode="External"/><Relationship Id="rId2" Type="http://schemas.openxmlformats.org/officeDocument/2006/relationships/hyperlink" Target="https://www.jigsawplanet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roprofs.com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qr-code.com.ua/" TargetMode="External"/><Relationship Id="rId2" Type="http://schemas.openxmlformats.org/officeDocument/2006/relationships/hyperlink" Target="http://qrcoder.ru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Сучасн</a:t>
            </a:r>
            <a:r>
              <a:rPr lang="uk-UA" b="1" dirty="0">
                <a:latin typeface="Arial" pitchFamily="34" charset="0"/>
                <a:cs typeface="Arial" pitchFamily="34" charset="0"/>
              </a:rPr>
              <a:t>і </a:t>
            </a:r>
            <a:br>
              <a:rPr lang="uk-UA" b="1" dirty="0">
                <a:latin typeface="Arial" pitchFamily="34" charset="0"/>
                <a:cs typeface="Arial" pitchFamily="34" charset="0"/>
              </a:rPr>
            </a:br>
            <a:r>
              <a:rPr lang="uk-UA" b="1" dirty="0">
                <a:latin typeface="Arial" pitchFamily="34" charset="0"/>
                <a:cs typeface="Arial" pitchFamily="34" charset="0"/>
              </a:rPr>
              <a:t>«ІНТЕРНЕТ-МОЖЛИВОСТІ» </a:t>
            </a:r>
            <a:br>
              <a:rPr lang="uk-UA" b="1" dirty="0">
                <a:latin typeface="Arial" pitchFamily="34" charset="0"/>
                <a:cs typeface="Arial" pitchFamily="34" charset="0"/>
              </a:rPr>
            </a:br>
            <a:r>
              <a:rPr lang="uk-UA" b="1" dirty="0">
                <a:latin typeface="Arial" pitchFamily="34" charset="0"/>
                <a:cs typeface="Arial" pitchFamily="34" charset="0"/>
              </a:rPr>
              <a:t>у роботі викладача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9368" y="3386932"/>
            <a:ext cx="6400800" cy="1752600"/>
          </a:xfrm>
        </p:spPr>
        <p:txBody>
          <a:bodyPr/>
          <a:lstStyle/>
          <a:p>
            <a:r>
              <a:rPr lang="uk-UA" b="1" dirty="0">
                <a:solidFill>
                  <a:srgbClr val="7030A0"/>
                </a:solidFill>
              </a:rPr>
              <a:t>Створення кросвордів, </a:t>
            </a:r>
            <a:r>
              <a:rPr lang="uk-UA" b="1" dirty="0" err="1">
                <a:solidFill>
                  <a:srgbClr val="7030A0"/>
                </a:solidFill>
              </a:rPr>
              <a:t>пазлів</a:t>
            </a:r>
            <a:r>
              <a:rPr lang="uk-UA" b="1" dirty="0">
                <a:solidFill>
                  <a:srgbClr val="7030A0"/>
                </a:solidFill>
              </a:rPr>
              <a:t>, карток та тестів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2D9E1146-00D5-454E-B869-924C09C02BFC}"/>
              </a:ext>
            </a:extLst>
          </p:cNvPr>
          <p:cNvSpPr txBox="1">
            <a:spLocks/>
          </p:cNvSpPr>
          <p:nvPr/>
        </p:nvSpPr>
        <p:spPr>
          <a:xfrm>
            <a:off x="1763688" y="479715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uk-UA" b="1" i="1" dirty="0" err="1">
                <a:solidFill>
                  <a:schemeClr val="tx1"/>
                </a:solidFill>
              </a:rPr>
              <a:t>Товстік</a:t>
            </a:r>
            <a:r>
              <a:rPr lang="uk-UA" b="1" i="1" dirty="0">
                <a:solidFill>
                  <a:schemeClr val="tx1"/>
                </a:solidFill>
              </a:rPr>
              <a:t> Ж.В. </a:t>
            </a:r>
          </a:p>
          <a:p>
            <a:pPr algn="r"/>
            <a:r>
              <a:rPr lang="uk-UA" b="1" i="1" dirty="0">
                <a:solidFill>
                  <a:schemeClr val="tx1"/>
                </a:solidFill>
              </a:rPr>
              <a:t>Одеський фаховий коледж транспортних технологій</a:t>
            </a:r>
          </a:p>
        </p:txBody>
      </p:sp>
    </p:spTree>
    <p:extLst>
      <p:ext uri="{BB962C8B-B14F-4D97-AF65-F5344CB8AC3E}">
        <p14:creationId xmlns:p14="http://schemas.microsoft.com/office/powerpoint/2010/main" val="4018153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 fontScale="92500" lnSpcReduction="10000"/>
          </a:bodyPr>
          <a:lstStyle/>
          <a:p>
            <a:pPr marL="18000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   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Застосування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кросвордів</a:t>
            </a:r>
            <a:r>
              <a:rPr lang="ru-RU" dirty="0">
                <a:latin typeface="Arial" pitchFamily="34" charset="0"/>
                <a:cs typeface="Arial" pitchFamily="34" charset="0"/>
              </a:rPr>
              <a:t> 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навчальному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процесі</a:t>
            </a:r>
            <a:r>
              <a:rPr lang="ru-RU" dirty="0">
                <a:latin typeface="Arial" pitchFamily="34" charset="0"/>
                <a:cs typeface="Arial" pitchFamily="34" charset="0"/>
              </a:rPr>
              <a:t> є одним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із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засобів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оцінювання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студента,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його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можна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застосовувати</a:t>
            </a:r>
            <a:r>
              <a:rPr lang="ru-RU" dirty="0">
                <a:latin typeface="Arial" pitchFamily="34" charset="0"/>
                <a:cs typeface="Arial" pitchFamily="34" charset="0"/>
              </a:rPr>
              <a:t> при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перевірці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підготовки</a:t>
            </a:r>
            <a:r>
              <a:rPr lang="ru-RU" dirty="0">
                <a:latin typeface="Arial" pitchFamily="34" charset="0"/>
                <a:cs typeface="Arial" pitchFamily="34" charset="0"/>
              </a:rPr>
              <a:t> студента до лабораторно-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практичних</a:t>
            </a:r>
            <a:r>
              <a:rPr lang="ru-RU" dirty="0">
                <a:latin typeface="Arial" pitchFamily="34" charset="0"/>
                <a:cs typeface="Arial" pitchFamily="34" charset="0"/>
              </a:rPr>
              <a:t> занять,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або</a:t>
            </a:r>
            <a:r>
              <a:rPr lang="ru-RU" dirty="0">
                <a:latin typeface="Arial" pitchFamily="34" charset="0"/>
                <a:cs typeface="Arial" pitchFamily="34" charset="0"/>
              </a:rPr>
              <a:t> ж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закріплення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лекційного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матеріалу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Невід’ємним</a:t>
            </a:r>
            <a:r>
              <a:rPr lang="ru-RU" dirty="0">
                <a:latin typeface="Arial" pitchFamily="34" charset="0"/>
                <a:cs typeface="Arial" pitchFamily="34" charset="0"/>
              </a:rPr>
              <a:t> атрибутом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виступає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самостійна</a:t>
            </a:r>
            <a:r>
              <a:rPr lang="ru-RU" dirty="0">
                <a:latin typeface="Arial" pitchFamily="34" charset="0"/>
                <a:cs typeface="Arial" pitchFamily="34" charset="0"/>
              </a:rPr>
              <a:t> робота студента, яку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також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потрібно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оцінити</a:t>
            </a:r>
            <a:r>
              <a:rPr lang="ru-RU" dirty="0">
                <a:latin typeface="Arial" pitchFamily="34" charset="0"/>
                <a:cs typeface="Arial" pitchFamily="34" charset="0"/>
              </a:rPr>
              <a:t>, і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цим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засобом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оцінки</a:t>
            </a:r>
            <a:r>
              <a:rPr lang="ru-RU" dirty="0">
                <a:latin typeface="Arial" pitchFamily="34" charset="0"/>
                <a:cs typeface="Arial" pitchFamily="34" charset="0"/>
              </a:rPr>
              <a:t> є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кросворд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який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складається</a:t>
            </a:r>
            <a:r>
              <a:rPr lang="ru-RU" dirty="0">
                <a:latin typeface="Arial" pitchFamily="34" charset="0"/>
                <a:cs typeface="Arial" pitchFamily="34" charset="0"/>
              </a:rPr>
              <a:t> 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однієї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або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більше</a:t>
            </a:r>
            <a:r>
              <a:rPr lang="ru-RU" dirty="0">
                <a:latin typeface="Arial" pitchFamily="34" charset="0"/>
                <a:cs typeface="Arial" pitchFamily="34" charset="0"/>
              </a:rPr>
              <a:t> тем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дисципліни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що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може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скласти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викладач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або</a:t>
            </a:r>
            <a:r>
              <a:rPr lang="ru-RU" dirty="0">
                <a:latin typeface="Arial" pitchFamily="34" charset="0"/>
                <a:cs typeface="Arial" pitchFamily="34" charset="0"/>
              </a:rPr>
              <a:t> ж студент як вид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самостійної</a:t>
            </a:r>
            <a:r>
              <a:rPr lang="ru-RU" dirty="0"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домашньої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позаурочної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гурткової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додаткової</a:t>
            </a:r>
            <a:r>
              <a:rPr lang="ru-RU" dirty="0">
                <a:latin typeface="Arial" pitchFamily="34" charset="0"/>
                <a:cs typeface="Arial" pitchFamily="34" charset="0"/>
              </a:rPr>
              <a:t>)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роботи</a:t>
            </a:r>
            <a:r>
              <a:rPr lang="ru-RU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01316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77500" lnSpcReduction="20000"/>
          </a:bodyPr>
          <a:lstStyle/>
          <a:p>
            <a:pPr marL="180000" indent="0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Якщо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впровадити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створення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кросвордів</a:t>
            </a:r>
            <a:r>
              <a:rPr lang="ru-RU" dirty="0">
                <a:latin typeface="Arial" pitchFamily="34" charset="0"/>
                <a:cs typeface="Arial" pitchFamily="34" charset="0"/>
              </a:rPr>
              <a:t> 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навчальний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процес</a:t>
            </a:r>
            <a:r>
              <a:rPr lang="ru-RU" dirty="0">
                <a:latin typeface="Arial" pitchFamily="34" charset="0"/>
                <a:cs typeface="Arial" pitchFamily="34" charset="0"/>
              </a:rPr>
              <a:t>, студент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має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безліч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варіантів</a:t>
            </a:r>
            <a:r>
              <a:rPr lang="ru-RU" dirty="0">
                <a:latin typeface="Arial" pitchFamily="34" charset="0"/>
                <a:cs typeface="Arial" pitchFamily="34" charset="0"/>
              </a:rPr>
              <a:t> для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вирішення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цієї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задачі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адже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він</a:t>
            </a:r>
            <a:r>
              <a:rPr lang="ru-RU" dirty="0">
                <a:latin typeface="Arial" pitchFamily="34" charset="0"/>
                <a:cs typeface="Arial" pitchFamily="34" charset="0"/>
              </a:rPr>
              <a:t> 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поміч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може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використати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цілий</a:t>
            </a:r>
            <a:r>
              <a:rPr lang="ru-RU" dirty="0">
                <a:latin typeface="Arial" pitchFamily="34" charset="0"/>
                <a:cs typeface="Arial" pitchFamily="34" charset="0"/>
              </a:rPr>
              <a:t> ряд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автоматизованих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засобів</a:t>
            </a:r>
            <a:r>
              <a:rPr lang="ru-RU" dirty="0">
                <a:latin typeface="Arial" pitchFamily="34" charset="0"/>
                <a:cs typeface="Arial" pitchFamily="34" charset="0"/>
              </a:rPr>
              <a:t> (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програмне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забезпечення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),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що</a:t>
            </a:r>
            <a:r>
              <a:rPr lang="ru-RU" dirty="0">
                <a:latin typeface="Arial" pitchFamily="34" charset="0"/>
                <a:cs typeface="Arial" pitchFamily="34" charset="0"/>
              </a:rPr>
              <a:t> є актуально в наш час:</a:t>
            </a:r>
          </a:p>
          <a:p>
            <a:pPr marL="180000"/>
            <a:r>
              <a:rPr lang="ru-RU" dirty="0" err="1">
                <a:latin typeface="Arial" pitchFamily="34" charset="0"/>
                <a:cs typeface="Arial" pitchFamily="34" charset="0"/>
              </a:rPr>
              <a:t>Інтернет</a:t>
            </a:r>
            <a:r>
              <a:rPr lang="ru-RU" dirty="0">
                <a:latin typeface="Arial" pitchFamily="34" charset="0"/>
                <a:cs typeface="Arial" pitchFamily="34" charset="0"/>
              </a:rPr>
              <a:t> ресурс </a:t>
            </a:r>
            <a:r>
              <a:rPr lang="ru-RU" u="sng" dirty="0" err="1">
                <a:latin typeface="Arial" pitchFamily="34" charset="0"/>
                <a:cs typeface="Arial" pitchFamily="34" charset="0"/>
              </a:rPr>
              <a:t>http</a:t>
            </a:r>
            <a:r>
              <a:rPr lang="ru-RU" u="sng" dirty="0">
                <a:latin typeface="Arial" pitchFamily="34" charset="0"/>
                <a:cs typeface="Arial" pitchFamily="34" charset="0"/>
              </a:rPr>
              <a:t>://</a:t>
            </a:r>
            <a:r>
              <a:rPr lang="ru-RU" u="sng" dirty="0" err="1">
                <a:latin typeface="Arial" pitchFamily="34" charset="0"/>
                <a:cs typeface="Arial" pitchFamily="34" charset="0"/>
              </a:rPr>
              <a:t>cross.highcat.org</a:t>
            </a:r>
            <a:r>
              <a:rPr lang="ru-RU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80000"/>
            <a:r>
              <a:rPr lang="uk-UA" dirty="0">
                <a:latin typeface="Arial" pitchFamily="34" charset="0"/>
                <a:cs typeface="Arial" pitchFamily="34" charset="0"/>
              </a:rPr>
              <a:t>Інтернет ресурс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http</a:t>
            </a:r>
            <a:r>
              <a:rPr lang="uk-UA" dirty="0">
                <a:latin typeface="Arial" pitchFamily="34" charset="0"/>
                <a:cs typeface="Arial" pitchFamily="34" charset="0"/>
              </a:rPr>
              <a:t>://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crosswordus.com</a:t>
            </a:r>
            <a:r>
              <a:rPr lang="uk-UA" dirty="0">
                <a:latin typeface="Arial" pitchFamily="34" charset="0"/>
                <a:cs typeface="Arial" pitchFamily="34" charset="0"/>
              </a:rPr>
              <a:t>/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ru</a:t>
            </a:r>
            <a:r>
              <a:rPr lang="uk-UA" dirty="0">
                <a:latin typeface="Arial" pitchFamily="34" charset="0"/>
                <a:cs typeface="Arial" pitchFamily="34" charset="0"/>
              </a:rPr>
              <a:t>/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puzzlemaker</a:t>
            </a:r>
            <a:r>
              <a:rPr lang="uk-UA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80000"/>
            <a:r>
              <a:rPr lang="uk-UA" dirty="0">
                <a:latin typeface="Arial" pitchFamily="34" charset="0"/>
                <a:cs typeface="Arial" pitchFamily="34" charset="0"/>
              </a:rPr>
              <a:t>Складання кросвордів програмним засобом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crossx</a:t>
            </a:r>
            <a:r>
              <a:rPr lang="uk-UA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80000"/>
            <a:r>
              <a:rPr lang="uk-UA" dirty="0" err="1">
                <a:latin typeface="Arial" pitchFamily="34" charset="0"/>
                <a:cs typeface="Arial" pitchFamily="34" charset="0"/>
              </a:rPr>
              <a:t>EasyCross</a:t>
            </a:r>
            <a:r>
              <a:rPr lang="uk-UA" dirty="0">
                <a:latin typeface="Arial" pitchFamily="34" charset="0"/>
                <a:cs typeface="Arial" pitchFamily="34" charset="0"/>
              </a:rPr>
              <a:t> 9.9.0.111;</a:t>
            </a:r>
          </a:p>
          <a:p>
            <a:pPr marL="180000"/>
            <a:r>
              <a:rPr lang="uk-UA" dirty="0" err="1">
                <a:latin typeface="Arial" pitchFamily="34" charset="0"/>
                <a:cs typeface="Arial" pitchFamily="34" charset="0"/>
              </a:rPr>
              <a:t>CROSSWORD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POWER</a:t>
            </a:r>
            <a:r>
              <a:rPr lang="uk-UA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80000"/>
            <a:r>
              <a:rPr lang="uk-UA" dirty="0" err="1">
                <a:latin typeface="Arial" pitchFamily="34" charset="0"/>
                <a:cs typeface="Arial" pitchFamily="34" charset="0"/>
              </a:rPr>
              <a:t>Super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Crosswords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Creater</a:t>
            </a:r>
            <a:r>
              <a:rPr lang="uk-UA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80000"/>
            <a:r>
              <a:rPr lang="uk-UA" dirty="0">
                <a:latin typeface="Arial" pitchFamily="34" charset="0"/>
                <a:cs typeface="Arial" pitchFamily="34" charset="0"/>
              </a:rPr>
              <a:t>"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Люксворд</a:t>
            </a:r>
            <a:r>
              <a:rPr lang="uk-UA" dirty="0">
                <a:latin typeface="Arial" pitchFamily="34" charset="0"/>
                <a:cs typeface="Arial" pitchFamily="34" charset="0"/>
              </a:rPr>
              <a:t>";</a:t>
            </a:r>
          </a:p>
          <a:p>
            <a:pPr marL="180000"/>
            <a:r>
              <a:rPr lang="uk-UA" dirty="0" err="1">
                <a:latin typeface="Arial" pitchFamily="34" charset="0"/>
                <a:cs typeface="Arial" pitchFamily="34" charset="0"/>
              </a:rPr>
              <a:t>Magnum</a:t>
            </a:r>
            <a:r>
              <a:rPr lang="uk-UA" dirty="0">
                <a:latin typeface="Arial" pitchFamily="34" charset="0"/>
                <a:cs typeface="Arial" pitchFamily="34" charset="0"/>
              </a:rPr>
              <a:t> </a:t>
            </a:r>
            <a:r>
              <a:rPr lang="uk-UA" dirty="0" err="1">
                <a:latin typeface="Arial" pitchFamily="34" charset="0"/>
                <a:cs typeface="Arial" pitchFamily="34" charset="0"/>
              </a:rPr>
              <a:t>Opus</a:t>
            </a:r>
            <a:r>
              <a:rPr lang="uk-UA" dirty="0">
                <a:latin typeface="Arial" pitchFamily="34" charset="0"/>
                <a:cs typeface="Arial" pitchFamily="34" charset="0"/>
              </a:rPr>
              <a:t> та ін.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73749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Створення кросвордів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196952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en-US" sz="4000" dirty="0" err="1">
                <a:latin typeface="Arial" pitchFamily="34" charset="0"/>
                <a:cs typeface="Arial" pitchFamily="34" charset="0"/>
                <a:hlinkClick r:id="rId2"/>
              </a:rPr>
              <a:t>cross.highcat.org</a:t>
            </a:r>
            <a:endParaRPr lang="uk-UA" sz="4000" dirty="0">
              <a:latin typeface="Arial" pitchFamily="34" charset="0"/>
              <a:cs typeface="Arial" pitchFamily="34" charset="0"/>
            </a:endParaRPr>
          </a:p>
          <a:p>
            <a:endParaRPr lang="uk-UA" sz="4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uk-UA" sz="4000" dirty="0">
              <a:latin typeface="Arial" pitchFamily="34" charset="0"/>
              <a:cs typeface="Arial" pitchFamily="34" charset="0"/>
            </a:endParaRPr>
          </a:p>
          <a:p>
            <a:r>
              <a:rPr lang="en-US" sz="4000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en-US" sz="4000" dirty="0" err="1">
                <a:latin typeface="Arial" pitchFamily="34" charset="0"/>
                <a:cs typeface="Arial" pitchFamily="34" charset="0"/>
                <a:hlinkClick r:id="rId3"/>
              </a:rPr>
              <a:t>crosswordus.com</a:t>
            </a:r>
            <a:endParaRPr lang="uk-UA" sz="4000" dirty="0">
              <a:latin typeface="Arial" pitchFamily="34" charset="0"/>
              <a:cs typeface="Arial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41137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2" y="826840"/>
            <a:ext cx="8180109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1043608" y="966788"/>
            <a:ext cx="1368152" cy="432048"/>
          </a:xfrm>
          <a:prstGeom prst="donut">
            <a:avLst>
              <a:gd name="adj" fmla="val 417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78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1" b="3707"/>
          <a:stretch/>
        </p:blipFill>
        <p:spPr bwMode="auto">
          <a:xfrm>
            <a:off x="323528" y="1028700"/>
            <a:ext cx="8387408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2483768" y="1844824"/>
            <a:ext cx="864096" cy="720080"/>
          </a:xfrm>
          <a:prstGeom prst="donut">
            <a:avLst>
              <a:gd name="adj" fmla="val 91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67744" y="2852936"/>
            <a:ext cx="936104" cy="18002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Кольцо 5"/>
          <p:cNvSpPr/>
          <p:nvPr/>
        </p:nvSpPr>
        <p:spPr>
          <a:xfrm>
            <a:off x="4517232" y="1965164"/>
            <a:ext cx="1224136" cy="648072"/>
          </a:xfrm>
          <a:prstGeom prst="donut">
            <a:avLst>
              <a:gd name="adj" fmla="val 1324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5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328464"/>
            <a:ext cx="8677275" cy="621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266278" y="2564904"/>
            <a:ext cx="2232248" cy="3096344"/>
          </a:xfrm>
          <a:prstGeom prst="donut">
            <a:avLst>
              <a:gd name="adj" fmla="val 3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Кольцо 4"/>
          <p:cNvSpPr/>
          <p:nvPr/>
        </p:nvSpPr>
        <p:spPr>
          <a:xfrm>
            <a:off x="4571999" y="1988840"/>
            <a:ext cx="2376265" cy="864096"/>
          </a:xfrm>
          <a:prstGeom prst="donut">
            <a:avLst>
              <a:gd name="adj" fmla="val 3749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541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149"/>
            <a:ext cx="6979237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933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52400"/>
            <a:ext cx="81534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839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0"/>
            <a:ext cx="7362825" cy="781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904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Створення </a:t>
            </a:r>
            <a:r>
              <a:rPr lang="uk-UA" dirty="0" err="1"/>
              <a:t>пазлів</a:t>
            </a:r>
            <a:endParaRPr lang="uk-UA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57200" y="1600200"/>
            <a:ext cx="8229600" cy="31969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4000" dirty="0" err="1">
                <a:latin typeface="Arial" pitchFamily="34" charset="0"/>
                <a:cs typeface="Arial" pitchFamily="34" charset="0"/>
                <a:hlinkClick r:id="rId2"/>
              </a:rPr>
              <a:t>www.jigsawplanet.com</a:t>
            </a:r>
            <a:endParaRPr lang="uk-UA" sz="4000" dirty="0">
              <a:latin typeface="Arial" pitchFamily="34" charset="0"/>
              <a:cs typeface="Arial" pitchFamily="34" charset="0"/>
            </a:endParaRPr>
          </a:p>
          <a:p>
            <a:r>
              <a:rPr lang="en-US" sz="4000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en-US" sz="4000" dirty="0" err="1">
                <a:latin typeface="Arial" pitchFamily="34" charset="0"/>
                <a:cs typeface="Arial" pitchFamily="34" charset="0"/>
                <a:hlinkClick r:id="rId3"/>
              </a:rPr>
              <a:t>www.flash-gear.com</a:t>
            </a:r>
            <a:endParaRPr lang="uk-UA" sz="4000" dirty="0">
              <a:latin typeface="Arial" pitchFamily="34" charset="0"/>
              <a:cs typeface="Arial" pitchFamily="34" charset="0"/>
            </a:endParaRPr>
          </a:p>
          <a:p>
            <a:r>
              <a:rPr lang="en-US" sz="40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en-US" sz="4000" dirty="0" err="1">
                <a:latin typeface="Arial" pitchFamily="34" charset="0"/>
                <a:cs typeface="Arial" pitchFamily="34" charset="0"/>
                <a:hlinkClick r:id="rId4"/>
              </a:rPr>
              <a:t>www.proprofs.com</a:t>
            </a:r>
            <a:endParaRPr lang="uk-UA" sz="4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uk-UA" sz="4000" dirty="0">
              <a:latin typeface="Arial" pitchFamily="34" charset="0"/>
              <a:cs typeface="Arial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18560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3" b="8175"/>
          <a:stretch/>
        </p:blipFill>
        <p:spPr bwMode="auto">
          <a:xfrm>
            <a:off x="148991" y="1124744"/>
            <a:ext cx="8965913" cy="4552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1835696" y="1484784"/>
            <a:ext cx="1944216" cy="536972"/>
          </a:xfrm>
          <a:prstGeom prst="donut">
            <a:avLst>
              <a:gd name="adj" fmla="val 10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Кольцо 4"/>
          <p:cNvSpPr/>
          <p:nvPr/>
        </p:nvSpPr>
        <p:spPr>
          <a:xfrm>
            <a:off x="1988095" y="2564904"/>
            <a:ext cx="2439889" cy="548444"/>
          </a:xfrm>
          <a:prstGeom prst="donut">
            <a:avLst>
              <a:gd name="adj" fmla="val 10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Кольцо 5"/>
          <p:cNvSpPr/>
          <p:nvPr/>
        </p:nvSpPr>
        <p:spPr>
          <a:xfrm>
            <a:off x="2411760" y="2132856"/>
            <a:ext cx="1368152" cy="432048"/>
          </a:xfrm>
          <a:prstGeom prst="donut">
            <a:avLst>
              <a:gd name="adj" fmla="val 10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7" name="Кольцо 6"/>
          <p:cNvSpPr/>
          <p:nvPr/>
        </p:nvSpPr>
        <p:spPr>
          <a:xfrm>
            <a:off x="1988095" y="4437112"/>
            <a:ext cx="1368152" cy="432048"/>
          </a:xfrm>
          <a:prstGeom prst="donut">
            <a:avLst>
              <a:gd name="adj" fmla="val 10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9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5" b="6566"/>
          <a:stretch/>
        </p:blipFill>
        <p:spPr bwMode="auto">
          <a:xfrm>
            <a:off x="683568" y="1052736"/>
            <a:ext cx="8027368" cy="412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690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Створення завдань з </a:t>
            </a:r>
            <a:r>
              <a:rPr lang="en-US" dirty="0" err="1"/>
              <a:t>QR</a:t>
            </a:r>
            <a:r>
              <a:rPr lang="en-US" dirty="0"/>
              <a:t>-</a:t>
            </a:r>
            <a:r>
              <a:rPr lang="ru-RU" dirty="0"/>
              <a:t>кодами</a:t>
            </a:r>
            <a:endParaRPr lang="uk-UA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57200" y="1600200"/>
            <a:ext cx="8229600" cy="31969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sz="40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pitchFamily="34" charset="0"/>
              <a:buNone/>
            </a:pPr>
            <a:endParaRPr lang="uk-UA" sz="4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600200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en-US" sz="3600" b="1" dirty="0" err="1">
                <a:latin typeface="Arial" pitchFamily="34" charset="0"/>
                <a:cs typeface="Arial" pitchFamily="34" charset="0"/>
                <a:hlinkClick r:id="rId2"/>
              </a:rPr>
              <a:t>qrcoder.ru</a:t>
            </a:r>
            <a:endParaRPr lang="uk-UA" sz="3600" b="1" dirty="0">
              <a:latin typeface="Arial" pitchFamily="34" charset="0"/>
              <a:cs typeface="Arial" pitchFamily="34" charset="0"/>
            </a:endParaRPr>
          </a:p>
          <a:p>
            <a:endParaRPr lang="uk-UA" sz="3600" b="1" dirty="0">
              <a:latin typeface="Arial" pitchFamily="34" charset="0"/>
              <a:cs typeface="Arial" pitchFamily="34" charset="0"/>
            </a:endParaRPr>
          </a:p>
          <a:p>
            <a:r>
              <a:rPr lang="en-US" sz="3600" b="1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en-US" sz="3600" b="1" dirty="0" err="1">
                <a:latin typeface="Arial" pitchFamily="34" charset="0"/>
                <a:cs typeface="Arial" pitchFamily="34" charset="0"/>
                <a:hlinkClick r:id="rId3"/>
              </a:rPr>
              <a:t>www.qr-code.com.ua</a:t>
            </a:r>
            <a:r>
              <a:rPr lang="en-US" sz="3600" b="1" dirty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uk-UA" sz="3600" b="1" dirty="0">
              <a:latin typeface="Arial" pitchFamily="34" charset="0"/>
              <a:cs typeface="Arial" pitchFamily="34" charset="0"/>
            </a:endParaRPr>
          </a:p>
          <a:p>
            <a:endParaRPr lang="uk-UA" sz="3600" dirty="0"/>
          </a:p>
          <a:p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3095823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6" y="1052736"/>
            <a:ext cx="9065357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Кольцо 3"/>
          <p:cNvSpPr/>
          <p:nvPr/>
        </p:nvSpPr>
        <p:spPr>
          <a:xfrm>
            <a:off x="467544" y="2564904"/>
            <a:ext cx="4320480" cy="936104"/>
          </a:xfrm>
          <a:prstGeom prst="donut">
            <a:avLst>
              <a:gd name="adj" fmla="val 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Кольцо 4"/>
          <p:cNvSpPr/>
          <p:nvPr/>
        </p:nvSpPr>
        <p:spPr>
          <a:xfrm>
            <a:off x="3444528" y="3320988"/>
            <a:ext cx="1368152" cy="432048"/>
          </a:xfrm>
          <a:prstGeom prst="donut">
            <a:avLst>
              <a:gd name="adj" fmla="val 1004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Кольцо 5"/>
          <p:cNvSpPr/>
          <p:nvPr/>
        </p:nvSpPr>
        <p:spPr>
          <a:xfrm>
            <a:off x="5076056" y="3320988"/>
            <a:ext cx="2880320" cy="1620180"/>
          </a:xfrm>
          <a:prstGeom prst="donut">
            <a:avLst>
              <a:gd name="adj" fmla="val 140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82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61848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Кольцо 2"/>
          <p:cNvSpPr/>
          <p:nvPr/>
        </p:nvSpPr>
        <p:spPr>
          <a:xfrm>
            <a:off x="5508104" y="2744924"/>
            <a:ext cx="3096344" cy="1620180"/>
          </a:xfrm>
          <a:prstGeom prst="donut">
            <a:avLst>
              <a:gd name="adj" fmla="val 533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40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3096344" cy="3096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 descr="http://qrcoder.ru/code/?%D4%B3%E7%E8%EA%E0+-+%F6%E5+%ED%E0%F3%EA%E0+%EF%F0%EE+%EF%F0%E8%F0%EE%E4%F3.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68960"/>
            <a:ext cx="3113980" cy="311398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60032" y="90872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>
                <a:latin typeface="Arial" pitchFamily="34" charset="0"/>
                <a:cs typeface="Arial" pitchFamily="34" charset="0"/>
              </a:rPr>
              <a:t>Що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вивч</a:t>
            </a:r>
            <a:r>
              <a:rPr lang="uk-UA" sz="2800" dirty="0" err="1">
                <a:latin typeface="Arial" pitchFamily="34" charset="0"/>
                <a:cs typeface="Arial" pitchFamily="34" charset="0"/>
              </a:rPr>
              <a:t>ає</a:t>
            </a:r>
            <a:r>
              <a:rPr lang="uk-UA" sz="2800" dirty="0">
                <a:latin typeface="Arial" pitchFamily="34" charset="0"/>
                <a:cs typeface="Arial" pitchFamily="34" charset="0"/>
              </a:rPr>
              <a:t> фізика?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0750" y="4929335"/>
            <a:ext cx="4934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Фізика – це наука про природу</a:t>
            </a:r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138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4603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210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 Office</vt:lpstr>
      <vt:lpstr>Сучасні  «ІНТЕРНЕТ-МОЖЛИВОСТІ»  у роботі викладача</vt:lpstr>
      <vt:lpstr>Презентация PowerPoint</vt:lpstr>
      <vt:lpstr>Презентация PowerPoint</vt:lpstr>
      <vt:lpstr>Створення кросвордів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 «ІНТЕРНЕТ-МОЖЛИВОСТІ»  у роботі викладача</dc:title>
  <dc:creator>Администратор</dc:creator>
  <cp:lastModifiedBy>daniil.tovstik2312@gmail.com</cp:lastModifiedBy>
  <cp:revision>9</cp:revision>
  <dcterms:created xsi:type="dcterms:W3CDTF">2018-10-15T16:35:51Z</dcterms:created>
  <dcterms:modified xsi:type="dcterms:W3CDTF">2021-02-20T17:57:52Z</dcterms:modified>
</cp:coreProperties>
</file>