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5" r:id="rId4"/>
    <p:sldId id="258" r:id="rId5"/>
    <p:sldId id="259" r:id="rId6"/>
    <p:sldId id="260" r:id="rId7"/>
    <p:sldId id="261" r:id="rId8"/>
    <p:sldId id="262" r:id="rId9"/>
    <p:sldId id="266" r:id="rId10"/>
    <p:sldId id="263" r:id="rId11"/>
    <p:sldId id="267" r:id="rId12"/>
    <p:sldId id="264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5" autoAdjust="0"/>
    <p:restoredTop sz="94660"/>
  </p:normalViewPr>
  <p:slideViewPr>
    <p:cSldViewPr snapToGrid="0">
      <p:cViewPr varScale="1">
        <p:scale>
          <a:sx n="71" d="100"/>
          <a:sy n="71" d="100"/>
        </p:scale>
        <p:origin x="-120" y="-1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4212" y="685800"/>
            <a:ext cx="8001000" cy="1861458"/>
          </a:xfrm>
        </p:spPr>
        <p:txBody>
          <a:bodyPr anchor="t"/>
          <a:lstStyle/>
          <a:p>
            <a:pPr algn="ctr"/>
            <a:r>
              <a:rPr lang="uk-UA" sz="3200" b="1" dirty="0">
                <a:solidFill>
                  <a:srgbClr val="FF0000"/>
                </a:solidFill>
              </a:rPr>
              <a:t>Масиви даних. </a:t>
            </a:r>
            <a:r>
              <a:rPr lang="en-US" sz="3200" b="1" dirty="0" smtClean="0">
                <a:solidFill>
                  <a:srgbClr val="FF0000"/>
                </a:solidFill>
              </a:rPr>
              <a:t/>
            </a:r>
            <a:br>
              <a:rPr lang="en-US" sz="3200" b="1" dirty="0" smtClean="0">
                <a:solidFill>
                  <a:srgbClr val="FF0000"/>
                </a:solidFill>
              </a:rPr>
            </a:br>
            <a:r>
              <a:rPr lang="uk-UA" sz="3200" b="1" dirty="0" smtClean="0">
                <a:solidFill>
                  <a:srgbClr val="FF0000"/>
                </a:solidFill>
              </a:rPr>
              <a:t>Оголошення </a:t>
            </a:r>
            <a:r>
              <a:rPr lang="uk-UA" sz="3200" b="1" dirty="0">
                <a:solidFill>
                  <a:srgbClr val="FF0000"/>
                </a:solidFill>
              </a:rPr>
              <a:t>та ініціалізація масиву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4212" y="2272937"/>
            <a:ext cx="6400800" cy="3518263"/>
          </a:xfrm>
        </p:spPr>
        <p:txBody>
          <a:bodyPr/>
          <a:lstStyle/>
          <a:p>
            <a:pPr algn="ctr"/>
            <a:endParaRPr lang="uk-UA" dirty="0" smtClean="0"/>
          </a:p>
          <a:p>
            <a:pPr algn="ctr"/>
            <a:r>
              <a:rPr lang="uk-UA" sz="2800" b="1" dirty="0" smtClean="0">
                <a:solidFill>
                  <a:srgbClr val="002060"/>
                </a:solidFill>
              </a:rPr>
              <a:t>ПЛАН ЗАНЯТТЯ</a:t>
            </a:r>
          </a:p>
          <a:p>
            <a:pPr marL="457200" indent="-457200">
              <a:buAutoNum type="arabicPeriod"/>
            </a:pPr>
            <a:r>
              <a:rPr lang="uk-UA" sz="2800" b="1" dirty="0" smtClean="0">
                <a:solidFill>
                  <a:srgbClr val="002060"/>
                </a:solidFill>
              </a:rPr>
              <a:t>Поняття масиву</a:t>
            </a:r>
          </a:p>
          <a:p>
            <a:pPr marL="457200" indent="-457200">
              <a:buAutoNum type="arabicPeriod"/>
            </a:pPr>
            <a:r>
              <a:rPr lang="uk-UA" sz="2800" b="1" dirty="0" smtClean="0">
                <a:solidFill>
                  <a:srgbClr val="002060"/>
                </a:solidFill>
              </a:rPr>
              <a:t>Правила оголошення масиву</a:t>
            </a:r>
          </a:p>
          <a:p>
            <a:pPr marL="457200" indent="-457200">
              <a:buAutoNum type="arabicPeriod"/>
            </a:pPr>
            <a:r>
              <a:rPr lang="uk-UA" sz="2800" b="1" dirty="0" smtClean="0">
                <a:solidFill>
                  <a:srgbClr val="002060"/>
                </a:solidFill>
              </a:rPr>
              <a:t>Способи ініціалізації масиву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58000" y="4437529"/>
            <a:ext cx="48274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Розробив :</a:t>
            </a:r>
          </a:p>
          <a:p>
            <a:r>
              <a:rPr lang="uk-UA" dirty="0" smtClean="0"/>
              <a:t>викладач  ВСП «Роменський коледж ДВНЗ «КНЕУ імені Вадима Гетьмана»</a:t>
            </a:r>
          </a:p>
          <a:p>
            <a:endParaRPr lang="uk-UA" dirty="0" smtClean="0"/>
          </a:p>
          <a:p>
            <a:r>
              <a:rPr lang="uk-UA" dirty="0" smtClean="0"/>
              <a:t>Руденко </a:t>
            </a:r>
            <a:r>
              <a:rPr lang="uk-UA" dirty="0"/>
              <a:t>А. П</a:t>
            </a:r>
            <a:r>
              <a:rPr lang="uk-UA"/>
              <a:t>.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200613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3317967"/>
            <a:ext cx="11216051" cy="3174274"/>
          </a:xfrm>
        </p:spPr>
        <p:txBody>
          <a:bodyPr>
            <a:noAutofit/>
          </a:bodyPr>
          <a:lstStyle/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#</a:t>
            </a:r>
            <a:r>
              <a:rPr lang="uk-UA" sz="2400" cap="none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define</a:t>
            </a:r>
            <a:r>
              <a:rPr lang="uk-UA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 10</a:t>
            </a:r>
            <a:br>
              <a:rPr lang="uk-UA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void</a:t>
            </a:r>
            <a:r>
              <a:rPr lang="uk-UA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cap="none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main</a:t>
            </a:r>
            <a:r>
              <a:rPr lang="uk-UA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()</a:t>
            </a:r>
            <a:br>
              <a:rPr lang="uk-UA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{ </a:t>
            </a:r>
            <a:r>
              <a:rPr lang="uk-UA" sz="2400" cap="none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float</a:t>
            </a:r>
            <a:r>
              <a:rPr lang="uk-UA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a[k]; // оголошення масиву </a:t>
            </a:r>
            <a:r>
              <a:rPr lang="uk-UA" sz="2400" i="1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k-UA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10 елементів типу </a:t>
            </a:r>
            <a:r>
              <a:rPr lang="uk-UA" sz="2400" cap="none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float</a:t>
            </a:r>
            <a:r>
              <a:rPr lang="ru-RU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br>
              <a:rPr lang="uk-UA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cap="none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</a:t>
            </a:r>
            <a:r>
              <a:rPr lang="uk-UA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b[10][10]; // оголошення двовимірного масиву зі 100 елементів цілого типу</a:t>
            </a:r>
            <a:r>
              <a:rPr lang="ru-RU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cap="none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</a:t>
            </a:r>
            <a:r>
              <a:rPr lang="uk-UA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c[9]; // оголошення одновимірного масиву з 9 елементів   цілого типу</a:t>
            </a:r>
            <a:r>
              <a:rPr lang="ru-RU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}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268942"/>
            <a:ext cx="10893706" cy="2826956"/>
          </a:xfrm>
        </p:spPr>
        <p:txBody>
          <a:bodyPr anchor="t">
            <a:normAutofit fontScale="92500"/>
          </a:bodyPr>
          <a:lstStyle/>
          <a:p>
            <a:pPr algn="just"/>
            <a:r>
              <a:rPr lang="uk-UA" sz="2400" b="1" dirty="0" smtClean="0">
                <a:solidFill>
                  <a:srgbClr val="FF0000"/>
                </a:solidFill>
              </a:rPr>
              <a:t>Масив</a:t>
            </a:r>
            <a:r>
              <a:rPr lang="uk-UA" dirty="0" smtClean="0"/>
              <a:t> – це </a:t>
            </a:r>
            <a:r>
              <a:rPr lang="uk-UA" sz="2400" dirty="0" smtClean="0"/>
              <a:t>структура однотипних елементів, які розташовані в безперервній області </a:t>
            </a:r>
            <a:r>
              <a:rPr lang="uk-UA" sz="2400" dirty="0" err="1" smtClean="0"/>
              <a:t>пам</a:t>
            </a:r>
            <a:r>
              <a:rPr lang="en-US" sz="2400" dirty="0" smtClean="0"/>
              <a:t>`</a:t>
            </a:r>
            <a:r>
              <a:rPr lang="uk-UA" sz="2400" dirty="0" smtClean="0"/>
              <a:t>яті</a:t>
            </a:r>
          </a:p>
          <a:p>
            <a:pPr algn="just"/>
            <a:r>
              <a:rPr lang="uk-UA" sz="2400" b="1" dirty="0" smtClean="0">
                <a:solidFill>
                  <a:srgbClr val="FF0000"/>
                </a:solidFill>
              </a:rPr>
              <a:t>Властивості масиву: </a:t>
            </a:r>
            <a:r>
              <a:rPr lang="uk-UA" sz="2400" dirty="0" err="1" smtClean="0"/>
              <a:t>ім</a:t>
            </a:r>
            <a:r>
              <a:rPr lang="en-US" sz="2400" dirty="0" smtClean="0"/>
              <a:t>`</a:t>
            </a:r>
            <a:r>
              <a:rPr lang="uk-UA" sz="2400" dirty="0" smtClean="0"/>
              <a:t>я, тип, розмірність, кількість елементів</a:t>
            </a:r>
          </a:p>
          <a:p>
            <a:pPr algn="just"/>
            <a:r>
              <a:rPr lang="uk-UA" sz="2400" b="1" dirty="0" smtClean="0">
                <a:solidFill>
                  <a:srgbClr val="FF0000"/>
                </a:solidFill>
              </a:rPr>
              <a:t>Синтаксис оголошення масиву:</a:t>
            </a:r>
          </a:p>
          <a:p>
            <a:pPr marL="0" indent="0" algn="just">
              <a:buNone/>
            </a:pPr>
            <a:r>
              <a:rPr lang="uk-UA" sz="2400" dirty="0" smtClean="0"/>
              <a:t> </a:t>
            </a:r>
            <a:r>
              <a:rPr lang="uk-UA" sz="2400" dirty="0"/>
              <a:t>&lt;тип даних&gt; &lt;ім’я масиву&gt; [розмірність масиву</a:t>
            </a:r>
            <a:r>
              <a:rPr lang="uk-UA" sz="2400" dirty="0" smtClean="0"/>
              <a:t>];</a:t>
            </a:r>
            <a:endParaRPr lang="en-US" sz="2400" dirty="0" smtClean="0"/>
          </a:p>
          <a:p>
            <a:pPr marL="0" indent="0" algn="just">
              <a:buNone/>
            </a:pPr>
            <a:r>
              <a:rPr lang="uk-UA" sz="2400" dirty="0"/>
              <a:t>&lt;тип даних&gt; &lt;ім’я масиву&gt; [розмірність N]...[розмірність 2] [</a:t>
            </a:r>
            <a:r>
              <a:rPr lang="uk-UA" sz="2400" dirty="0" err="1"/>
              <a:t>розмірність</a:t>
            </a:r>
            <a:r>
              <a:rPr lang="uk-UA" sz="2400" dirty="0"/>
              <a:t> 1];</a:t>
            </a:r>
          </a:p>
          <a:p>
            <a:pPr marL="0" indent="0" algn="just">
              <a:buNone/>
            </a:pPr>
            <a:endParaRPr lang="ru-RU" sz="2400" dirty="0"/>
          </a:p>
          <a:p>
            <a:pPr algn="just"/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052189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11149200" cy="1507067"/>
          </a:xfrm>
        </p:spPr>
        <p:txBody>
          <a:bodyPr/>
          <a:lstStyle/>
          <a:p>
            <a:pPr algn="ctr"/>
            <a:r>
              <a:rPr lang="uk-UA" b="1" dirty="0">
                <a:solidFill>
                  <a:srgbClr val="002060"/>
                </a:solidFill>
              </a:rPr>
              <a:t>Порядок розміщення </a:t>
            </a:r>
            <a:r>
              <a:rPr lang="uk-UA" b="1" dirty="0" smtClean="0">
                <a:solidFill>
                  <a:srgbClr val="002060"/>
                </a:solidFill>
              </a:rPr>
              <a:t>елементів одновимірного масиву</a:t>
            </a:r>
            <a:endParaRPr lang="uk-UA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6805963"/>
              </p:ext>
            </p:extLst>
          </p:nvPr>
        </p:nvGraphicFramePr>
        <p:xfrm>
          <a:off x="497541" y="1035424"/>
          <a:ext cx="11308976" cy="26002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6899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2450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30466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30614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30466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123395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00"/>
                        </a:spcAft>
                      </a:pPr>
                      <a:r>
                        <a:rPr lang="uk-UA" sz="1400" dirty="0">
                          <a:effectLst/>
                        </a:rPr>
                        <a:t> </a:t>
                      </a:r>
                      <a:endParaRPr lang="uk-UA" sz="1000" dirty="0">
                        <a:effectLst/>
                        <a:latin typeface="Pragmatica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00"/>
                        </a:spcAft>
                      </a:pPr>
                      <a:r>
                        <a:rPr lang="uk-UA" sz="3200" b="1" dirty="0">
                          <a:solidFill>
                            <a:srgbClr val="002060"/>
                          </a:solidFill>
                          <a:effectLst/>
                        </a:rPr>
                        <a:t>Елемент 1</a:t>
                      </a:r>
                      <a:endParaRPr lang="uk-UA" sz="3200" b="1" dirty="0">
                        <a:solidFill>
                          <a:srgbClr val="002060"/>
                        </a:solidFill>
                        <a:effectLst/>
                        <a:latin typeface="Pragmatica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00"/>
                        </a:spcAft>
                      </a:pPr>
                      <a:r>
                        <a:rPr lang="uk-UA" sz="3200" b="1" dirty="0">
                          <a:solidFill>
                            <a:srgbClr val="002060"/>
                          </a:solidFill>
                          <a:effectLst/>
                        </a:rPr>
                        <a:t>Елемент 2</a:t>
                      </a:r>
                      <a:endParaRPr lang="uk-UA" sz="3200" b="1" dirty="0">
                        <a:solidFill>
                          <a:srgbClr val="002060"/>
                        </a:solidFill>
                        <a:effectLst/>
                        <a:latin typeface="Pragmatica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00"/>
                        </a:spcAft>
                      </a:pPr>
                      <a:r>
                        <a:rPr lang="uk-UA" sz="3200" b="1" dirty="0">
                          <a:solidFill>
                            <a:srgbClr val="002060"/>
                          </a:solidFill>
                          <a:effectLst/>
                        </a:rPr>
                        <a:t>Елемент 3</a:t>
                      </a:r>
                      <a:endParaRPr lang="uk-UA" sz="3200" b="1" dirty="0">
                        <a:solidFill>
                          <a:srgbClr val="002060"/>
                        </a:solidFill>
                        <a:effectLst/>
                        <a:latin typeface="Pragmatica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00"/>
                        </a:spcAft>
                      </a:pPr>
                      <a:r>
                        <a:rPr lang="uk-UA" sz="3200" b="1" dirty="0">
                          <a:solidFill>
                            <a:srgbClr val="002060"/>
                          </a:solidFill>
                          <a:effectLst/>
                        </a:rPr>
                        <a:t>Елемент 4</a:t>
                      </a:r>
                      <a:endParaRPr lang="uk-UA" sz="3200" b="1" dirty="0">
                        <a:solidFill>
                          <a:srgbClr val="002060"/>
                        </a:solidFill>
                        <a:effectLst/>
                        <a:latin typeface="Pragmatica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36629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uk-UA" sz="3200" b="1" dirty="0">
                          <a:effectLst/>
                        </a:rPr>
                        <a:t>Рядок</a:t>
                      </a:r>
                      <a:endParaRPr lang="uk-UA" sz="3200" b="1" dirty="0">
                        <a:effectLst/>
                        <a:latin typeface="Pragmatica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uk-UA" sz="3200" dirty="0">
                          <a:effectLst/>
                        </a:rPr>
                        <a:t>а[0]</a:t>
                      </a:r>
                      <a:endParaRPr lang="uk-UA" sz="3200" dirty="0">
                        <a:effectLst/>
                        <a:latin typeface="Pragmatica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uk-UA" sz="3200">
                          <a:effectLst/>
                        </a:rPr>
                        <a:t>а[1]</a:t>
                      </a:r>
                      <a:endParaRPr lang="uk-UA" sz="3200">
                        <a:effectLst/>
                        <a:latin typeface="Pragmatica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uk-UA" sz="3200" dirty="0">
                          <a:effectLst/>
                        </a:rPr>
                        <a:t>а[2]</a:t>
                      </a:r>
                      <a:endParaRPr lang="uk-UA" sz="3200" dirty="0">
                        <a:effectLst/>
                        <a:latin typeface="Pragmatica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uk-UA" sz="3200" dirty="0">
                          <a:effectLst/>
                        </a:rPr>
                        <a:t>а[3]</a:t>
                      </a:r>
                      <a:endParaRPr lang="uk-UA" sz="3200" dirty="0">
                        <a:effectLst/>
                        <a:latin typeface="Pragmatica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0289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4908176"/>
            <a:ext cx="11255239" cy="1694330"/>
          </a:xfrm>
        </p:spPr>
        <p:txBody>
          <a:bodyPr anchor="b">
            <a:normAutofit/>
          </a:bodyPr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Порядок розміщення елементів двовимірного масиву</a:t>
            </a:r>
            <a:endParaRPr lang="ru-RU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127011"/>
              </p:ext>
            </p:extLst>
          </p:nvPr>
        </p:nvGraphicFramePr>
        <p:xfrm>
          <a:off x="1128348" y="849085"/>
          <a:ext cx="10811102" cy="40100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05846">
                  <a:extLst>
                    <a:ext uri="{9D8B030D-6E8A-4147-A177-3AD203B41FA5}">
                      <a16:colId xmlns:a16="http://schemas.microsoft.com/office/drawing/2014/main" xmlns="" val="579361710"/>
                    </a:ext>
                  </a:extLst>
                </a:gridCol>
                <a:gridCol w="2272937">
                  <a:extLst>
                    <a:ext uri="{9D8B030D-6E8A-4147-A177-3AD203B41FA5}">
                      <a16:colId xmlns:a16="http://schemas.microsoft.com/office/drawing/2014/main" xmlns="" val="219814821"/>
                    </a:ext>
                  </a:extLst>
                </a:gridCol>
                <a:gridCol w="2573383">
                  <a:extLst>
                    <a:ext uri="{9D8B030D-6E8A-4147-A177-3AD203B41FA5}">
                      <a16:colId xmlns:a16="http://schemas.microsoft.com/office/drawing/2014/main" xmlns="" val="770765746"/>
                    </a:ext>
                  </a:extLst>
                </a:gridCol>
                <a:gridCol w="2455817">
                  <a:extLst>
                    <a:ext uri="{9D8B030D-6E8A-4147-A177-3AD203B41FA5}">
                      <a16:colId xmlns:a16="http://schemas.microsoft.com/office/drawing/2014/main" xmlns="" val="601397801"/>
                    </a:ext>
                  </a:extLst>
                </a:gridCol>
                <a:gridCol w="2103119">
                  <a:extLst>
                    <a:ext uri="{9D8B030D-6E8A-4147-A177-3AD203B41FA5}">
                      <a16:colId xmlns:a16="http://schemas.microsoft.com/office/drawing/2014/main" xmlns="" val="2789899849"/>
                    </a:ext>
                  </a:extLst>
                </a:gridCol>
              </a:tblGrid>
              <a:tr h="131884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300"/>
                        </a:spcAft>
                      </a:pPr>
                      <a:r>
                        <a:rPr lang="uk-UA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00"/>
                        </a:spcAft>
                      </a:pPr>
                      <a:r>
                        <a:rPr lang="uk-UA" sz="2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Стовпець 0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00"/>
                        </a:spcAft>
                      </a:pPr>
                      <a:r>
                        <a:rPr lang="uk-UA" sz="2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Стовпець 1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00"/>
                        </a:spcAft>
                      </a:pPr>
                      <a:r>
                        <a:rPr lang="uk-UA" sz="2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Стовпець 2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300"/>
                        </a:spcAft>
                      </a:pPr>
                      <a:r>
                        <a:rPr lang="uk-UA" sz="2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Стовпець 3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xmlns="" val="1330388601"/>
                  </a:ext>
                </a:extLst>
              </a:tr>
              <a:tr h="89707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uk-UA" sz="2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Рядок 0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uk-UA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а[0][0]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uk-UA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а[0][1]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uk-UA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а[0][2]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uk-UA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а[0][3]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xmlns="" val="342226313"/>
                  </a:ext>
                </a:extLst>
              </a:tr>
              <a:tr h="89707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uk-UA" sz="2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Рядок 1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uk-UA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а[1][0]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uk-UA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а[1][1]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uk-UA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а[1][2]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uk-UA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а[1][3]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xmlns="" val="4136294845"/>
                  </a:ext>
                </a:extLst>
              </a:tr>
              <a:tr h="89707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uk-UA" sz="2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Рядок 2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uk-UA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а[2][0]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uk-UA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а[2][1]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uk-UA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а[2][2]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uk-UA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а[2][3]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xmlns="" val="41002937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2641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11059296" cy="1507067"/>
          </a:xfrm>
        </p:spPr>
        <p:txBody>
          <a:bodyPr/>
          <a:lstStyle/>
          <a:p>
            <a:r>
              <a:rPr lang="uk-UA" b="1" dirty="0" smtClean="0">
                <a:solidFill>
                  <a:srgbClr val="002060"/>
                </a:solidFill>
              </a:rPr>
              <a:t>Як задати значення елементам масиву?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1" y="685800"/>
            <a:ext cx="11059297" cy="3615267"/>
          </a:xfrm>
        </p:spPr>
        <p:txBody>
          <a:bodyPr/>
          <a:lstStyle/>
          <a:p>
            <a:r>
              <a:rPr lang="uk-UA" sz="2800" dirty="0" smtClean="0"/>
              <a:t>1. </a:t>
            </a:r>
            <a:r>
              <a:rPr lang="uk-UA" sz="2800" dirty="0" err="1" smtClean="0"/>
              <a:t>Ініціалізулізувати</a:t>
            </a:r>
            <a:r>
              <a:rPr lang="uk-UA" sz="2800" dirty="0" smtClean="0"/>
              <a:t>  масив при оголошенні</a:t>
            </a:r>
          </a:p>
          <a:p>
            <a:r>
              <a:rPr lang="uk-UA" sz="2800" dirty="0" smtClean="0"/>
              <a:t>2. Ввести значення елементів масиву (клавіатура, файл)</a:t>
            </a:r>
          </a:p>
          <a:p>
            <a:r>
              <a:rPr lang="uk-UA" sz="2800" dirty="0" smtClean="0"/>
              <a:t>3. Задати значення програмним шляхом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1007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10954794" cy="1507067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Ініціалізація масиву при оголошенні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1" y="685800"/>
            <a:ext cx="11149201" cy="4265023"/>
          </a:xfrm>
        </p:spPr>
        <p:txBody>
          <a:bodyPr>
            <a:normAutofit fontScale="92500" lnSpcReduction="10000"/>
          </a:bodyPr>
          <a:lstStyle/>
          <a:p>
            <a:r>
              <a:rPr lang="uk-UA" sz="2800" b="1" dirty="0" smtClean="0">
                <a:solidFill>
                  <a:srgbClr val="C00000"/>
                </a:solidFill>
              </a:rPr>
              <a:t>Явна ініціалізація </a:t>
            </a:r>
          </a:p>
          <a:p>
            <a:pPr marL="0" indent="0">
              <a:buNone/>
            </a:pPr>
            <a:r>
              <a:rPr lang="uk-UA" sz="2800" dirty="0" err="1" smtClean="0"/>
              <a:t>int</a:t>
            </a:r>
            <a:r>
              <a:rPr lang="uk-UA" sz="2800" dirty="0" smtClean="0"/>
              <a:t> a[10</a:t>
            </a:r>
            <a:r>
              <a:rPr lang="uk-UA" sz="2800" dirty="0"/>
              <a:t>] = {1, 2, 3, 4, 5, 6, 7, 8, 9, 10};</a:t>
            </a:r>
            <a:endParaRPr lang="ru-RU" sz="2800" dirty="0"/>
          </a:p>
          <a:p>
            <a:pPr marL="0" indent="0">
              <a:buNone/>
            </a:pPr>
            <a:r>
              <a:rPr lang="uk-UA" sz="2800" dirty="0" err="1" smtClean="0"/>
              <a:t>int</a:t>
            </a:r>
            <a:r>
              <a:rPr lang="uk-UA" sz="2800" dirty="0" smtClean="0"/>
              <a:t> b[10</a:t>
            </a:r>
            <a:r>
              <a:rPr lang="uk-UA" sz="2800" dirty="0"/>
              <a:t>] = {1, 2, 3, 4</a:t>
            </a:r>
            <a:r>
              <a:rPr lang="uk-UA" sz="2800" dirty="0" smtClean="0"/>
              <a:t>};</a:t>
            </a:r>
          </a:p>
          <a:p>
            <a:pPr marL="0" indent="0">
              <a:buNone/>
            </a:pPr>
            <a:endParaRPr lang="uk-UA" sz="2800" dirty="0" smtClean="0"/>
          </a:p>
          <a:p>
            <a:r>
              <a:rPr lang="uk-UA" sz="2800" b="1" dirty="0" smtClean="0">
                <a:solidFill>
                  <a:srgbClr val="C00000"/>
                </a:solidFill>
              </a:rPr>
              <a:t>Неявна ініціалізація </a:t>
            </a:r>
          </a:p>
          <a:p>
            <a:pPr marL="0" indent="0">
              <a:buNone/>
            </a:pPr>
            <a:r>
              <a:rPr lang="uk-UA" sz="2800" dirty="0" err="1" smtClean="0"/>
              <a:t>int</a:t>
            </a:r>
            <a:r>
              <a:rPr lang="uk-UA" sz="2800" dirty="0" smtClean="0"/>
              <a:t> a[ </a:t>
            </a:r>
            <a:r>
              <a:rPr lang="uk-UA" sz="2800" dirty="0"/>
              <a:t>] = {1, 2, 3, 4</a:t>
            </a:r>
            <a:r>
              <a:rPr lang="uk-UA" sz="2800" dirty="0" smtClean="0"/>
              <a:t>};</a:t>
            </a:r>
          </a:p>
          <a:p>
            <a:pPr marL="0" indent="0">
              <a:buNone/>
            </a:pPr>
            <a:r>
              <a:rPr lang="uk-UA" sz="2800" dirty="0" err="1"/>
              <a:t>int</a:t>
            </a:r>
            <a:r>
              <a:rPr lang="uk-UA" sz="2800" dirty="0"/>
              <a:t> </a:t>
            </a:r>
            <a:r>
              <a:rPr lang="en-US" sz="2800" dirty="0" smtClean="0"/>
              <a:t>k</a:t>
            </a:r>
            <a:r>
              <a:rPr lang="uk-UA" sz="2800" dirty="0" smtClean="0"/>
              <a:t>[2][</a:t>
            </a:r>
            <a:r>
              <a:rPr lang="en-US" sz="2800" dirty="0" smtClean="0"/>
              <a:t>2</a:t>
            </a:r>
            <a:r>
              <a:rPr lang="uk-UA" sz="2800" dirty="0" smtClean="0"/>
              <a:t>] </a:t>
            </a:r>
            <a:r>
              <a:rPr lang="uk-UA" sz="2800" dirty="0"/>
              <a:t>= {{1, </a:t>
            </a:r>
            <a:r>
              <a:rPr lang="uk-UA" sz="2800" dirty="0" smtClean="0"/>
              <a:t>2},{</a:t>
            </a:r>
            <a:r>
              <a:rPr lang="en-US" sz="2800" dirty="0"/>
              <a:t>3</a:t>
            </a:r>
            <a:r>
              <a:rPr lang="uk-UA" sz="2800" dirty="0" smtClean="0"/>
              <a:t>, </a:t>
            </a:r>
            <a:r>
              <a:rPr lang="en-US" sz="2800" dirty="0" smtClean="0"/>
              <a:t>4</a:t>
            </a:r>
            <a:r>
              <a:rPr lang="uk-UA" sz="2800" dirty="0" smtClean="0"/>
              <a:t>}}; </a:t>
            </a:r>
            <a:r>
              <a:rPr lang="uk-UA" sz="2800" dirty="0"/>
              <a:t>або </a:t>
            </a:r>
            <a:r>
              <a:rPr lang="uk-UA" sz="2800" dirty="0" err="1"/>
              <a:t>int</a:t>
            </a:r>
            <a:r>
              <a:rPr lang="uk-UA" sz="2800" dirty="0"/>
              <a:t> </a:t>
            </a:r>
            <a:r>
              <a:rPr lang="en-US" sz="2800" dirty="0" smtClean="0"/>
              <a:t>k</a:t>
            </a:r>
            <a:r>
              <a:rPr lang="uk-UA" sz="2800" dirty="0" smtClean="0"/>
              <a:t>[2</a:t>
            </a:r>
            <a:r>
              <a:rPr lang="uk-UA" sz="2800" dirty="0"/>
              <a:t>][</a:t>
            </a:r>
            <a:r>
              <a:rPr lang="en-US" sz="2800" dirty="0"/>
              <a:t>2</a:t>
            </a:r>
            <a:r>
              <a:rPr lang="uk-UA" sz="2800" dirty="0"/>
              <a:t>] = </a:t>
            </a:r>
            <a:r>
              <a:rPr lang="uk-UA" sz="2800" dirty="0" smtClean="0"/>
              <a:t>{1, </a:t>
            </a:r>
            <a:r>
              <a:rPr lang="uk-UA" sz="2800" dirty="0"/>
              <a:t>2, </a:t>
            </a:r>
            <a:r>
              <a:rPr lang="uk-UA" sz="2800" dirty="0" smtClean="0"/>
              <a:t>3,4}; </a:t>
            </a:r>
          </a:p>
          <a:p>
            <a:pPr marL="0" indent="0">
              <a:buNone/>
            </a:pPr>
            <a:r>
              <a:rPr lang="uk-UA" sz="2800" dirty="0" err="1" smtClean="0"/>
              <a:t>int</a:t>
            </a:r>
            <a:r>
              <a:rPr lang="uk-UA" sz="2800" dirty="0" smtClean="0"/>
              <a:t> с[ ][</a:t>
            </a:r>
            <a:r>
              <a:rPr lang="uk-UA" sz="2800" dirty="0"/>
              <a:t>3] = {0, 1, 2, 3, 4, 5};</a:t>
            </a:r>
            <a:endParaRPr lang="ru-RU" sz="2800" dirty="0"/>
          </a:p>
          <a:p>
            <a:pPr marL="0" indent="0">
              <a:buNone/>
            </a:pPr>
            <a:endParaRPr lang="ru-RU" dirty="0"/>
          </a:p>
          <a:p>
            <a:endParaRPr lang="ru-RU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746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11085422" cy="1507067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Введення значень </a:t>
            </a:r>
            <a:r>
              <a:rPr lang="uk-UA" b="1" dirty="0">
                <a:solidFill>
                  <a:srgbClr val="002060"/>
                </a:solidFill>
              </a:rPr>
              <a:t>елементів масиву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1" y="685800"/>
            <a:ext cx="10732725" cy="361526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US" sz="2600" dirty="0" smtClean="0"/>
          </a:p>
          <a:p>
            <a:pPr marL="0" indent="0">
              <a:buNone/>
            </a:pPr>
            <a:r>
              <a:rPr lang="uk-UA" sz="2600" dirty="0" err="1"/>
              <a:t>int</a:t>
            </a:r>
            <a:r>
              <a:rPr lang="uk-UA" sz="2600" dirty="0"/>
              <a:t> </a:t>
            </a:r>
            <a:r>
              <a:rPr lang="en-US" sz="2600" dirty="0" smtClean="0"/>
              <a:t>mas</a:t>
            </a:r>
            <a:r>
              <a:rPr lang="uk-UA" sz="2600" dirty="0" smtClean="0"/>
              <a:t>[</a:t>
            </a:r>
            <a:r>
              <a:rPr lang="en-US" sz="2600" dirty="0" smtClean="0"/>
              <a:t>10</a:t>
            </a:r>
            <a:r>
              <a:rPr lang="uk-UA" sz="2600" dirty="0" smtClean="0"/>
              <a:t>]</a:t>
            </a:r>
            <a:r>
              <a:rPr lang="en-US" sz="2600" dirty="0"/>
              <a:t>;</a:t>
            </a:r>
            <a:endParaRPr lang="en-US" sz="2600" dirty="0" smtClean="0"/>
          </a:p>
          <a:p>
            <a:pPr marL="0" indent="0">
              <a:buNone/>
            </a:pPr>
            <a:r>
              <a:rPr lang="en-US" sz="2600" dirty="0" err="1" smtClean="0"/>
              <a:t>int</a:t>
            </a:r>
            <a:r>
              <a:rPr lang="uk-UA" sz="2600" dirty="0" smtClean="0"/>
              <a:t> i;</a:t>
            </a:r>
            <a:endParaRPr lang="ru-RU" sz="2600" dirty="0"/>
          </a:p>
          <a:p>
            <a:pPr marL="0" indent="0">
              <a:buNone/>
            </a:pPr>
            <a:r>
              <a:rPr lang="uk-UA" sz="2600" dirty="0" err="1" smtClean="0"/>
              <a:t>for</a:t>
            </a:r>
            <a:r>
              <a:rPr lang="uk-UA" sz="2600" dirty="0" smtClean="0"/>
              <a:t> </a:t>
            </a:r>
            <a:r>
              <a:rPr lang="uk-UA" sz="2600" dirty="0"/>
              <a:t>(i = 0; i </a:t>
            </a:r>
            <a:r>
              <a:rPr lang="uk-UA" sz="2600" dirty="0" smtClean="0"/>
              <a:t>&lt;</a:t>
            </a:r>
            <a:r>
              <a:rPr lang="en-US" sz="2600" dirty="0" smtClean="0"/>
              <a:t>=</a:t>
            </a:r>
            <a:r>
              <a:rPr lang="uk-UA" sz="2600" dirty="0" smtClean="0"/>
              <a:t> </a:t>
            </a:r>
            <a:r>
              <a:rPr lang="uk-UA" sz="2600" dirty="0"/>
              <a:t>9; i++)</a:t>
            </a:r>
            <a:endParaRPr lang="en-US" sz="2600" dirty="0"/>
          </a:p>
          <a:p>
            <a:pPr marL="0" indent="0">
              <a:buNone/>
            </a:pPr>
            <a:r>
              <a:rPr lang="en-US" sz="2600" dirty="0" smtClean="0"/>
              <a:t>       {</a:t>
            </a:r>
          </a:p>
          <a:p>
            <a:pPr marL="0" indent="0">
              <a:buNone/>
            </a:pPr>
            <a:r>
              <a:rPr lang="en-US" sz="2600" dirty="0"/>
              <a:t>	</a:t>
            </a:r>
            <a:r>
              <a:rPr lang="en-US" sz="2600" dirty="0" smtClean="0"/>
              <a:t>	cout </a:t>
            </a:r>
            <a:r>
              <a:rPr lang="en-US" sz="2600" dirty="0"/>
              <a:t>&lt;&lt; </a:t>
            </a:r>
            <a:r>
              <a:rPr lang="en-US" sz="2400" dirty="0" smtClean="0"/>
              <a:t>"</a:t>
            </a:r>
            <a:r>
              <a:rPr lang="uk-UA" sz="2600" dirty="0" smtClean="0"/>
              <a:t>Задайте</a:t>
            </a:r>
            <a:r>
              <a:rPr lang="en-US" sz="2600" dirty="0" smtClean="0"/>
              <a:t> </a:t>
            </a:r>
            <a:r>
              <a:rPr lang="en-US" sz="2400" dirty="0"/>
              <a:t>"</a:t>
            </a:r>
            <a:r>
              <a:rPr lang="en-US" sz="2600" dirty="0" smtClean="0"/>
              <a:t> &lt;&lt;  </a:t>
            </a:r>
            <a:r>
              <a:rPr lang="en-US" sz="2600" dirty="0" err="1" smtClean="0"/>
              <a:t>i</a:t>
            </a:r>
            <a:r>
              <a:rPr lang="en-US" sz="2600" dirty="0" smtClean="0"/>
              <a:t> &lt;&lt; </a:t>
            </a:r>
            <a:r>
              <a:rPr lang="en-US" sz="2400" dirty="0" smtClean="0"/>
              <a:t>"</a:t>
            </a:r>
            <a:r>
              <a:rPr lang="uk-UA" sz="2600" dirty="0" smtClean="0"/>
              <a:t>елемент масиву</a:t>
            </a:r>
            <a:r>
              <a:rPr lang="en-US" sz="2600" dirty="0" smtClean="0"/>
              <a:t> </a:t>
            </a:r>
            <a:r>
              <a:rPr lang="en-US" sz="2400" dirty="0"/>
              <a:t>"</a:t>
            </a:r>
            <a:r>
              <a:rPr lang="en-US" sz="2400" dirty="0" smtClean="0"/>
              <a:t> </a:t>
            </a:r>
            <a:r>
              <a:rPr lang="en-US" sz="2600" dirty="0" smtClean="0"/>
              <a:t>&lt;&lt;  </a:t>
            </a:r>
            <a:r>
              <a:rPr lang="en-US" sz="2600" dirty="0" err="1" smtClean="0"/>
              <a:t>endl</a:t>
            </a:r>
            <a:r>
              <a:rPr lang="en-US" sz="2600" dirty="0"/>
              <a:t>;</a:t>
            </a:r>
            <a:r>
              <a:rPr lang="uk-UA" sz="2600" dirty="0"/>
              <a:t> </a:t>
            </a:r>
            <a:endParaRPr lang="ru-RU" sz="2600" dirty="0"/>
          </a:p>
          <a:p>
            <a:pPr marL="0" indent="0">
              <a:buNone/>
            </a:pPr>
            <a:r>
              <a:rPr lang="uk-UA" sz="2600" dirty="0"/>
              <a:t>      </a:t>
            </a:r>
            <a:r>
              <a:rPr lang="en-US" sz="2600" dirty="0" smtClean="0"/>
              <a:t> 	</a:t>
            </a:r>
            <a:r>
              <a:rPr lang="en-US" sz="2600" dirty="0" err="1" smtClean="0"/>
              <a:t>cin</a:t>
            </a:r>
            <a:r>
              <a:rPr lang="en-US" sz="2600" dirty="0" smtClean="0"/>
              <a:t>  &gt;&gt; mas</a:t>
            </a:r>
            <a:r>
              <a:rPr lang="uk-UA" sz="2600" dirty="0" smtClean="0"/>
              <a:t>[i]; </a:t>
            </a:r>
            <a:endParaRPr lang="en-US" sz="2600" dirty="0"/>
          </a:p>
          <a:p>
            <a:pPr marL="0" indent="0">
              <a:buNone/>
            </a:pPr>
            <a:r>
              <a:rPr lang="en-US" sz="2600" dirty="0" smtClean="0"/>
              <a:t>       }</a:t>
            </a:r>
            <a:endParaRPr lang="ru-RU" sz="2600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4932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5177118"/>
            <a:ext cx="10980919" cy="817281"/>
          </a:xfrm>
        </p:spPr>
        <p:txBody>
          <a:bodyPr/>
          <a:lstStyle/>
          <a:p>
            <a:pPr algn="ctr"/>
            <a:r>
              <a:rPr lang="uk-UA" b="1" dirty="0">
                <a:solidFill>
                  <a:srgbClr val="002060"/>
                </a:solidFill>
              </a:rPr>
              <a:t>Задати значення програмним шляхом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174813"/>
            <a:ext cx="11202988" cy="50964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800" dirty="0" err="1"/>
              <a:t>int</a:t>
            </a:r>
            <a:r>
              <a:rPr lang="uk-UA" sz="2800" dirty="0"/>
              <a:t> </a:t>
            </a:r>
            <a:r>
              <a:rPr lang="uk-UA" sz="2800" dirty="0" smtClean="0"/>
              <a:t>b[</a:t>
            </a:r>
            <a:r>
              <a:rPr lang="en-US" sz="2800" dirty="0" smtClean="0"/>
              <a:t>5</a:t>
            </a:r>
            <a:r>
              <a:rPr lang="uk-UA" sz="2800" dirty="0" smtClean="0"/>
              <a:t>][</a:t>
            </a:r>
            <a:r>
              <a:rPr lang="en-US" sz="2800" dirty="0" smtClean="0"/>
              <a:t>5</a:t>
            </a:r>
            <a:r>
              <a:rPr lang="uk-UA" sz="2800" dirty="0" smtClean="0"/>
              <a:t>]</a:t>
            </a:r>
            <a:r>
              <a:rPr lang="en-US" sz="2800" dirty="0" smtClean="0"/>
              <a:t>;</a:t>
            </a:r>
          </a:p>
          <a:p>
            <a:pPr marL="0" indent="0">
              <a:buNone/>
            </a:pPr>
            <a:r>
              <a:rPr lang="en-US" sz="2800" dirty="0" err="1" smtClean="0"/>
              <a:t>int</a:t>
            </a:r>
            <a:r>
              <a:rPr lang="uk-UA" sz="2800" dirty="0" smtClean="0"/>
              <a:t> </a:t>
            </a:r>
            <a:r>
              <a:rPr lang="uk-UA" sz="2800" dirty="0"/>
              <a:t>i, j;</a:t>
            </a:r>
            <a:endParaRPr lang="ru-RU" sz="2800" dirty="0"/>
          </a:p>
          <a:p>
            <a:pPr marL="0" indent="0">
              <a:buNone/>
            </a:pPr>
            <a:r>
              <a:rPr lang="en-US" sz="2800" dirty="0" smtClean="0"/>
              <a:t> </a:t>
            </a:r>
            <a:r>
              <a:rPr lang="uk-UA" sz="2800" dirty="0" err="1" smtClean="0"/>
              <a:t>for</a:t>
            </a:r>
            <a:r>
              <a:rPr lang="uk-UA" sz="2800" dirty="0" smtClean="0"/>
              <a:t> </a:t>
            </a:r>
            <a:r>
              <a:rPr lang="uk-UA" sz="2800" dirty="0"/>
              <a:t>(i = 0; i &lt; </a:t>
            </a:r>
            <a:r>
              <a:rPr lang="en-US" sz="2800" dirty="0" smtClean="0"/>
              <a:t>5</a:t>
            </a:r>
            <a:r>
              <a:rPr lang="uk-UA" sz="2800" dirty="0" smtClean="0"/>
              <a:t>; </a:t>
            </a:r>
            <a:r>
              <a:rPr lang="uk-UA" sz="2800" dirty="0"/>
              <a:t>i</a:t>
            </a:r>
            <a:r>
              <a:rPr lang="uk-UA" sz="2800" dirty="0" smtClean="0"/>
              <a:t>++)</a:t>
            </a:r>
            <a:endParaRPr lang="en-US" sz="2800" dirty="0" smtClean="0"/>
          </a:p>
          <a:p>
            <a:pPr marL="0" indent="0">
              <a:buNone/>
            </a:pPr>
            <a:r>
              <a:rPr lang="uk-UA" sz="2800" dirty="0"/>
              <a:t> </a:t>
            </a:r>
            <a:r>
              <a:rPr lang="en-US" sz="2800" dirty="0" smtClean="0"/>
              <a:t>      </a:t>
            </a:r>
            <a:r>
              <a:rPr lang="uk-UA" sz="2800" dirty="0" err="1" smtClean="0"/>
              <a:t>for</a:t>
            </a:r>
            <a:r>
              <a:rPr lang="uk-UA" sz="2800" dirty="0" smtClean="0"/>
              <a:t> </a:t>
            </a:r>
            <a:r>
              <a:rPr lang="uk-UA" sz="2800" dirty="0"/>
              <a:t>(j = 0; j &lt; </a:t>
            </a:r>
            <a:r>
              <a:rPr lang="en-US" sz="2800" dirty="0" smtClean="0"/>
              <a:t>5</a:t>
            </a:r>
            <a:r>
              <a:rPr lang="uk-UA" sz="2800" dirty="0" smtClean="0"/>
              <a:t>; </a:t>
            </a:r>
            <a:r>
              <a:rPr lang="uk-UA" sz="2800" dirty="0"/>
              <a:t>j++)</a:t>
            </a:r>
            <a:endParaRPr lang="ru-RU" sz="2800" dirty="0"/>
          </a:p>
          <a:p>
            <a:pPr marL="0" indent="0">
              <a:buNone/>
            </a:pPr>
            <a:r>
              <a:rPr lang="uk-UA" sz="2800" dirty="0"/>
              <a:t>      </a:t>
            </a:r>
            <a:r>
              <a:rPr lang="en-US" sz="2800" dirty="0" smtClean="0"/>
              <a:t>{ b</a:t>
            </a:r>
            <a:r>
              <a:rPr lang="uk-UA" sz="2800" dirty="0"/>
              <a:t>[i][j] = </a:t>
            </a:r>
            <a:r>
              <a:rPr lang="en-US" sz="2800" dirty="0" smtClean="0"/>
              <a:t>power (</a:t>
            </a:r>
            <a:r>
              <a:rPr lang="en-US" sz="2800" dirty="0" err="1" smtClean="0"/>
              <a:t>i</a:t>
            </a:r>
            <a:r>
              <a:rPr lang="en-US" sz="2800" dirty="0" smtClean="0"/>
              <a:t> + j, 2)</a:t>
            </a:r>
            <a:r>
              <a:rPr lang="uk-UA" sz="2800" dirty="0" smtClean="0"/>
              <a:t>; 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        </a:t>
            </a:r>
            <a:r>
              <a:rPr lang="en-US" sz="2800" dirty="0" err="1" smtClean="0"/>
              <a:t>cout</a:t>
            </a:r>
            <a:r>
              <a:rPr lang="en-US" sz="2800" dirty="0"/>
              <a:t> </a:t>
            </a:r>
            <a:r>
              <a:rPr lang="en-US" sz="2800" dirty="0" smtClean="0"/>
              <a:t>&lt;&lt;</a:t>
            </a:r>
            <a:r>
              <a:rPr lang="en-US" sz="2800" dirty="0"/>
              <a:t> " </a:t>
            </a:r>
            <a:r>
              <a:rPr lang="en-US" sz="2800" dirty="0" smtClean="0"/>
              <a:t>b[" &lt;&lt; </a:t>
            </a:r>
            <a:r>
              <a:rPr lang="en-US" sz="2800" dirty="0" err="1" smtClean="0"/>
              <a:t>i</a:t>
            </a:r>
            <a:r>
              <a:rPr lang="en-US" sz="2800" dirty="0" smtClean="0"/>
              <a:t> &lt;&lt; "][</a:t>
            </a:r>
            <a:r>
              <a:rPr lang="en-US" sz="2800" dirty="0"/>
              <a:t>" </a:t>
            </a:r>
            <a:r>
              <a:rPr lang="en-US" sz="2800" dirty="0" smtClean="0"/>
              <a:t>&lt;&lt; j </a:t>
            </a:r>
            <a:r>
              <a:rPr lang="en-US" sz="2800" dirty="0"/>
              <a:t>&lt;&lt; " </a:t>
            </a:r>
            <a:r>
              <a:rPr lang="en-US" sz="2800" dirty="0" smtClean="0"/>
              <a:t>]=" &lt;&lt; </a:t>
            </a:r>
            <a:r>
              <a:rPr lang="en-US" sz="2800" dirty="0"/>
              <a:t>b</a:t>
            </a:r>
            <a:r>
              <a:rPr lang="uk-UA" sz="2800" dirty="0"/>
              <a:t>[i][j] </a:t>
            </a:r>
            <a:r>
              <a:rPr lang="en-US" sz="2800" dirty="0" smtClean="0"/>
              <a:t>&lt;&lt;  </a:t>
            </a:r>
            <a:r>
              <a:rPr lang="en-US" sz="2800" dirty="0" err="1" smtClean="0"/>
              <a:t>endl</a:t>
            </a:r>
            <a:r>
              <a:rPr lang="en-US" sz="2800" dirty="0" smtClean="0"/>
              <a:t>;</a:t>
            </a:r>
            <a:r>
              <a:rPr lang="uk-UA" sz="2800" dirty="0" smtClean="0"/>
              <a:t> </a:t>
            </a:r>
            <a:endParaRPr lang="ru-RU" sz="2800" dirty="0"/>
          </a:p>
          <a:p>
            <a:pPr marL="0" indent="0">
              <a:buNone/>
            </a:pPr>
            <a:r>
              <a:rPr lang="en-US" sz="2800" dirty="0" smtClean="0"/>
              <a:t>       }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417439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10853364" cy="1507067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задача</a:t>
            </a:r>
            <a:endParaRPr lang="uk-UA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685800"/>
            <a:ext cx="11028176" cy="361526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3600" dirty="0" smtClean="0"/>
              <a:t>Оголосити одновимірний масив 10 цілих чисел з ініціалізацією. </a:t>
            </a:r>
          </a:p>
          <a:p>
            <a:pPr marL="0" indent="0" algn="ctr">
              <a:buNone/>
            </a:pPr>
            <a:r>
              <a:rPr lang="uk-UA" sz="3600" dirty="0" smtClean="0"/>
              <a:t>Визначити кількість елементів рівних 0. </a:t>
            </a:r>
          </a:p>
          <a:p>
            <a:pPr marL="0" indent="0" algn="ctr">
              <a:buNone/>
            </a:pPr>
            <a:r>
              <a:rPr lang="uk-UA" sz="3600" dirty="0" smtClean="0"/>
              <a:t>Результат вивести на екран монітору</a:t>
            </a:r>
            <a:endParaRPr lang="uk-UA" sz="3600" dirty="0"/>
          </a:p>
        </p:txBody>
      </p:sp>
    </p:spTree>
    <p:extLst>
      <p:ext uri="{BB962C8B-B14F-4D97-AF65-F5344CB8AC3E}">
        <p14:creationId xmlns:p14="http://schemas.microsoft.com/office/powerpoint/2010/main" val="2614633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685800"/>
            <a:ext cx="11229882" cy="597049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2800" b="1" dirty="0"/>
              <a:t>#</a:t>
            </a:r>
            <a:r>
              <a:rPr lang="en-US" sz="2800" b="1" dirty="0"/>
              <a:t>include </a:t>
            </a:r>
            <a:r>
              <a:rPr lang="en-US" sz="2800" b="1" dirty="0" err="1"/>
              <a:t>iostream</a:t>
            </a:r>
            <a:r>
              <a:rPr lang="uk-UA" sz="2800" b="1" dirty="0"/>
              <a:t>.</a:t>
            </a:r>
            <a:r>
              <a:rPr lang="en-US" sz="2800" b="1" dirty="0"/>
              <a:t>h</a:t>
            </a:r>
            <a:endParaRPr lang="uk-UA" sz="2800" dirty="0"/>
          </a:p>
          <a:p>
            <a:pPr marL="0" indent="0" algn="just">
              <a:buNone/>
            </a:pPr>
            <a:r>
              <a:rPr lang="en-US" sz="2800" b="1" dirty="0"/>
              <a:t>void main ()</a:t>
            </a:r>
            <a:endParaRPr lang="uk-UA" sz="2800" dirty="0"/>
          </a:p>
          <a:p>
            <a:pPr marL="0" indent="0" algn="just">
              <a:buNone/>
            </a:pPr>
            <a:r>
              <a:rPr lang="en-US" sz="2800" dirty="0" smtClean="0"/>
              <a:t>{</a:t>
            </a:r>
            <a:r>
              <a:rPr lang="en-US" sz="2800" b="1" dirty="0" err="1" smtClean="0"/>
              <a:t>int</a:t>
            </a:r>
            <a:r>
              <a:rPr lang="en-US" sz="2800" dirty="0" smtClean="0"/>
              <a:t> </a:t>
            </a:r>
            <a:r>
              <a:rPr lang="en-US" sz="2800" dirty="0"/>
              <a:t>MAS</a:t>
            </a:r>
            <a:r>
              <a:rPr lang="uk-UA" sz="2800" dirty="0"/>
              <a:t>[10]  = {0, 5, 6, 0, 8, 2, 0, 7, 9,0</a:t>
            </a:r>
            <a:r>
              <a:rPr lang="uk-UA" sz="2800" dirty="0" smtClean="0"/>
              <a:t>};</a:t>
            </a:r>
            <a:endParaRPr lang="en-US" sz="2800" dirty="0" smtClean="0"/>
          </a:p>
          <a:p>
            <a:pPr marL="0" indent="0" algn="just">
              <a:buNone/>
            </a:pPr>
            <a:r>
              <a:rPr lang="uk-UA" sz="2800" b="1" dirty="0" err="1" smtClean="0"/>
              <a:t>int</a:t>
            </a:r>
            <a:r>
              <a:rPr lang="uk-UA" sz="2800" dirty="0" smtClean="0"/>
              <a:t> </a:t>
            </a:r>
            <a:r>
              <a:rPr lang="en-US" sz="2800" dirty="0" err="1"/>
              <a:t>kilk</a:t>
            </a:r>
            <a:r>
              <a:rPr lang="uk-UA" sz="2800" dirty="0" smtClean="0"/>
              <a:t>=0</a:t>
            </a:r>
            <a:r>
              <a:rPr lang="en-US" sz="2800" dirty="0" smtClean="0"/>
              <a:t>, </a:t>
            </a:r>
            <a:r>
              <a:rPr lang="en-US" sz="2800" dirty="0" err="1" smtClean="0"/>
              <a:t>i</a:t>
            </a:r>
            <a:r>
              <a:rPr lang="uk-UA" sz="2800" dirty="0" smtClean="0"/>
              <a:t>; </a:t>
            </a:r>
            <a:r>
              <a:rPr lang="uk-UA" sz="2800" dirty="0"/>
              <a:t>		</a:t>
            </a:r>
            <a:endParaRPr lang="en-US" sz="2800" dirty="0" smtClean="0"/>
          </a:p>
          <a:p>
            <a:pPr marL="0" indent="0" algn="just">
              <a:buNone/>
            </a:pPr>
            <a:r>
              <a:rPr lang="en-US" sz="2800" b="1" dirty="0" smtClean="0"/>
              <a:t>for</a:t>
            </a:r>
            <a:r>
              <a:rPr lang="en-US" sz="2800" dirty="0" smtClean="0"/>
              <a:t> </a:t>
            </a:r>
            <a:r>
              <a:rPr lang="uk-UA" sz="2800" dirty="0"/>
              <a:t>(</a:t>
            </a:r>
            <a:r>
              <a:rPr lang="en-US" sz="2800" dirty="0" err="1"/>
              <a:t>i</a:t>
            </a:r>
            <a:r>
              <a:rPr lang="uk-UA" sz="2800" dirty="0"/>
              <a:t>=0; </a:t>
            </a:r>
            <a:r>
              <a:rPr lang="en-US" sz="2800" dirty="0" err="1"/>
              <a:t>i</a:t>
            </a:r>
            <a:r>
              <a:rPr lang="uk-UA" sz="2800" dirty="0"/>
              <a:t>&lt;10</a:t>
            </a:r>
            <a:r>
              <a:rPr lang="en-US" sz="2800" dirty="0"/>
              <a:t>; </a:t>
            </a:r>
            <a:r>
              <a:rPr lang="en-US" sz="2800" dirty="0" err="1"/>
              <a:t>i</a:t>
            </a:r>
            <a:r>
              <a:rPr lang="en-US" sz="2800" dirty="0"/>
              <a:t>++)	</a:t>
            </a:r>
            <a:endParaRPr lang="en-US" sz="2800" dirty="0" smtClean="0"/>
          </a:p>
          <a:p>
            <a:pPr marL="0" indent="0" algn="just">
              <a:buNone/>
            </a:pPr>
            <a:r>
              <a:rPr lang="en-US" sz="2800" b="1" dirty="0" smtClean="0"/>
              <a:t>        if </a:t>
            </a:r>
            <a:r>
              <a:rPr lang="en-US" sz="2800" dirty="0"/>
              <a:t>( MAS [</a:t>
            </a:r>
            <a:r>
              <a:rPr lang="en-US" sz="2800" dirty="0" err="1"/>
              <a:t>i</a:t>
            </a:r>
            <a:r>
              <a:rPr lang="en-US" sz="2800" dirty="0"/>
              <a:t>]==0)	</a:t>
            </a:r>
            <a:endParaRPr lang="en-US" sz="2800" dirty="0" smtClean="0"/>
          </a:p>
          <a:p>
            <a:pPr marL="0" indent="0" algn="just">
              <a:buNone/>
            </a:pPr>
            <a:r>
              <a:rPr lang="en-US" sz="2800" dirty="0"/>
              <a:t> </a:t>
            </a:r>
            <a:r>
              <a:rPr lang="en-US" sz="2800" dirty="0" smtClean="0"/>
              <a:t>       </a:t>
            </a:r>
            <a:r>
              <a:rPr lang="en-US" sz="2800" dirty="0" err="1" smtClean="0"/>
              <a:t>kilk</a:t>
            </a:r>
            <a:r>
              <a:rPr lang="en-US" sz="2800" dirty="0" smtClean="0"/>
              <a:t>++;</a:t>
            </a:r>
          </a:p>
          <a:p>
            <a:pPr marL="0" indent="0" algn="just">
              <a:buNone/>
            </a:pPr>
            <a:r>
              <a:rPr lang="en-US" sz="2800" b="1" dirty="0" err="1" smtClean="0"/>
              <a:t>cout</a:t>
            </a:r>
            <a:r>
              <a:rPr lang="en-US" sz="2800" dirty="0" smtClean="0"/>
              <a:t> </a:t>
            </a:r>
            <a:r>
              <a:rPr lang="en-US" sz="2800" dirty="0"/>
              <a:t>&lt;&lt; "</a:t>
            </a:r>
            <a:r>
              <a:rPr lang="ru-RU" sz="2800" dirty="0" err="1"/>
              <a:t>Кількість</a:t>
            </a:r>
            <a:r>
              <a:rPr lang="ru-RU" sz="2800" dirty="0"/>
              <a:t> </a:t>
            </a:r>
            <a:r>
              <a:rPr lang="ru-RU" sz="2800" dirty="0" err="1"/>
              <a:t>нульових</a:t>
            </a:r>
            <a:r>
              <a:rPr lang="ru-RU" sz="2800" dirty="0"/>
              <a:t> </a:t>
            </a:r>
            <a:r>
              <a:rPr lang="ru-RU" sz="2800" dirty="0" err="1"/>
              <a:t>елементів</a:t>
            </a:r>
            <a:r>
              <a:rPr lang="ru-RU" sz="2800" dirty="0"/>
              <a:t> </a:t>
            </a:r>
            <a:r>
              <a:rPr lang="ru-RU" sz="2800" dirty="0" err="1"/>
              <a:t>масиву</a:t>
            </a:r>
            <a:r>
              <a:rPr lang="ru-RU" sz="2800" dirty="0"/>
              <a:t> </a:t>
            </a:r>
            <a:r>
              <a:rPr lang="en-US" sz="2800" dirty="0"/>
              <a:t>=" &lt;&lt; </a:t>
            </a:r>
            <a:r>
              <a:rPr lang="en-US" sz="2800" dirty="0" err="1"/>
              <a:t>kilk</a:t>
            </a:r>
            <a:r>
              <a:rPr lang="en-US" sz="2800" dirty="0"/>
              <a:t> &lt;&lt; </a:t>
            </a:r>
            <a:r>
              <a:rPr lang="en-US" sz="2800" dirty="0" err="1"/>
              <a:t>endl</a:t>
            </a:r>
            <a:r>
              <a:rPr lang="en-US" sz="2800" dirty="0" smtClean="0"/>
              <a:t>;}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349924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5342708"/>
            <a:ext cx="11098485" cy="1056639"/>
          </a:xfrm>
        </p:spPr>
        <p:txBody>
          <a:bodyPr>
            <a:normAutofit/>
          </a:bodyPr>
          <a:lstStyle/>
          <a:p>
            <a:pPr algn="ctr"/>
            <a:r>
              <a:rPr lang="uk-UA" sz="4400" b="1" dirty="0" smtClean="0">
                <a:solidFill>
                  <a:srgbClr val="002060"/>
                </a:solidFill>
              </a:rPr>
              <a:t>Контрольні запитання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6754" y="685800"/>
            <a:ext cx="11874137" cy="4748349"/>
          </a:xfrm>
        </p:spPr>
        <p:txBody>
          <a:bodyPr>
            <a:normAutofit/>
          </a:bodyPr>
          <a:lstStyle/>
          <a:p>
            <a:pPr lvl="0"/>
            <a:r>
              <a:rPr lang="uk-UA" sz="3200" dirty="0"/>
              <a:t>Дайте визначення масиву.</a:t>
            </a:r>
            <a:endParaRPr lang="ru-RU" sz="3200" dirty="0"/>
          </a:p>
          <a:p>
            <a:pPr lvl="0"/>
            <a:r>
              <a:rPr lang="uk-UA" sz="3200" dirty="0"/>
              <a:t>Якого типу можуть бути елементи масиву?</a:t>
            </a:r>
            <a:endParaRPr lang="ru-RU" sz="3200" dirty="0"/>
          </a:p>
          <a:p>
            <a:pPr lvl="0"/>
            <a:r>
              <a:rPr lang="uk-UA" sz="3200" dirty="0"/>
              <a:t>З якої цифри починається нумерація елементів масиву?</a:t>
            </a:r>
            <a:endParaRPr lang="ru-RU" sz="3200" dirty="0"/>
          </a:p>
          <a:p>
            <a:pPr lvl="0"/>
            <a:r>
              <a:rPr lang="uk-UA" sz="3200" dirty="0"/>
              <a:t>Чи може бути індекс масиву виразом?</a:t>
            </a:r>
            <a:endParaRPr lang="ru-RU" sz="3200" dirty="0"/>
          </a:p>
          <a:p>
            <a:pPr lvl="0"/>
            <a:r>
              <a:rPr lang="uk-UA" sz="3200" dirty="0"/>
              <a:t>Перелічіть способи ініціалізації масиву.</a:t>
            </a:r>
            <a:endParaRPr lang="ru-RU" sz="3200" dirty="0"/>
          </a:p>
          <a:p>
            <a:pPr lvl="0"/>
            <a:r>
              <a:rPr lang="uk-UA" sz="3200" dirty="0"/>
              <a:t>Як задати значення елементам масиву?</a:t>
            </a:r>
            <a:endParaRPr lang="ru-RU" sz="3200" dirty="0"/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189473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5405718"/>
            <a:ext cx="10602097" cy="1317811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Домашнє завдання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699247"/>
            <a:ext cx="12062012" cy="5002306"/>
          </a:xfrm>
        </p:spPr>
        <p:txBody>
          <a:bodyPr>
            <a:noAutofit/>
          </a:bodyPr>
          <a:lstStyle/>
          <a:p>
            <a:pPr algn="just"/>
            <a:r>
              <a:rPr lang="uk-UA" sz="3200" dirty="0" smtClean="0"/>
              <a:t>Підготувати </a:t>
            </a:r>
            <a:r>
              <a:rPr lang="uk-UA" sz="3200" dirty="0"/>
              <a:t>конспект лекції «Масиви даних. Оголошення та ініціалізація масиву</a:t>
            </a:r>
            <a:r>
              <a:rPr lang="uk-UA" sz="3200" dirty="0" smtClean="0"/>
              <a:t>»</a:t>
            </a:r>
          </a:p>
          <a:p>
            <a:pPr marL="0" indent="0" algn="just">
              <a:buNone/>
            </a:pPr>
            <a:r>
              <a:rPr lang="en-US" sz="2400" dirty="0" smtClean="0"/>
              <a:t>   </a:t>
            </a:r>
            <a:r>
              <a:rPr lang="uk-UA" sz="2400" dirty="0" err="1" smtClean="0"/>
              <a:t>Павловская</a:t>
            </a:r>
            <a:r>
              <a:rPr lang="uk-UA" sz="2400" dirty="0" smtClean="0"/>
              <a:t> </a:t>
            </a:r>
            <a:r>
              <a:rPr lang="uk-UA" sz="2400" dirty="0"/>
              <a:t>Т. А. С/С++. </a:t>
            </a:r>
            <a:r>
              <a:rPr lang="uk-UA" sz="2400" dirty="0" err="1"/>
              <a:t>Программирование</a:t>
            </a:r>
            <a:r>
              <a:rPr lang="uk-UA" sz="2400" dirty="0"/>
              <a:t> на </a:t>
            </a:r>
            <a:r>
              <a:rPr lang="uk-UA" sz="2400" dirty="0" err="1"/>
              <a:t>языке</a:t>
            </a:r>
            <a:r>
              <a:rPr lang="uk-UA" sz="2400" dirty="0"/>
              <a:t> </a:t>
            </a:r>
            <a:r>
              <a:rPr lang="uk-UA" sz="2400" dirty="0" err="1"/>
              <a:t>высокого</a:t>
            </a:r>
            <a:r>
              <a:rPr lang="uk-UA" sz="2400" dirty="0"/>
              <a:t> </a:t>
            </a:r>
            <a:r>
              <a:rPr lang="uk-UA" sz="2400" dirty="0" err="1"/>
              <a:t>уровня</a:t>
            </a:r>
            <a:r>
              <a:rPr lang="uk-UA" sz="2400" dirty="0" smtClean="0"/>
              <a:t>:</a:t>
            </a:r>
            <a:endParaRPr lang="en-US" sz="2400" dirty="0" smtClean="0"/>
          </a:p>
          <a:p>
            <a:pPr marL="0" indent="0" algn="just">
              <a:buNone/>
            </a:pPr>
            <a:r>
              <a:rPr lang="en-US" sz="2400" dirty="0" smtClean="0"/>
              <a:t>   </a:t>
            </a:r>
            <a:r>
              <a:rPr lang="uk-UA" sz="2400" dirty="0" err="1" smtClean="0"/>
              <a:t>учебник</a:t>
            </a:r>
            <a:r>
              <a:rPr lang="uk-UA" sz="2400" dirty="0" smtClean="0"/>
              <a:t> </a:t>
            </a:r>
            <a:r>
              <a:rPr lang="uk-UA" sz="2400" dirty="0"/>
              <a:t>для </a:t>
            </a:r>
            <a:r>
              <a:rPr lang="uk-UA" sz="2400" dirty="0" err="1"/>
              <a:t>ВУЗов</a:t>
            </a:r>
            <a:r>
              <a:rPr lang="uk-UA" sz="2400" dirty="0"/>
              <a:t> / Т. А </a:t>
            </a:r>
            <a:r>
              <a:rPr lang="uk-UA" sz="2400" dirty="0" err="1"/>
              <a:t>Павловская</a:t>
            </a:r>
            <a:r>
              <a:rPr lang="uk-UA" sz="2400" dirty="0"/>
              <a:t>.  –  </a:t>
            </a:r>
            <a:r>
              <a:rPr lang="uk-UA" sz="2400" dirty="0" err="1"/>
              <a:t>СПб</a:t>
            </a:r>
            <a:r>
              <a:rPr lang="uk-UA" sz="2400" dirty="0"/>
              <a:t>.: </a:t>
            </a:r>
            <a:r>
              <a:rPr lang="uk-UA" sz="2400" dirty="0" err="1"/>
              <a:t>Питер</a:t>
            </a:r>
            <a:r>
              <a:rPr lang="uk-UA" sz="2400" dirty="0"/>
              <a:t>, 2007. </a:t>
            </a:r>
            <a:r>
              <a:rPr lang="uk-UA" sz="2400" dirty="0">
                <a:sym typeface="Symbol"/>
              </a:rPr>
              <a:t> </a:t>
            </a:r>
            <a:r>
              <a:rPr lang="uk-UA" sz="2400" dirty="0" smtClean="0"/>
              <a:t>с</a:t>
            </a:r>
            <a:r>
              <a:rPr lang="uk-UA" sz="2400" dirty="0"/>
              <a:t>. 58</a:t>
            </a:r>
            <a:r>
              <a:rPr lang="uk-UA" sz="2400" dirty="0">
                <a:sym typeface="Symbol"/>
              </a:rPr>
              <a:t></a:t>
            </a:r>
            <a:r>
              <a:rPr lang="uk-UA" sz="2400" dirty="0"/>
              <a:t> 65; </a:t>
            </a:r>
            <a:endParaRPr lang="en-US" sz="2400" dirty="0" smtClean="0"/>
          </a:p>
          <a:p>
            <a:pPr marL="0" indent="0" algn="just">
              <a:buNone/>
            </a:pPr>
            <a:r>
              <a:rPr lang="en-US" sz="2400" dirty="0"/>
              <a:t> </a:t>
            </a:r>
            <a:r>
              <a:rPr lang="en-US" sz="2400" dirty="0" smtClean="0"/>
              <a:t>  </a:t>
            </a:r>
            <a:r>
              <a:rPr lang="uk-UA" sz="2400" dirty="0" smtClean="0"/>
              <a:t>с</a:t>
            </a:r>
            <a:r>
              <a:rPr lang="uk-UA" sz="2400" dirty="0"/>
              <a:t>. 137 </a:t>
            </a:r>
            <a:r>
              <a:rPr lang="uk-UA" sz="2400" dirty="0">
                <a:sym typeface="Symbol"/>
              </a:rPr>
              <a:t></a:t>
            </a:r>
            <a:r>
              <a:rPr lang="uk-UA" sz="2400" dirty="0" smtClean="0"/>
              <a:t>143 </a:t>
            </a:r>
            <a:endParaRPr lang="uk-UA" sz="2400" dirty="0"/>
          </a:p>
          <a:p>
            <a:pPr algn="just"/>
            <a:r>
              <a:rPr lang="uk-UA" sz="3200" dirty="0" smtClean="0"/>
              <a:t>Підготувати </a:t>
            </a:r>
            <a:r>
              <a:rPr lang="uk-UA" sz="3200" dirty="0"/>
              <a:t>тему </a:t>
            </a:r>
            <a:r>
              <a:rPr lang="uk-UA" sz="3200" dirty="0" smtClean="0"/>
              <a:t>для самостійного </a:t>
            </a:r>
            <a:r>
              <a:rPr lang="uk-UA" sz="3200" dirty="0"/>
              <a:t>вивчення «Масиви символів</a:t>
            </a:r>
            <a:r>
              <a:rPr lang="uk-UA" sz="3200" dirty="0" smtClean="0"/>
              <a:t>» </a:t>
            </a:r>
            <a:endParaRPr lang="en-US" sz="3200" dirty="0" smtClean="0"/>
          </a:p>
          <a:p>
            <a:pPr marL="0" indent="0" algn="just">
              <a:buNone/>
            </a:pPr>
            <a:r>
              <a:rPr lang="en-US" sz="3200" dirty="0"/>
              <a:t> </a:t>
            </a:r>
            <a:r>
              <a:rPr lang="en-US" sz="3200" dirty="0" smtClean="0"/>
              <a:t>  </a:t>
            </a:r>
            <a:r>
              <a:rPr lang="uk-UA" sz="2400" dirty="0" smtClean="0"/>
              <a:t>Щедріна </a:t>
            </a:r>
            <a:r>
              <a:rPr lang="uk-UA" sz="2400" dirty="0"/>
              <a:t>О. І. Алгоритмізація та програмування процедур </a:t>
            </a:r>
            <a:r>
              <a:rPr lang="uk-UA" sz="2400" dirty="0" smtClean="0"/>
              <a:t>обробки</a:t>
            </a:r>
            <a:endParaRPr lang="en-US" sz="2400" dirty="0" smtClean="0"/>
          </a:p>
          <a:p>
            <a:pPr marL="0" indent="0" algn="just">
              <a:buNone/>
            </a:pPr>
            <a:r>
              <a:rPr lang="uk-UA" sz="2400" dirty="0" smtClean="0"/>
              <a:t> </a:t>
            </a:r>
            <a:r>
              <a:rPr lang="en-US" sz="2400" dirty="0" smtClean="0"/>
              <a:t>   </a:t>
            </a:r>
            <a:r>
              <a:rPr lang="uk-UA" sz="2400" dirty="0" smtClean="0"/>
              <a:t>інформації</a:t>
            </a:r>
            <a:r>
              <a:rPr lang="uk-UA" sz="2400" dirty="0"/>
              <a:t>: навчальний посібник. / О. І. Щедріна. –  Київ: КНЕУ, 2001. </a:t>
            </a:r>
            <a:endParaRPr lang="en-US" sz="2400" dirty="0" smtClean="0"/>
          </a:p>
          <a:p>
            <a:pPr marL="0" indent="0" algn="just">
              <a:buNone/>
            </a:pPr>
            <a:r>
              <a:rPr lang="en-US" sz="2400" dirty="0"/>
              <a:t> </a:t>
            </a:r>
            <a:r>
              <a:rPr lang="en-US" sz="2400" dirty="0" smtClean="0"/>
              <a:t>   </a:t>
            </a:r>
            <a:r>
              <a:rPr lang="uk-UA" sz="2400" dirty="0" smtClean="0"/>
              <a:t>с</a:t>
            </a:r>
            <a:r>
              <a:rPr lang="uk-UA" sz="2400" dirty="0"/>
              <a:t>. 85 </a:t>
            </a:r>
            <a:r>
              <a:rPr lang="uk-UA" sz="2400" dirty="0">
                <a:sym typeface="Symbol"/>
              </a:rPr>
              <a:t></a:t>
            </a:r>
            <a:r>
              <a:rPr lang="uk-UA" sz="2400" dirty="0"/>
              <a:t> </a:t>
            </a:r>
            <a:r>
              <a:rPr lang="uk-UA" sz="2400" dirty="0" smtClean="0"/>
              <a:t>86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392359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3087</TotalTime>
  <Words>597</Words>
  <Application>Microsoft Office PowerPoint</Application>
  <PresentationFormat>Произвольный</PresentationFormat>
  <Paragraphs>106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Сектор</vt:lpstr>
      <vt:lpstr>Масиви даних.  Оголошення та ініціалізація масиву</vt:lpstr>
      <vt:lpstr>#define k 10  void main()  { float a[k]; // оголошення масиву а з 10 елементів типу float     int b[10][10]; // оголошення двовимірного масиву зі 100 елементів цілого типу  int c[9]; // оголошення одновимірного масиву з 9 елементів   цілого типу }</vt:lpstr>
      <vt:lpstr>Порядок розміщення елементів одновимірного масиву</vt:lpstr>
      <vt:lpstr>Порядок розміщення елементів двовимірного масиву</vt:lpstr>
      <vt:lpstr>Як задати значення елементам масиву?</vt:lpstr>
      <vt:lpstr>Ініціалізація масиву при оголошенні</vt:lpstr>
      <vt:lpstr>Введення значень елементів масиву</vt:lpstr>
      <vt:lpstr>Задати значення програмним шляхом</vt:lpstr>
      <vt:lpstr>задача</vt:lpstr>
      <vt:lpstr>Презентация PowerPoint</vt:lpstr>
      <vt:lpstr>Контрольні запитання</vt:lpstr>
      <vt:lpstr>Домашнє завдання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Масиви даних.  Оголошення та ініціалізація масиву</dc:title>
  <dc:creator>Хрокало Г.И.</dc:creator>
  <cp:lastModifiedBy>Антонина Петровна Руденко</cp:lastModifiedBy>
  <cp:revision>37</cp:revision>
  <cp:lastPrinted>2021-01-27T11:48:01Z</cp:lastPrinted>
  <dcterms:created xsi:type="dcterms:W3CDTF">2021-01-15T13:46:22Z</dcterms:created>
  <dcterms:modified xsi:type="dcterms:W3CDTF">2021-03-01T12:41:47Z</dcterms:modified>
</cp:coreProperties>
</file>