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6" r:id="rId3"/>
    <p:sldId id="267" r:id="rId4"/>
    <p:sldId id="266" r:id="rId5"/>
    <p:sldId id="276" r:id="rId6"/>
    <p:sldId id="275" r:id="rId7"/>
    <p:sldId id="279" r:id="rId8"/>
    <p:sldId id="278" r:id="rId9"/>
    <p:sldId id="277" r:id="rId10"/>
    <p:sldId id="257" r:id="rId11"/>
    <p:sldId id="269" r:id="rId12"/>
    <p:sldId id="272" r:id="rId13"/>
    <p:sldId id="271" r:id="rId14"/>
    <p:sldId id="259" r:id="rId15"/>
    <p:sldId id="260" r:id="rId16"/>
    <p:sldId id="261" r:id="rId17"/>
    <p:sldId id="262" r:id="rId18"/>
    <p:sldId id="270" r:id="rId19"/>
    <p:sldId id="263" r:id="rId20"/>
    <p:sldId id="264" r:id="rId21"/>
    <p:sldId id="265" r:id="rId22"/>
    <p:sldId id="274" r:id="rId23"/>
    <p:sldId id="268" r:id="rId24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69B07ED-E831-49CD-AA95-F43A6C71FAF4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9663E3-B123-46CD-B0F9-056278C8967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ua/url?sa=i&amp;rct=j&amp;q=&amp;esrc=s&amp;source=images&amp;cd=&amp;cad=rja&amp;uact=8&amp;ved=0CAcQjRw&amp;url=http://uvg.zhydachiv.lviv.ua/&amp;ei=2m1eVNO9C4zOaMaxgoAN&amp;bvm=bv.79189006,d.d2s&amp;psig=AFQjCNGjftBDUTXoJCdR-rJy1ROHwtYYAw&amp;ust=1415561033008593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ua/url?sa=i&amp;rct=j&amp;q=&amp;esrc=s&amp;source=images&amp;cd=&amp;cad=rja&amp;uact=8&amp;ved=0CAcQjRw&amp;url=http://www.gromada.vn.ua/ua/news/288&amp;ei=rW5eVJ-bEMLaauLDgcAB&amp;bvm=bv.79189006,d.d2s&amp;psig=AFQjCNGjftBDUTXoJCdR-rJy1ROHwtYYAw&amp;ust=141556103300859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source=images&amp;cd=&amp;cad=rja&amp;uact=8&amp;ved=0CAcQjRw&amp;url=http://www.0352.ua/article/315462&amp;ei=MnBeVIz4K5Lbas7lgegC&amp;bvm=bv.79189006,d.d2s&amp;psig=AFQjCNHwzTHgINhSpjdPNBmhwXfJq09org&amp;ust=1415561626877889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source=images&amp;cd=&amp;cad=rja&amp;uact=8&amp;ved=0CAcQjRw&amp;url=http://panorama.pl.ua/tema_nomera/2800-zoloto-dnipra.html&amp;ei=4ZRoVOenJsfhywPI7YDADg&amp;bvm=bv.79142246,d.bGQ&amp;psig=AFQjCNEVtbcjCpgir-kjolJYZElk5XtCqA&amp;ust=1416226276312551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://www.google.com.ua/url?sa=i&amp;rct=j&amp;q=&amp;esrc=s&amp;source=images&amp;cd=&amp;cad=rja&amp;uact=8&amp;ved=0CAcQjRw&amp;url=http://stranici-ribackie.blogspot.com/2010/02/blog-post_08.html&amp;ei=05RoVKq7CKbnywPc_YCwDA&amp;bvm=bv.79142246,d.bGQ&amp;psig=AFQjCNEVtbcjCpgir-kjolJYZElk5XtCqA&amp;ust=1416226276312551" TargetMode="Externa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9.jpeg"/><Relationship Id="rId7" Type="http://schemas.openxmlformats.org/officeDocument/2006/relationships/hyperlink" Target="http://www.google.com.ua/url?sa=i&amp;rct=j&amp;q=&amp;esrc=s&amp;source=images&amp;cd=&amp;cad=rja&amp;uact=8&amp;ved=0CAcQjRw&amp;url=http://www.mukachevo.net/ua/News/view/28376-%D0%9D%D0%B0%D0%B9%D0%B3%D0%BB%D0%B8%D0%B1%D1%88%D0%B0-%D0%BA%D1%80%D0%B8%D0%BD%D0%B8%D1%86%D1%8F-%D0%97%D0%B0%D0%BA%D0%B0%D1%80%D0%BF%D0%B0%D1%82%D1%82%D1%8F-%D0%B7%D0%BD%D0%B0%D1%85%D0%BE%D0%B4%D0%B8%D1%82%D1%8C%D1%81%D1%8F-%D1%83-%D0%B7%D0%B0%D0%BC%D0%BA%D1%83-%D0%9F%D0%B0%D0%BB%D0%B0%D0%BD%D0%BE%D0%BA-%D0%A4%D0%9E%D0%A2%D0%9E&amp;ei=nW9eVMKUG4zuaM-ogIgC&amp;bvm=bv.79189006,d.d2s&amp;psig=AFQjCNEawxMdiFc0J_CyAkVXXC52aOV5iA&amp;ust=1415561354854287" TargetMode="External"/><Relationship Id="rId12" Type="http://schemas.openxmlformats.org/officeDocument/2006/relationships/image" Target="../media/image22.jpeg"/><Relationship Id="rId2" Type="http://schemas.openxmlformats.org/officeDocument/2006/relationships/hyperlink" Target="http://www.google.com.ua/url?sa=i&amp;rct=j&amp;q=&amp;esrc=s&amp;source=images&amp;cd=&amp;cad=rja&amp;uact=8&amp;ved=0CAcQjRw&amp;url=http://slovovolyni.com/ukr/culture/24951/&amp;ei=EG9eVNL3B9DcaN6bgugJ&amp;bvm=bv.79189006,d.d2s&amp;psig=AFQjCNEawxMdiFc0J_CyAkVXXC52aOV5iA&amp;ust=1415561354854287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jpeg"/><Relationship Id="rId11" Type="http://schemas.openxmlformats.org/officeDocument/2006/relationships/hyperlink" Target="http://www.google.com.ua/url?sa=i&amp;rct=j&amp;q=&amp;esrc=s&amp;source=images&amp;cd=&amp;cad=rja&amp;uact=8&amp;ved=0CAcQjRw&amp;url=http://www.best-water.com.ua/&amp;ei=DW5eVIXRAZfZao3igbAO&amp;bvm=bv.79189006,d.d2s&amp;psig=AFQjCNGjftBDUTXoJCdR-rJy1ROHwtYYAw&amp;ust=1415561033008593" TargetMode="External"/><Relationship Id="rId5" Type="http://schemas.openxmlformats.org/officeDocument/2006/relationships/hyperlink" Target="http://www.google.com.ua/url?sa=i&amp;rct=j&amp;q=&amp;esrc=s&amp;source=images&amp;cd=&amp;cad=rja&amp;uact=8&amp;ved=0CAcQjRw&amp;url=http://www.panoramio.com/user/2347375/tags/%D0%BA%D1%80%D0%B8%D0%BD%D0%B8%D1%86%D1%8F&amp;ei=uG9eVNrTB8HmaM_mgfgJ&amp;bvm=bv.79189006,d.d2s&amp;psig=AFQjCNEawxMdiFc0J_CyAkVXXC52aOV5iA&amp;ust=1415561354854287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9.jpeg"/><Relationship Id="rId9" Type="http://schemas.openxmlformats.org/officeDocument/2006/relationships/hyperlink" Target="http://www.google.com.ua/url?sa=i&amp;rct=j&amp;q=&amp;esrc=s&amp;source=images&amp;cd=&amp;cad=rja&amp;uact=8&amp;ved=0CAcQjRw&amp;url=http://www.0352.ua/article/315462&amp;ei=MnBeVIz4K5Lbas7lgegC&amp;bvm=bv.79189006,d.d2s&amp;psig=AFQjCNHwzTHgINhSpjdPNBmhwXfJq09org&amp;ust=141556162687788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google.com.ua/url?sa=i&amp;rct=j&amp;q=&amp;esrc=s&amp;source=images&amp;cd=&amp;cad=rja&amp;uact=8&amp;ved=0CAcQjRw&amp;url=http://www.panoramio.com/user/2347375/tags/%D0%BA%D1%80%D0%B8%D0%BD%D0%B8%D1%86%D1%8F&amp;ei=uG9eVNrTB8HmaM_mgfgJ&amp;bvm=bv.79189006,d.d2s&amp;psig=AFQjCNEawxMdiFc0J_CyAkVXXC52aOV5iA&amp;ust=141556135485428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hyperlink" Target="http://www.google.com.ua/url?sa=i&amp;rct=j&amp;q=&amp;esrc=s&amp;source=images&amp;cd=&amp;cad=rja&amp;uact=8&amp;ved=0CAcQjRw&amp;url=http://www.webmd.com/diet/ss/slideshow-skinny-sipping&amp;ei=GXdfVOS8DqbX7QaV-IDgDA&amp;bvm=bv.79189006,d.ZGU&amp;psig=AFQjCNGGC90Ut71i8NH5IvnKtZoQJezUuA&amp;ust=141562878377512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.ua/url?sa=i&amp;rct=j&amp;q=&amp;esrc=s&amp;source=images&amp;cd=&amp;cad=rja&amp;uact=8&amp;ved=0CAcQjRw&amp;url=http://www.0352.ua/article/315462&amp;ei=MnBeVIz4K5Lbas7lgegC&amp;bvm=bv.79189006,d.d2s&amp;psig=AFQjCNHwzTHgINhSpjdPNBmhwXfJq09org&amp;ust=1415561626877889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hyperlink" Target="http://www.google.com.ua/url?sa=i&amp;rct=j&amp;q=&amp;esrc=s&amp;source=images&amp;cd=&amp;cad=rja&amp;uact=8&amp;ved=0CAcQjRw&amp;url=http://kampod.at.ua/publ/turizm/na_mapi_kamyantsa/rojivka/20-1-0-151&amp;ei=B5RfVImKCaiV7AaP2IAg&amp;bvm=bv.79189006,d.ZGU&amp;psig=AFQjCNEHDrx9h7aQKN-KY3z3bAeNOsL3FA&amp;ust=1415636290898055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google.com.ua/url?sa=i&amp;rct=j&amp;q=&amp;esrc=s&amp;source=images&amp;cd=&amp;cad=rja&amp;uact=8&amp;ved=0CAcQjRw&amp;url=http://ogodom.ru/kak-ochistit-vannu-ot-rzhavchinyi-naleta.html&amp;ei=1GdfVNrOKM2RaI20gJgC&amp;bvm=bv.79189006,d.d2s&amp;psig=AFQjCNEJeds6gNA4nJUkwrRy4UTIfEoo7g&amp;ust=1415624987633011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hyperlink" Target="http://www.google.com.ua/url?sa=i&amp;rct=j&amp;q=&amp;esrc=s&amp;source=images&amp;cd=&amp;cad=rja&amp;uact=8&amp;ved=0CAcQjRw&amp;url=http://korisni-porady.at.ua/news/jak_zrozumiti_shho_z_krana_teche_pogana_voda/2014-09-10-2114&amp;ei=rWhfVIm5BonmatakgIAD&amp;bvm=bv.79189006,d.d2s&amp;psig=AFQjCNGRLTBY2LaJobhQYUOenVUxxMoUQw&amp;ust=1415625244244730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ua/url?sa=i&amp;rct=j&amp;q=&amp;esrc=s&amp;source=images&amp;cd=&amp;cad=rja&amp;uact=8&amp;ved=0CAcQjRw&amp;url=http://www.webmd.com/diet/ss/slideshow-skinny-sipping&amp;ei=GXdfVOS8DqbX7QaV-IDgDA&amp;bvm=bv.79189006,d.ZGU&amp;psig=AFQjCNGGC90Ut71i8NH5IvnKtZoQJezUuA&amp;ust=1415628783775123" TargetMode="External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hyperlink" Target="http://www.google.com.ua/url?sa=i&amp;rct=j&amp;q=&amp;esrc=s&amp;source=images&amp;cd=&amp;cad=rja&amp;uact=8&amp;ved=0CAcQjRw&amp;url=http://tululu.org/fjournal/t/sposoby_ochistki_vody_v_bytovyh_uslovijah.html&amp;ei=e3dfVNWRGeKv7AaKkIGYAw&amp;bvm=bv.79189006,d.ZGU&amp;psig=AFQjCNH_rTK8lBAl1iB2WMXHy4QHZFh7tw&amp;ust=1415629010153939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google.com.ua/url?sa=i&amp;rct=j&amp;q=&amp;esrc=s&amp;source=images&amp;cd=&amp;cad=rja&amp;uact=8&amp;ved=0CAcQjRw&amp;url=http://bestpodruga.ru/sto-sovetov/aktivirovannyiy-ugol-v-pomoshh-hozyayke.html&amp;ei=8HZfVMeIOITC7gbwmoDICQ&amp;bvm=bv.79189006,d.ZGU&amp;psig=AFQjCNGGC90Ut71i8NH5IvnKtZoQJezUuA&amp;ust=1415628783775123" TargetMode="External"/><Relationship Id="rId5" Type="http://schemas.openxmlformats.org/officeDocument/2006/relationships/image" Target="../media/image37.jpeg"/><Relationship Id="rId4" Type="http://schemas.openxmlformats.org/officeDocument/2006/relationships/hyperlink" Target="http://www.google.com.ua/url?sa=i&amp;rct=j&amp;q=&amp;esrc=s&amp;source=images&amp;cd=&amp;cad=rja&amp;uact=8&amp;ved=0CAcQjRw&amp;url=http://tah4ik.blogspot.com/&amp;ei=DXVfVOHxEYrC7AaMtoFQ&amp;bvm=bv.79189006,d.ZGU&amp;psig=AFQjCNGte213_mKVZpEgGk1a1vJfWqM7QQ&amp;ust=1415628388357453" TargetMode="External"/><Relationship Id="rId9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ua/url?sa=i&amp;rct=j&amp;q=&amp;esrc=s&amp;source=images&amp;cd=&amp;cad=rja&amp;uact=8&amp;ved=0CAcQjRw&amp;url=http://www.aratta-ukraine.com/text_ua.php?id=1840&amp;ei=P25eVOGwIdDvaN3JgogD&amp;bvm=bv.79189006,d.d2s&amp;psig=AFQjCNGjftBDUTXoJCdR-rJy1ROHwtYYAw&amp;ust=1415561033008593" TargetMode="External"/><Relationship Id="rId3" Type="http://schemas.openxmlformats.org/officeDocument/2006/relationships/image" Target="../media/image22.jpeg"/><Relationship Id="rId7" Type="http://schemas.openxmlformats.org/officeDocument/2006/relationships/image" Target="../media/image40.jpeg"/><Relationship Id="rId2" Type="http://schemas.openxmlformats.org/officeDocument/2006/relationships/hyperlink" Target="http://www.google.com.ua/url?sa=i&amp;rct=j&amp;q=&amp;esrc=s&amp;source=images&amp;cd=&amp;cad=rja&amp;uact=8&amp;ved=0CAcQjRw&amp;url=http://www.best-water.com.ua/&amp;ei=DW5eVIXRAZfZao3igbAO&amp;bvm=bv.79189006,d.d2s&amp;psig=AFQjCNGjftBDUTXoJCdR-rJy1ROHwtYYAw&amp;ust=1415561033008593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google.com.ua/url?sa=i&amp;rct=j&amp;q=&amp;esrc=s&amp;source=images&amp;cd=&amp;cad=rja&amp;uact=8&amp;ved=0CAcQjRw&amp;url=http://fantom2.org.ua/publ/krasa_dushi_i_tila/zdorov39ja/voda_nadzvichajno_cikavi_fakti_pro_vodu_voda_v_nashomu_zhitti/29-1-0-649&amp;ei=kW5eVIbsOsbmau2NgaAE&amp;bvm=bv.79189006,d.d2s&amp;psig=AFQjCNGjftBDUTXoJCdR-rJy1ROHwtYYAw&amp;ust=1415561033008593" TargetMode="External"/><Relationship Id="rId5" Type="http://schemas.openxmlformats.org/officeDocument/2006/relationships/image" Target="../media/image39.jpeg"/><Relationship Id="rId4" Type="http://schemas.openxmlformats.org/officeDocument/2006/relationships/hyperlink" Target="http://www.google.com.ua/url?sa=i&amp;rct=j&amp;q=&amp;esrc=s&amp;source=images&amp;cd=&amp;cad=rja&amp;uact=8&amp;ved=0CAcQjRw&amp;url=http://vk.com/redoks&amp;ei=Gm5eVNL2HMfXarGfgsAI&amp;bvm=bv.79189006,d.d2s&amp;psig=AFQjCNGjftBDUTXoJCdR-rJy1ROHwtYYAw&amp;ust=1415561033008593" TargetMode="External"/><Relationship Id="rId9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google.com.ua/url?sa=i&amp;rct=j&amp;q=&amp;esrc=s&amp;source=images&amp;cd=&amp;cad=rja&amp;uact=8&amp;ved=0CAcQjRw&amp;url=http://klasnaocinka.com.ua/ru/article/tsikava-informatsiya-pro-vodu.html&amp;ei=UX9fVJmDNNHcaqORgdAL&amp;bvm=bv.79189006,d.d2s&amp;psig=AFQjCNFnmsPCk_uhn1Z97jB6qZUNQqN9TA&amp;ust=1415631046859437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rc_mi" descr="http://uvg.zhydachiv.lviv.ua/news8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285752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00776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/>
              <a:t>Екологічний </a:t>
            </a:r>
            <a:r>
              <a:rPr lang="uk-UA" sz="3600" b="1" dirty="0" err="1"/>
              <a:t>проєкт</a:t>
            </a:r>
            <a:r>
              <a:rPr lang="uk-UA" sz="3600" b="1" dirty="0"/>
              <a:t/>
            </a:r>
            <a:br>
              <a:rPr lang="uk-UA" sz="3600" b="1" dirty="0"/>
            </a:br>
            <a:r>
              <a:rPr lang="uk-UA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Дослідження джерельної води села </a:t>
            </a:r>
            <a:r>
              <a:rPr lang="uk-UA" sz="36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Липча</a:t>
            </a:r>
            <a:r>
              <a:rPr lang="uk-UA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uk-UA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457200" y="2924943"/>
            <a:ext cx="4038600" cy="3429981"/>
          </a:xfrm>
        </p:spPr>
        <p:txBody>
          <a:bodyPr>
            <a:normAutofit fontScale="92500"/>
          </a:bodyPr>
          <a:lstStyle/>
          <a:p>
            <a:pPr algn="r">
              <a:buNone/>
            </a:pPr>
            <a:r>
              <a:rPr lang="uk-UA" dirty="0" smtClean="0"/>
              <a:t>                                   </a:t>
            </a:r>
            <a:endParaRPr lang="uk-UA" sz="2400" dirty="0" smtClean="0"/>
          </a:p>
          <a:p>
            <a:pPr algn="r">
              <a:buNone/>
            </a:pPr>
            <a:endParaRPr lang="uk-UA" sz="2400" dirty="0"/>
          </a:p>
          <a:p>
            <a:pPr algn="ctr">
              <a:buNone/>
            </a:pPr>
            <a:r>
              <a:rPr lang="uk-UA" sz="4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buNone/>
            </a:pPr>
            <a:endParaRPr lang="uk-UA" sz="40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347864" y="1920085"/>
            <a:ext cx="5338936" cy="4434840"/>
          </a:xfrm>
        </p:spPr>
        <p:txBody>
          <a:bodyPr>
            <a:normAutofit fontScale="92500"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Роботу виконала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Агоста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Андріана Василівна</a:t>
            </a: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учениця 10 класу </a:t>
            </a:r>
          </a:p>
          <a:p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Липчанської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ЗОШ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I-III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ступенів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ауковий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керівник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Губаль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Наталія Степанівна</a:t>
            </a: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вчитель біології</a:t>
            </a:r>
          </a:p>
          <a:p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Липчанської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ЗОШ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  -III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ступенів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uk-UA" dirty="0"/>
          </a:p>
        </p:txBody>
      </p:sp>
      <p:pic>
        <p:nvPicPr>
          <p:cNvPr id="6" name="Picture 2" descr="C:\Documents and Settings\User\Рабочий стол\Фотографії\Природа\Изображение 2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537" y="3933056"/>
            <a:ext cx="2857520" cy="24716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915816" y="-387424"/>
            <a:ext cx="5770984" cy="230425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Вода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тебе немає ні смаку, ні кольору, ні запаху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Тебе неможливо описати, тобою насолоджуються, не розуміючи, що ти таке!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можна сказати, що ти потрібна для життя: ти і є життя.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 найбільше багатство на світі.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Антуан-де-Сент-Екзюпері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57200" y="1772816"/>
            <a:ext cx="5266928" cy="46805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єкт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000" dirty="0" smtClean="0">
                <a:solidFill>
                  <a:schemeClr val="tx1"/>
                </a:solidFill>
              </a:rPr>
              <a:t>якість води підземного джерела с. </a:t>
            </a:r>
            <a:r>
              <a:rPr lang="uk-UA" sz="2000" dirty="0" err="1" smtClean="0">
                <a:solidFill>
                  <a:schemeClr val="tx1"/>
                </a:solidFill>
              </a:rPr>
              <a:t>Липча</a:t>
            </a: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Предмет: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</a:rPr>
              <a:t>формування якості джерельної води і підвищення екологічної безпеки, їх використання для питних цілей</a:t>
            </a:r>
          </a:p>
          <a:p>
            <a:pPr>
              <a:buNone/>
            </a:pPr>
            <a:endParaRPr lang="uk-U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Мета:</a:t>
            </a:r>
            <a:r>
              <a:rPr lang="uk-UA" sz="2000" dirty="0" smtClean="0">
                <a:solidFill>
                  <a:schemeClr val="tx1"/>
                </a:solidFill>
              </a:rPr>
              <a:t/>
            </a:r>
            <a:br>
              <a:rPr lang="uk-UA" sz="2000" dirty="0" smtClean="0">
                <a:solidFill>
                  <a:schemeClr val="tx1"/>
                </a:solidFill>
              </a:rPr>
            </a:br>
            <a:r>
              <a:rPr lang="uk-UA" sz="2000" dirty="0" smtClean="0">
                <a:solidFill>
                  <a:schemeClr val="tx1"/>
                </a:solidFill>
              </a:rPr>
              <a:t>- продемонструвати на дослідах високу якість джерельної води</a:t>
            </a:r>
            <a:r>
              <a:rPr lang="en-US" sz="2000" dirty="0" smtClean="0">
                <a:solidFill>
                  <a:schemeClr val="tx1"/>
                </a:solidFill>
              </a:rPr>
              <a:t>;</a:t>
            </a:r>
            <a:r>
              <a:rPr lang="uk-UA" sz="2000" dirty="0" smtClean="0">
                <a:solidFill>
                  <a:schemeClr val="tx1"/>
                </a:solidFill>
              </a:rPr>
              <a:t/>
            </a:r>
            <a:br>
              <a:rPr lang="uk-UA" sz="2000" dirty="0" smtClean="0">
                <a:solidFill>
                  <a:schemeClr val="tx1"/>
                </a:solidFill>
              </a:rPr>
            </a:br>
            <a:r>
              <a:rPr lang="uk-UA" sz="2000" dirty="0" smtClean="0">
                <a:solidFill>
                  <a:schemeClr val="tx1"/>
                </a:solidFill>
              </a:rPr>
              <a:t>- рекомендувати методи очистки води в домашніх умовах для отримання якісної питної води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2" name="irc_mi" descr="http://www.gromada.vn.ua/content/user_files/Image/2013/2013_07/2013_07_17_voda_01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2088232" cy="15841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Місце для вмісту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88840"/>
            <a:ext cx="3240360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Місце для вмісту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437112"/>
            <a:ext cx="3240360" cy="22362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7088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Проблемне питання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запасів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питної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води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5842992" cy="483981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Пропозиції для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розв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язання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/>
              <a:t>заохочування жителів села до очищення водних джерел</a:t>
            </a:r>
            <a:r>
              <a:rPr lang="en-US" dirty="0" smtClean="0"/>
              <a:t>;</a:t>
            </a:r>
            <a:endParaRPr lang="uk-UA" dirty="0" smtClean="0"/>
          </a:p>
          <a:p>
            <a:r>
              <a:rPr lang="uk-UA" dirty="0" smtClean="0"/>
              <a:t>збереження питних запасів прісної води</a:t>
            </a:r>
            <a:r>
              <a:rPr lang="en-US" dirty="0" smtClean="0"/>
              <a:t>;</a:t>
            </a:r>
            <a:endParaRPr lang="uk-UA" dirty="0" smtClean="0"/>
          </a:p>
          <a:p>
            <a:r>
              <a:rPr lang="uk-UA" dirty="0" smtClean="0"/>
              <a:t>відновлення </a:t>
            </a:r>
            <a:r>
              <a:rPr lang="en-US" dirty="0" smtClean="0"/>
              <a:t>“</a:t>
            </a:r>
            <a:r>
              <a:rPr lang="uk-UA" dirty="0" smtClean="0"/>
              <a:t>завмерлих</a:t>
            </a:r>
            <a:r>
              <a:rPr lang="en-US" dirty="0" smtClean="0"/>
              <a:t>”</a:t>
            </a:r>
            <a:r>
              <a:rPr lang="uk-UA" dirty="0" smtClean="0"/>
              <a:t> джерел.</a:t>
            </a:r>
          </a:p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План дій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/>
              <a:t>відновити роботу голубого патруля у школі</a:t>
            </a:r>
            <a:r>
              <a:rPr lang="en-US" dirty="0" smtClean="0"/>
              <a:t>;</a:t>
            </a:r>
            <a:endParaRPr lang="uk-UA" dirty="0" smtClean="0"/>
          </a:p>
          <a:p>
            <a:r>
              <a:rPr lang="uk-UA" dirty="0" smtClean="0"/>
              <a:t>не забруднювати місця</a:t>
            </a:r>
            <a:r>
              <a:rPr lang="en-US" dirty="0" smtClean="0"/>
              <a:t>,</a:t>
            </a:r>
            <a:r>
              <a:rPr lang="uk-UA" dirty="0" smtClean="0"/>
              <a:t> де розташовані джерела</a:t>
            </a:r>
            <a:r>
              <a:rPr lang="en-US" dirty="0" smtClean="0"/>
              <a:t>;</a:t>
            </a:r>
            <a:endParaRPr lang="uk-UA" dirty="0" smtClean="0"/>
          </a:p>
          <a:p>
            <a:r>
              <a:rPr lang="uk-UA" dirty="0" smtClean="0"/>
              <a:t>відновлювати старі</a:t>
            </a:r>
            <a:r>
              <a:rPr lang="en-US" dirty="0" smtClean="0"/>
              <a:t>,</a:t>
            </a:r>
            <a:r>
              <a:rPr lang="uk-UA" dirty="0" smtClean="0"/>
              <a:t> занедбані джерела.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2" t="5555" r="15332" b="1388"/>
          <a:stretch/>
        </p:blipFill>
        <p:spPr bwMode="auto">
          <a:xfrm>
            <a:off x="5940152" y="3284984"/>
            <a:ext cx="2884688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rc_mi" descr="http://s.0352.ua/section/newsIcon/subdir/full/upload/images/news/icon/djerela1_136845852038.jpg">
            <a:hlinkClick r:id="rId3"/>
          </p:cNvPr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012160" y="332656"/>
            <a:ext cx="2736303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6347048" cy="720080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Актуальність теми полягає у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8"/>
            <a:ext cx="5400600" cy="547260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 вивченні екологічного стану природних джерел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uk-UA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вмінні збирати інформацію та дані різними способами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800" dirty="0" smtClean="0"/>
              <a:t>;;;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  вмінні аналізувати, систематизувати, осмислювати та обробляти данні про стан природних джерел с. </a:t>
            </a:r>
            <a:r>
              <a:rPr lang="uk-UA" sz="9600" dirty="0" err="1" smtClean="0">
                <a:latin typeface="Times New Roman" pitchFamily="18" charset="0"/>
                <a:cs typeface="Times New Roman" pitchFamily="18" charset="0"/>
              </a:rPr>
              <a:t>Липча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  вмінні доносити інформацію про екологічний стан питної води різними  способами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  формуванні навиків створення презентації для розкриття проблемної теми.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C:\Documents and Settings\User\Рабочий стол\Фотографії\Природа\Изображение 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980727"/>
            <a:ext cx="3456384" cy="4048425"/>
          </a:xfrm>
          <a:prstGeom prst="rect">
            <a:avLst/>
          </a:prstGeom>
          <a:noFill/>
        </p:spPr>
      </p:pic>
      <p:pic>
        <p:nvPicPr>
          <p:cNvPr id="5" name="Picture 2" descr="C:\Documents and Settings\User\Мои документы\Загрузки\imagesзхзхї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437112"/>
            <a:ext cx="3456384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65618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Основними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джерелами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засмічення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водойм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є: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забруднення промисловими та побутовими відходами;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пестицидами і добривами, які змиваються з полів;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зведенням споруд;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витіком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нафтопродуктів;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стічними водами;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відходами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розробок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рудних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нерудних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копалин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викидів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водного,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залізничного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автомобільного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транспорту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656184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Забруднення стічними водами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D:\Documents and Settings\МИРООСЯ\Рабочий стол\на презентацію\55659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76872"/>
            <a:ext cx="3960440" cy="3888432"/>
          </a:xfrm>
          <a:prstGeom prst="rect">
            <a:avLst/>
          </a:prstGeom>
          <a:noFill/>
        </p:spPr>
      </p:pic>
      <p:pic>
        <p:nvPicPr>
          <p:cNvPr id="5" name="Picture 3" descr="Фото01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276872"/>
            <a:ext cx="4114982" cy="3866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440160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Наслідки забруднення річок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D:\Documents and Settings\МИРООСЯ\Рабочий стол\на презентацію\Rub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60848"/>
            <a:ext cx="3888432" cy="4352925"/>
          </a:xfrm>
          <a:prstGeom prst="rect">
            <a:avLst/>
          </a:prstGeom>
          <a:noFill/>
        </p:spPr>
      </p:pic>
      <p:pic>
        <p:nvPicPr>
          <p:cNvPr id="5" name="Picture 3" descr="D:\Documents and Settings\МИРООСЯ\Рабочий стол\на презентацію\images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60848"/>
            <a:ext cx="392909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728192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Розмноження синьо-зелених водоростей – ознака великої кількості фосфатів у р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ічках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D:\Documents and Settings\МИРООСЯ\Рабочий стол\на презентацію\images (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36912"/>
            <a:ext cx="3456384" cy="3744416"/>
          </a:xfrm>
          <a:prstGeom prst="rect">
            <a:avLst/>
          </a:prstGeom>
          <a:noFill/>
        </p:spPr>
      </p:pic>
      <p:pic>
        <p:nvPicPr>
          <p:cNvPr id="5" name="irc_mi" descr="http://panorama.pl.ua/uploads/posts/2010-06/1277899322_vodorosli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645024"/>
            <a:ext cx="3744416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6" descr="https://encrypted-tbn2.gstatic.com/images?q=tbn:ANd9GcRh_c7ode_BaUw87YnAXqFo1jxdRLWtPSxPPqKHg4QkeCgEvNzd">
            <a:hlinkClick r:id="rId5"/>
          </p:cNvPr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4724400" y="1700808"/>
            <a:ext cx="4038600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Забруднення побутовими відходами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D:\Documents and Settings\МИРООСЯ\Рабочий стол\на презентацію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3816424" cy="3744416"/>
          </a:xfrm>
          <a:prstGeom prst="rect">
            <a:avLst/>
          </a:prstGeom>
          <a:noFill/>
        </p:spPr>
      </p:pic>
      <p:pic>
        <p:nvPicPr>
          <p:cNvPr id="5" name="Picture 3" descr="D:\Documents and Settings\МИРООСЯ\Рабочий стол\на презентацію\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04864"/>
            <a:ext cx="3764233" cy="3795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rc_mi" descr="http://slovovolyni.com/admin/files/images/news/24951_1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000240"/>
            <a:ext cx="2736304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Documents and Settings\User\Мои документы\Загрузки\imagesзхзхї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4500570"/>
            <a:ext cx="2447702" cy="21636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Овал 11"/>
          <p:cNvSpPr/>
          <p:nvPr/>
        </p:nvSpPr>
        <p:spPr>
          <a:xfrm>
            <a:off x="179512" y="188640"/>
            <a:ext cx="2376264" cy="115212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2530624" cy="779686"/>
          </a:xfrm>
        </p:spPr>
        <p:txBody>
          <a:bodyPr>
            <a:normAutofit fontScale="90000"/>
          </a:bodyPr>
          <a:lstStyle/>
          <a:p>
            <a:r>
              <a:rPr lang="uk-UA" sz="6000" dirty="0" smtClean="0"/>
              <a:t>                 </a:t>
            </a:r>
            <a:r>
              <a:rPr lang="uk-UA" sz="6000" dirty="0" smtClean="0">
                <a:latin typeface="Times New Roman" pitchFamily="18" charset="0"/>
                <a:cs typeface="Times New Roman" pitchFamily="18" charset="0"/>
              </a:rPr>
              <a:t>Вода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2"/>
          </p:nvPr>
        </p:nvSpPr>
        <p:spPr>
          <a:xfrm>
            <a:off x="251520" y="1435100"/>
            <a:ext cx="4608512" cy="494622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Вода – найцінніше багатство у світі.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Вода входить до складу всіх живих організмів.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Чиста вода є запорукою здорового організму.</a:t>
            </a: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Чиста вода – запорука існування здорової нації.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Вода  - джерело життя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rc_mi" descr="http://mw2.google.com/mw-panoramio/photos/medium/41720778.jp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0"/>
            <a:ext cx="2357422" cy="24522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rc_mi" descr="http://www.mukachevo.net/Content/img/news/p_28376_1_gallerybig.jpg">
            <a:hlinkClick r:id="rId7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4429132"/>
            <a:ext cx="2571736" cy="2286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rc_mi" descr="http://s.0352.ua/section/newsIcon/subdir/full/upload/images/news/icon/djerela1_136845852038.jpg">
            <a:hlinkClick r:id="rId9"/>
          </p:cNvPr>
          <p:cNvPicPr>
            <a:picLocks noGrp="1"/>
          </p:cNvPicPr>
          <p:nvPr>
            <p:ph sz="half" idx="1"/>
          </p:nvPr>
        </p:nvPicPr>
        <p:blipFill>
          <a:blip r:embed="rId10" cstate="print"/>
          <a:stretch>
            <a:fillRect/>
          </a:stretch>
        </p:blipFill>
        <p:spPr bwMode="auto">
          <a:xfrm>
            <a:off x="4643438" y="0"/>
            <a:ext cx="2571768" cy="2375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rc_mi" descr="http://www.best-water.com.ua/photo/promo_children.jpg">
            <a:hlinkClick r:id="rId11"/>
          </p:cNvPr>
          <p:cNvPicPr>
            <a:picLocks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7686" y="2285992"/>
            <a:ext cx="2357454" cy="23574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rc_mi" descr="http://mw2.google.com/mw-panoramio/photos/medium/41720778.jp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38978" y="152400"/>
            <a:ext cx="2357422" cy="24522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Основні гігієнічні вимоги до питної води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4968552" cy="52565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Вода повинна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бездоганні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органолептичні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фізичні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вода повинна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оптимальний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хімічний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склад;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вода не повинна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погіршувати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біологічну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цінність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їжі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вода не повинна бути твердою;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вода не повинна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вміщувати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радіоактивні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токсичні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хімічні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речовини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(не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ГДК);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вода не повинна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вміщувати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патогенні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мікроорганізми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Водохреща\r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276872"/>
            <a:ext cx="3384376" cy="4104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3" descr="F:\Водохреща\1ef766ed9263e706e3a9a4da631ff0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836712"/>
            <a:ext cx="1800200" cy="11521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Користь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джерельної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води.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воду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джерела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пити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корисно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4762872" cy="483981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 lv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Джерельна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вода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хлорується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озонується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додають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присадки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добавки </a:t>
            </a:r>
          </a:p>
          <a:p>
            <a:pPr lv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Природна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фільтрація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шарами грунту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повністю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зберегти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природні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властивості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Джерельна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насичена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киснем </a:t>
            </a:r>
          </a:p>
          <a:p>
            <a:pPr lvl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Джерельну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воду не треба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піддавати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кип'ятінню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вона "жива".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irc_mi" descr="http://mw2.google.com/mw-panoramio/photos/medium/41720778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717032"/>
            <a:ext cx="2664296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rc_mi" descr="http://img.webmd.com/dtmcms/live/webmd/consumer_assets/site_images/articles/health_tools/skinny_sipping_slideshow/istock_photo_of_pouring_water_into_glass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268760"/>
            <a:ext cx="2664296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Освячена на Водохреща вода має цілющі властивості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Молекули води після молитви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Молекули води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яка побувала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під впливом негативних емоцій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User\Рабочий стол\Новая папка\DSC_0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64904"/>
            <a:ext cx="3456384" cy="4032448"/>
          </a:xfrm>
          <a:prstGeom prst="rect">
            <a:avLst/>
          </a:prstGeom>
          <a:noFill/>
        </p:spPr>
      </p:pic>
      <p:pic>
        <p:nvPicPr>
          <p:cNvPr id="4" name="Picture 2" descr="F:\Водохреща\3748a848aa73514bdbcdb810609ead9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89040"/>
            <a:ext cx="2952328" cy="2855441"/>
          </a:xfrm>
          <a:prstGeom prst="rect">
            <a:avLst/>
          </a:prstGeom>
          <a:noFill/>
        </p:spPr>
      </p:pic>
      <p:pic>
        <p:nvPicPr>
          <p:cNvPr id="1028" name="Picture 4" descr="F:\Водохреща\6b7556a253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268760"/>
            <a:ext cx="3960440" cy="2448272"/>
          </a:xfrm>
          <a:prstGeom prst="rect">
            <a:avLst/>
          </a:prstGeom>
          <a:noFill/>
        </p:spPr>
      </p:pic>
      <p:pic>
        <p:nvPicPr>
          <p:cNvPr id="1029" name="Picture 5" descr="F:\Водохреща\bg_6159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789040"/>
            <a:ext cx="2592288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3779912" y="260648"/>
            <a:ext cx="5184576" cy="1800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83968" y="0"/>
            <a:ext cx="4402832" cy="1700808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/>
              <a:t>Визначення придатності води до споживання за органолептичною оцінкою</a:t>
            </a:r>
            <a:endParaRPr lang="ru-RU" sz="2800" b="1" dirty="0"/>
          </a:p>
        </p:txBody>
      </p:sp>
      <p:pic>
        <p:nvPicPr>
          <p:cNvPr id="8" name="irc_mi" descr="http://s.0352.ua/section/newsIcon/subdir/full/upload/images/news/icon/djerela1_136845852038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3356992"/>
            <a:ext cx="3312368" cy="3240360"/>
          </a:xfrm>
        </p:spPr>
      </p:pic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3563888" y="2132856"/>
            <a:ext cx="5122912" cy="4392488"/>
          </a:xfrm>
        </p:spPr>
        <p:txBody>
          <a:bodyPr>
            <a:noAutofit/>
          </a:bodyPr>
          <a:lstStyle/>
          <a:p>
            <a:r>
              <a:rPr lang="uk-UA" sz="2400" dirty="0" smtClean="0"/>
              <a:t>Щоб встановити придатність води для пиття нами було проведено</a:t>
            </a:r>
            <a:r>
              <a:rPr lang="en-US" sz="2400" dirty="0" smtClean="0"/>
              <a:t>:</a:t>
            </a:r>
            <a:endParaRPr lang="uk-UA" sz="2400" dirty="0" smtClean="0"/>
          </a:p>
          <a:p>
            <a:r>
              <a:rPr lang="uk-UA" sz="2400" dirty="0" smtClean="0"/>
              <a:t>санітарно-топографічне і санітарно-технічне обстеження джерела</a:t>
            </a:r>
            <a:r>
              <a:rPr lang="en-US" sz="2400" dirty="0" smtClean="0"/>
              <a:t>;</a:t>
            </a:r>
            <a:endParaRPr lang="uk-UA" sz="2400" dirty="0" smtClean="0"/>
          </a:p>
          <a:p>
            <a:r>
              <a:rPr lang="uk-UA" sz="2400" dirty="0" smtClean="0"/>
              <a:t>вивчено епідеміологічну ситуацію навколо джерела</a:t>
            </a:r>
            <a:r>
              <a:rPr lang="en-US" sz="2400" dirty="0" smtClean="0"/>
              <a:t>,</a:t>
            </a:r>
            <a:r>
              <a:rPr lang="uk-UA" sz="2400" dirty="0" smtClean="0"/>
              <a:t> проведено органолептичне дослідження води</a:t>
            </a:r>
            <a:r>
              <a:rPr lang="en-US" sz="2400" dirty="0" smtClean="0"/>
              <a:t>;</a:t>
            </a:r>
            <a:endParaRPr lang="uk-UA" sz="2400" dirty="0" smtClean="0"/>
          </a:p>
          <a:p>
            <a:r>
              <a:rPr lang="ru-RU" sz="2400" dirty="0" smtClean="0"/>
              <a:t>з</a:t>
            </a:r>
            <a:r>
              <a:rPr lang="uk-UA" sz="2400" dirty="0" err="1" smtClean="0"/>
              <a:t>дійснено</a:t>
            </a:r>
            <a:r>
              <a:rPr lang="uk-UA" sz="2400" dirty="0" smtClean="0"/>
              <a:t> вимірювання температури води у джерелі.</a:t>
            </a:r>
            <a:endParaRPr lang="ru-RU" sz="2400" dirty="0"/>
          </a:p>
        </p:txBody>
      </p:sp>
      <p:pic>
        <p:nvPicPr>
          <p:cNvPr id="6" name="irc_mi" descr="http://kampod.at.ua/_pu/1/90818567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3312368" cy="331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188640"/>
            <a:ext cx="3456384" cy="14401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3394720" cy="1368152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/>
              <a:t>Визначення запаху</a:t>
            </a:r>
            <a:r>
              <a:rPr lang="en-US" sz="3200" b="1" dirty="0" smtClean="0"/>
              <a:t>,</a:t>
            </a:r>
            <a:r>
              <a:rPr lang="uk-UA" sz="3200" b="1" dirty="0" smtClean="0"/>
              <a:t> смаку</a:t>
            </a:r>
            <a:r>
              <a:rPr lang="en-US" sz="3200" b="1" dirty="0" smtClean="0"/>
              <a:t>,</a:t>
            </a:r>
            <a:r>
              <a:rPr lang="uk-UA" sz="3200" b="1" dirty="0" smtClean="0"/>
              <a:t> кольоровості</a:t>
            </a:r>
            <a:endParaRPr lang="ru-RU" sz="54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23928" y="404664"/>
            <a:ext cx="4762872" cy="6120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dirty="0" smtClean="0"/>
              <a:t>Ми провели органолептичну оцінку води візуальним методом. За нашими дослідженнями</a:t>
            </a:r>
            <a:r>
              <a:rPr lang="en-US" sz="2000" dirty="0" smtClean="0"/>
              <a:t>:</a:t>
            </a:r>
            <a:endParaRPr lang="uk-UA" sz="2000" dirty="0" smtClean="0"/>
          </a:p>
          <a:p>
            <a:pPr>
              <a:buNone/>
            </a:pPr>
            <a:r>
              <a:rPr lang="uk-UA" sz="2000" dirty="0" smtClean="0"/>
              <a:t>Джерельна вода відповідає критерію</a:t>
            </a:r>
            <a:r>
              <a:rPr lang="en-US" sz="2000" dirty="0" smtClean="0"/>
              <a:t>:</a:t>
            </a:r>
            <a:r>
              <a:rPr lang="uk-UA" sz="2000" dirty="0" smtClean="0"/>
              <a:t> прозора.</a:t>
            </a:r>
          </a:p>
          <a:p>
            <a:pPr>
              <a:buNone/>
            </a:pPr>
            <a:r>
              <a:rPr lang="uk-UA" sz="2000" dirty="0" smtClean="0"/>
              <a:t>Джерельна вода без запаху</a:t>
            </a:r>
            <a:r>
              <a:rPr lang="en-US" sz="2000" dirty="0" smtClean="0"/>
              <a:t>,</a:t>
            </a:r>
            <a:r>
              <a:rPr lang="uk-UA" sz="2000" dirty="0" smtClean="0"/>
              <a:t> оцінка інтенсивності запаху за таблицею дорівнює  </a:t>
            </a:r>
            <a:r>
              <a:rPr lang="uk-UA" sz="2000" b="1" dirty="0" smtClean="0"/>
              <a:t>- 0.</a:t>
            </a:r>
          </a:p>
          <a:p>
            <a:pPr>
              <a:buNone/>
            </a:pPr>
            <a:r>
              <a:rPr lang="uk-UA" sz="2000" dirty="0" smtClean="0"/>
              <a:t>Вода без смаку і присмаку.</a:t>
            </a:r>
          </a:p>
          <a:p>
            <a:pPr>
              <a:buNone/>
            </a:pPr>
            <a:r>
              <a:rPr lang="uk-UA" sz="2000" dirty="0" err="1" smtClean="0"/>
              <a:t>Колірність</a:t>
            </a:r>
            <a:r>
              <a:rPr lang="uk-UA" sz="2000" dirty="0" smtClean="0"/>
              <a:t> відповідає  -  </a:t>
            </a:r>
            <a:r>
              <a:rPr lang="uk-UA" sz="2000" b="1" dirty="0" smtClean="0"/>
              <a:t>0</a:t>
            </a:r>
            <a:r>
              <a:rPr lang="uk-UA" sz="2000" dirty="0" smtClean="0"/>
              <a:t> градусів.</a:t>
            </a:r>
            <a:endParaRPr lang="en-US" sz="2000" dirty="0" smtClean="0"/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r>
              <a:rPr lang="uk-UA" sz="2000" dirty="0" smtClean="0"/>
              <a:t>Отже</a:t>
            </a:r>
            <a:r>
              <a:rPr lang="en-US" sz="2000" dirty="0" smtClean="0"/>
              <a:t>,</a:t>
            </a:r>
            <a:r>
              <a:rPr lang="uk-UA" sz="2000" dirty="0" smtClean="0"/>
              <a:t> органолептична оцінка якості води показала</a:t>
            </a:r>
            <a:r>
              <a:rPr lang="en-US" sz="2000" dirty="0" smtClean="0"/>
              <a:t>,</a:t>
            </a:r>
            <a:r>
              <a:rPr lang="uk-UA" sz="2000" dirty="0" smtClean="0"/>
              <a:t> що вода із джерела має хороші фізичні властивості</a:t>
            </a:r>
            <a:r>
              <a:rPr lang="en-US" sz="2000" dirty="0" smtClean="0"/>
              <a:t>,</a:t>
            </a:r>
            <a:r>
              <a:rPr lang="uk-UA" sz="2000" dirty="0" smtClean="0"/>
              <a:t> тому може використовуватися місцевими  жителями як джерело питної води.</a:t>
            </a:r>
            <a:endParaRPr lang="ru-RU" sz="2000" dirty="0"/>
          </a:p>
        </p:txBody>
      </p:sp>
      <p:pic>
        <p:nvPicPr>
          <p:cNvPr id="1026" name="Picture 2" descr="C:\Users\user\Desktop\DSCN14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88" y="2276872"/>
            <a:ext cx="361189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1520" y="260648"/>
            <a:ext cx="3096344" cy="14401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3312368" cy="1296144"/>
          </a:xfrm>
        </p:spPr>
        <p:txBody>
          <a:bodyPr>
            <a:noAutofit/>
          </a:bodyPr>
          <a:lstStyle/>
          <a:p>
            <a:r>
              <a:rPr lang="uk-UA" sz="2800" b="1" dirty="0" smtClean="0"/>
              <a:t>Порівняння якості джерельної води з водопровідною</a:t>
            </a:r>
            <a:endParaRPr lang="ru-RU" sz="28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91880" y="404664"/>
            <a:ext cx="5194920" cy="6120680"/>
          </a:xfrm>
        </p:spPr>
        <p:txBody>
          <a:bodyPr>
            <a:noAutofit/>
          </a:bodyPr>
          <a:lstStyle/>
          <a:p>
            <a:r>
              <a:rPr lang="uk-UA" sz="2000" b="1" dirty="0" smtClean="0"/>
              <a:t>Для проведення порівняльного аналізу якості досліджуваної води ми брали водопровідну воду із крану м. Хуст і джерельну. </a:t>
            </a:r>
          </a:p>
          <a:p>
            <a:r>
              <a:rPr lang="uk-UA" sz="2000" dirty="0" smtClean="0"/>
              <a:t>Результати наших досліджень були такими</a:t>
            </a:r>
            <a:r>
              <a:rPr lang="en-US" sz="2000" dirty="0" smtClean="0"/>
              <a:t>:</a:t>
            </a:r>
            <a:endParaRPr lang="uk-UA" sz="2000" dirty="0" smtClean="0"/>
          </a:p>
          <a:p>
            <a:r>
              <a:rPr lang="uk-UA" sz="2000" dirty="0" smtClean="0"/>
              <a:t>1. Вода з джерела</a:t>
            </a:r>
            <a:r>
              <a:rPr lang="en-US" sz="2000" dirty="0" smtClean="0"/>
              <a:t>,</a:t>
            </a:r>
            <a:r>
              <a:rPr lang="uk-UA" sz="2000" dirty="0" smtClean="0"/>
              <a:t> в порівнянні із водопровідною</a:t>
            </a:r>
            <a:r>
              <a:rPr lang="en-US" sz="2000" dirty="0" smtClean="0"/>
              <a:t>,</a:t>
            </a:r>
            <a:r>
              <a:rPr lang="uk-UA" sz="2000" dirty="0" smtClean="0"/>
              <a:t> більш м</a:t>
            </a:r>
            <a:r>
              <a:rPr lang="en-US" sz="2000" dirty="0" smtClean="0"/>
              <a:t>’</a:t>
            </a:r>
            <a:r>
              <a:rPr lang="uk-UA" sz="2000" dirty="0" smtClean="0"/>
              <a:t>яка </a:t>
            </a:r>
            <a:r>
              <a:rPr lang="en-US" sz="2000" dirty="0" smtClean="0"/>
              <a:t>,</a:t>
            </a:r>
            <a:r>
              <a:rPr lang="uk-UA" sz="2000" dirty="0" smtClean="0"/>
              <a:t>без запаху і будь-якого присмаку</a:t>
            </a:r>
            <a:r>
              <a:rPr lang="en-US" sz="2000" dirty="0" smtClean="0"/>
              <a:t>,</a:t>
            </a:r>
            <a:r>
              <a:rPr lang="uk-UA" sz="2000" dirty="0" smtClean="0"/>
              <a:t> приємна на смак.</a:t>
            </a:r>
          </a:p>
          <a:p>
            <a:r>
              <a:rPr lang="uk-UA" sz="2000" dirty="0" smtClean="0"/>
              <a:t>2. При додаванні прального порошку у джерельну воду він розчинявся швидше і спінився краще</a:t>
            </a:r>
            <a:r>
              <a:rPr lang="en-US" sz="2000" dirty="0" smtClean="0"/>
              <a:t>,</a:t>
            </a:r>
            <a:r>
              <a:rPr lang="uk-UA" sz="2000" dirty="0" smtClean="0"/>
              <a:t> ніж у водопровідній воді.</a:t>
            </a:r>
          </a:p>
          <a:p>
            <a:r>
              <a:rPr lang="uk-UA" sz="2000" dirty="0" smtClean="0"/>
              <a:t>3. Джерельна  вода була прозора</a:t>
            </a:r>
            <a:r>
              <a:rPr lang="en-US" sz="2000" dirty="0" smtClean="0"/>
              <a:t>,</a:t>
            </a:r>
            <a:r>
              <a:rPr lang="uk-UA" sz="2000" dirty="0" smtClean="0"/>
              <a:t> безколірна </a:t>
            </a:r>
            <a:r>
              <a:rPr lang="en-US" sz="2000" dirty="0" smtClean="0"/>
              <a:t>,</a:t>
            </a:r>
            <a:r>
              <a:rPr lang="uk-UA" sz="2000" dirty="0" smtClean="0"/>
              <a:t> </a:t>
            </a:r>
            <a:r>
              <a:rPr lang="ru-RU" sz="2000" dirty="0" smtClean="0"/>
              <a:t>а </a:t>
            </a:r>
            <a:r>
              <a:rPr lang="uk-UA" sz="2000" dirty="0" smtClean="0"/>
              <a:t>водопровідна виявилася менш прозорою і мала легко-жовтуватий відтінок.</a:t>
            </a:r>
            <a:endParaRPr lang="ru-RU" sz="2000" dirty="0"/>
          </a:p>
        </p:txBody>
      </p:sp>
      <p:pic>
        <p:nvPicPr>
          <p:cNvPr id="7" name="irc_mi" descr="http://ogodom.ru/wp-content/uploads/2014/09/kak-ochistit-vannu-ot-rzhavchinyi-naleta-6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221088"/>
            <a:ext cx="316835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rc_mi" descr="http://korisni-porady.at.ua/11/jak_zrozumiti-shho_z_krana_teche_pogana_voda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816"/>
            <a:ext cx="3096344" cy="230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436096" y="0"/>
            <a:ext cx="3240360" cy="17008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88640"/>
            <a:ext cx="3744416" cy="1296144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/>
              <a:t>Досліди на визначення твердості води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0"/>
            <a:ext cx="5040560" cy="6453336"/>
          </a:xfrm>
        </p:spPr>
        <p:txBody>
          <a:bodyPr>
            <a:normAutofit/>
          </a:bodyPr>
          <a:lstStyle/>
          <a:p>
            <a:r>
              <a:rPr lang="uk-UA" sz="2000" b="1" dirty="0" smtClean="0"/>
              <a:t>Дослід 1.</a:t>
            </a:r>
            <a:r>
              <a:rPr lang="uk-UA" sz="2000" dirty="0" smtClean="0"/>
              <a:t>Вода з крану + дитяча суміш – </a:t>
            </a:r>
            <a:r>
              <a:rPr lang="uk-UA" sz="2000" dirty="0" err="1" smtClean="0"/>
              <a:t>суміш</a:t>
            </a:r>
            <a:r>
              <a:rPr lang="uk-UA" sz="2000" dirty="0" smtClean="0"/>
              <a:t> зварюється.</a:t>
            </a:r>
          </a:p>
          <a:p>
            <a:r>
              <a:rPr lang="uk-UA" sz="2000" b="1" dirty="0" smtClean="0"/>
              <a:t>Дослід 2. </a:t>
            </a:r>
            <a:r>
              <a:rPr lang="uk-UA" sz="2000" dirty="0" smtClean="0"/>
              <a:t>Вода з джерела + дитяча суміш  - </a:t>
            </a:r>
            <a:r>
              <a:rPr lang="uk-UA" sz="2000" dirty="0" err="1" smtClean="0"/>
              <a:t>суміш</a:t>
            </a:r>
            <a:r>
              <a:rPr lang="uk-UA" sz="2000" dirty="0" smtClean="0"/>
              <a:t> готується добре.</a:t>
            </a:r>
          </a:p>
          <a:p>
            <a:r>
              <a:rPr lang="uk-UA" sz="2000" dirty="0" smtClean="0"/>
              <a:t>Ці досліди підтвердили</a:t>
            </a:r>
            <a:r>
              <a:rPr lang="en-US" sz="2000" dirty="0" smtClean="0"/>
              <a:t>,</a:t>
            </a:r>
            <a:r>
              <a:rPr lang="uk-UA" sz="2000" dirty="0" smtClean="0"/>
              <a:t> що у більш твердій воді дитяча суміш утворює грудочки </a:t>
            </a:r>
            <a:r>
              <a:rPr lang="en-US" sz="2000" dirty="0" smtClean="0"/>
              <a:t>(</a:t>
            </a:r>
            <a:r>
              <a:rPr lang="uk-UA" sz="2000" dirty="0" smtClean="0"/>
              <a:t>зварюється</a:t>
            </a:r>
            <a:r>
              <a:rPr lang="en-US" sz="2000" dirty="0" smtClean="0"/>
              <a:t>),</a:t>
            </a:r>
            <a:r>
              <a:rPr lang="uk-UA" sz="2000" dirty="0" smtClean="0"/>
              <a:t> а у джерельній – стає однорідною.</a:t>
            </a:r>
          </a:p>
          <a:p>
            <a:r>
              <a:rPr lang="uk-UA" sz="2000" b="1" i="1" dirty="0" smtClean="0"/>
              <a:t>Результати досліджень показали</a:t>
            </a:r>
            <a:r>
              <a:rPr lang="en-US" sz="2000" b="1" i="1" dirty="0" smtClean="0"/>
              <a:t>:</a:t>
            </a:r>
            <a:endParaRPr lang="uk-UA" sz="2000" b="1" i="1" dirty="0" smtClean="0"/>
          </a:p>
          <a:p>
            <a:r>
              <a:rPr lang="uk-UA" sz="2000" dirty="0" smtClean="0"/>
              <a:t>Постійна твердість води зумовлена наявністю у ній сульфатів і хлоридів.</a:t>
            </a:r>
          </a:p>
          <a:p>
            <a:r>
              <a:rPr lang="uk-UA" sz="2000" dirty="0" smtClean="0"/>
              <a:t>Постійне вживання твердої води людиною сприяє розвитку захворювань.</a:t>
            </a:r>
          </a:p>
          <a:p>
            <a:r>
              <a:rPr lang="uk-UA" sz="2000" dirty="0" smtClean="0"/>
              <a:t>Тимчасова твердість води усувається при кип</a:t>
            </a:r>
            <a:r>
              <a:rPr lang="en-US" sz="2000" dirty="0" smtClean="0"/>
              <a:t>`</a:t>
            </a:r>
            <a:r>
              <a:rPr lang="uk-UA" sz="2000" dirty="0" err="1" smtClean="0"/>
              <a:t>ятінні</a:t>
            </a:r>
            <a:r>
              <a:rPr lang="en-US" sz="2000" dirty="0" smtClean="0"/>
              <a:t>,</a:t>
            </a:r>
            <a:r>
              <a:rPr lang="uk-UA" sz="2000" dirty="0" smtClean="0"/>
              <a:t> але вживання перевареної води небезпечне. Тому для очистки води потрібно використовувати інші методи.</a:t>
            </a:r>
            <a:endParaRPr lang="ru-RU" sz="2000" dirty="0"/>
          </a:p>
        </p:txBody>
      </p:sp>
      <p:pic>
        <p:nvPicPr>
          <p:cNvPr id="2050" name="Picture 2" descr="C:\Users\user\Desktop\DSCN14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48880"/>
            <a:ext cx="34688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Захворювання внаслідок споживання недоброякісної води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68760"/>
            <a:ext cx="5256584" cy="54006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 </a:t>
            </a:r>
            <a:r>
              <a:rPr lang="ru-RU" dirty="0" smtClean="0"/>
              <a:t>  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Інфекційні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хвороби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бактеріальної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холера,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черевний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тиф,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сальмонельоз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дизентерiя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паратифи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бруцельоз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лептоспiроз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псевдотуберкульоз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чума 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туляремія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);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Вірусні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захворювання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(через воду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передаватися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вiрусні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захворювання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вiрусний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гепатит (A),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поліомієліт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адено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рео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ентеровiруснi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інфекції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);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Протозойні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інфекції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відносять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балантадiоз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амебну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дизентерію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);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Гельмінтози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( аскаридоз,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дифiлоботрiоз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шистосомоз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лямблiоз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анкiлостомідоз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)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Органи, які найбільше піддаються дії ПАР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580112" y="1412776"/>
            <a:ext cx="3312367" cy="48965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260648"/>
            <a:ext cx="3024336" cy="12241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043608" y="260648"/>
            <a:ext cx="2808312" cy="1080120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/>
              <a:t>Домашні методи очистки води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1. Заморожування </a:t>
            </a:r>
            <a:r>
              <a:rPr lang="en-US" sz="2000" dirty="0" smtClean="0"/>
              <a:t>(</a:t>
            </a:r>
            <a:r>
              <a:rPr lang="uk-UA" sz="2000" dirty="0" smtClean="0"/>
              <a:t>одержання талої води</a:t>
            </a:r>
            <a:r>
              <a:rPr lang="en-US" sz="2000" dirty="0" smtClean="0"/>
              <a:t>)</a:t>
            </a:r>
            <a:r>
              <a:rPr lang="uk-UA" sz="2000" dirty="0" smtClean="0"/>
              <a:t> – найкорисніший.</a:t>
            </a:r>
          </a:p>
          <a:p>
            <a:endParaRPr lang="uk-UA" sz="2000" dirty="0" smtClean="0"/>
          </a:p>
          <a:p>
            <a:r>
              <a:rPr lang="uk-UA" sz="2000" dirty="0" smtClean="0"/>
              <a:t>2. Очищення за допомогою активованого вугілля.</a:t>
            </a:r>
          </a:p>
          <a:p>
            <a:endParaRPr lang="uk-UA" sz="2000" dirty="0" smtClean="0"/>
          </a:p>
          <a:p>
            <a:r>
              <a:rPr lang="uk-UA" sz="2000" dirty="0" smtClean="0"/>
              <a:t>3. Відстоювання.</a:t>
            </a:r>
          </a:p>
          <a:p>
            <a:endParaRPr lang="uk-UA" sz="2000" dirty="0" smtClean="0"/>
          </a:p>
          <a:p>
            <a:r>
              <a:rPr lang="uk-UA" sz="2000" dirty="0" smtClean="0"/>
              <a:t>4. Намагнічування.</a:t>
            </a:r>
          </a:p>
          <a:p>
            <a:endParaRPr lang="uk-UA" sz="2000" dirty="0" smtClean="0"/>
          </a:p>
          <a:p>
            <a:r>
              <a:rPr lang="uk-UA" sz="2000" dirty="0" smtClean="0"/>
              <a:t>5. Насичення води кремнієм.</a:t>
            </a:r>
            <a:endParaRPr lang="ru-RU" sz="2000" dirty="0"/>
          </a:p>
        </p:txBody>
      </p:sp>
      <p:pic>
        <p:nvPicPr>
          <p:cNvPr id="6" name="irc_mi" descr="http://tululu.org/images/fjournal/texts/sposoby_ochistki_vody_v_bytovyh_uslovijah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293096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rc_mi" descr="http://4.bp.blogspot.com/-IBqwFwRzPV8/UnuS2vMP_sI/AAAAAAAAABk/PMfjR_0JjjY/s1600/i%D0%B5%D1%80mages.jpe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60648"/>
            <a:ext cx="302433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rc_mi" descr="http://bestpodruga.ru/wp-content/uploads/2014/07/Aktivirovannyiy-ugol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348880"/>
            <a:ext cx="23762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rc_mi" descr="http://img.webmd.com/dtmcms/live/webmd/consumer_assets/site_images/articles/health_tools/skinny_sipping_slideshow/istock_photo_of_pouring_water_into_glass.jpg">
            <a:hlinkClick r:id="rId8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2348880"/>
            <a:ext cx="2131888" cy="2171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>
            <a:off x="3131840" y="4293096"/>
            <a:ext cx="223224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91880" y="3501008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7" idx="1"/>
          </p:cNvCxnSpPr>
          <p:nvPr/>
        </p:nvCxnSpPr>
        <p:spPr>
          <a:xfrm flipV="1">
            <a:off x="4139952" y="1232756"/>
            <a:ext cx="1080120" cy="972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87824" y="188640"/>
            <a:ext cx="2736304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240360" cy="864096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/>
              <a:t>Висновок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1124744"/>
            <a:ext cx="4608512" cy="523018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sz="2400" b="1" dirty="0" smtClean="0"/>
              <a:t>Отже</a:t>
            </a:r>
            <a:r>
              <a:rPr lang="en-US" sz="2400" b="1" dirty="0" smtClean="0"/>
              <a:t>,</a:t>
            </a:r>
            <a:r>
              <a:rPr lang="uk-UA" sz="2400" b="1" dirty="0" smtClean="0"/>
              <a:t> на основі досліджень ми з</a:t>
            </a:r>
            <a:r>
              <a:rPr lang="en-US" sz="2400" b="1" dirty="0" smtClean="0"/>
              <a:t>’</a:t>
            </a:r>
            <a:r>
              <a:rPr lang="uk-UA" sz="2400" b="1" dirty="0" smtClean="0"/>
              <a:t>ясували</a:t>
            </a:r>
            <a:r>
              <a:rPr lang="en-US" sz="2400" b="1" dirty="0" smtClean="0"/>
              <a:t>:</a:t>
            </a:r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вміст основних хімічних елементів у джерельній воді відповідає ГДК</a:t>
            </a:r>
            <a:r>
              <a:rPr lang="en-US" sz="2000" dirty="0" smtClean="0"/>
              <a:t>;</a:t>
            </a:r>
            <a:endParaRPr lang="uk-UA" sz="2000" dirty="0" smtClean="0"/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вода із джерела придатна для вживання населенням</a:t>
            </a:r>
            <a:r>
              <a:rPr lang="en-US" sz="2000" dirty="0" smtClean="0"/>
              <a:t>;</a:t>
            </a:r>
            <a:endParaRPr lang="uk-UA" sz="2000" dirty="0" smtClean="0"/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 вода є екологічно чистою</a:t>
            </a:r>
            <a:r>
              <a:rPr lang="en-US" sz="2000" dirty="0" smtClean="0"/>
              <a:t>,</a:t>
            </a:r>
            <a:r>
              <a:rPr lang="uk-UA" sz="2000" dirty="0" smtClean="0"/>
              <a:t> має приємні смакові властивості</a:t>
            </a:r>
            <a:r>
              <a:rPr lang="en-US" sz="2000" dirty="0" smtClean="0"/>
              <a:t>;</a:t>
            </a:r>
            <a:endParaRPr lang="uk-UA" sz="2000" dirty="0" smtClean="0"/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джерельна вода краща для застосування в побуті</a:t>
            </a:r>
            <a:r>
              <a:rPr lang="en-US" sz="2000" dirty="0" smtClean="0"/>
              <a:t>,</a:t>
            </a:r>
            <a:r>
              <a:rPr lang="uk-UA" sz="2000" dirty="0" smtClean="0"/>
              <a:t> ніж водопровідна</a:t>
            </a:r>
            <a:r>
              <a:rPr lang="en-US" sz="2000" dirty="0" smtClean="0"/>
              <a:t>;</a:t>
            </a:r>
            <a:endParaRPr lang="uk-UA" sz="2000" dirty="0" smtClean="0"/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водопровідна вода має більшу твердість</a:t>
            </a:r>
            <a:r>
              <a:rPr lang="en-US" sz="2000" dirty="0" smtClean="0"/>
              <a:t>;</a:t>
            </a:r>
            <a:endParaRPr lang="uk-UA" sz="2000" dirty="0" smtClean="0"/>
          </a:p>
          <a:p>
            <a:pPr>
              <a:buFont typeface="Wingdings" pitchFamily="2" charset="2"/>
              <a:buChar char="v"/>
            </a:pPr>
            <a:r>
              <a:rPr lang="uk-UA" sz="2000" dirty="0" smtClean="0"/>
              <a:t>для питних цілей слід використовувати джерельну воду</a:t>
            </a:r>
            <a:r>
              <a:rPr lang="en-US" sz="2000" dirty="0" smtClean="0"/>
              <a:t>,</a:t>
            </a:r>
            <a:r>
              <a:rPr lang="uk-UA" sz="2000" dirty="0" smtClean="0"/>
              <a:t> або очищати водопровідну в домашніх умовах.</a:t>
            </a:r>
            <a:endParaRPr lang="ru-RU" sz="2000" dirty="0"/>
          </a:p>
        </p:txBody>
      </p:sp>
      <p:pic>
        <p:nvPicPr>
          <p:cNvPr id="6" name="irc_mi" descr="http://www.best-water.com.ua/photo/promo_children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201622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rc_mi" descr="http://cs407820.vk.me/v407820185/1e91/hL6PyrS5qSE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196752"/>
            <a:ext cx="187220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rc_mi" descr="http://fantom2.org.ua/_pu/6/04839803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573016"/>
            <a:ext cx="2088232" cy="249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rc_mi" descr="http://www.aratta-ukraine.com/textua/11012001_1.jpg">
            <a:hlinkClick r:id="rId8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3573016"/>
            <a:ext cx="187220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57200" y="188640"/>
            <a:ext cx="5338936" cy="640871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/>
              <a:t>Після проведення дослідів можна без жодного перебільшення сказати</a:t>
            </a:r>
            <a:r>
              <a:rPr lang="en-US" sz="2800" dirty="0" smtClean="0"/>
              <a:t>,</a:t>
            </a:r>
            <a:r>
              <a:rPr lang="uk-UA" sz="2800" dirty="0" smtClean="0"/>
              <a:t> що високоякісна вода</a:t>
            </a:r>
            <a:r>
              <a:rPr lang="en-US" sz="2800" dirty="0" smtClean="0"/>
              <a:t>,</a:t>
            </a:r>
            <a:r>
              <a:rPr lang="uk-UA" sz="2800" dirty="0" smtClean="0"/>
              <a:t> яка відповідає санітарно-гігієнічним вимогам є однією з необхідних умов збереження здоров</a:t>
            </a:r>
            <a:r>
              <a:rPr lang="en-US" sz="2800" dirty="0" smtClean="0"/>
              <a:t>’</a:t>
            </a:r>
            <a:r>
              <a:rPr lang="uk-UA" sz="2800" dirty="0" smtClean="0"/>
              <a:t>я.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i="1" dirty="0" smtClean="0"/>
              <a:t>“</a:t>
            </a:r>
            <a:r>
              <a:rPr lang="uk-UA" sz="2800" b="1" i="1" dirty="0" smtClean="0"/>
              <a:t>Людина випиває 90% своїх хвороб</a:t>
            </a:r>
            <a:r>
              <a:rPr lang="en-US" sz="2800" b="1" i="1" dirty="0" smtClean="0"/>
              <a:t>” - </a:t>
            </a:r>
            <a:r>
              <a:rPr lang="uk-UA" sz="2800" b="1" i="1" dirty="0" smtClean="0"/>
              <a:t> сказав Луї Пастер ще у </a:t>
            </a:r>
            <a:r>
              <a:rPr lang="en-US" sz="2800" b="1" i="1" dirty="0" smtClean="0"/>
              <a:t>XVIII</a:t>
            </a:r>
            <a:r>
              <a:rPr lang="uk-UA" sz="2800" b="1" i="1" dirty="0" smtClean="0"/>
              <a:t>ст.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Чиста вода – шлях до довголіття. Всі ми хочемо довго жити. А рецепт простий: берегти воду від забруднення.</a:t>
            </a:r>
            <a:br>
              <a:rPr lang="uk-UA" sz="2800" dirty="0" smtClean="0"/>
            </a:br>
            <a:r>
              <a:rPr lang="uk-UA" sz="2800" dirty="0" smtClean="0"/>
              <a:t>Бажаємо</a:t>
            </a:r>
            <a:r>
              <a:rPr lang="en-US" sz="2800" dirty="0" smtClean="0"/>
              <a:t>,</a:t>
            </a:r>
            <a:r>
              <a:rPr lang="uk-UA" sz="2800" dirty="0" smtClean="0"/>
              <a:t> щоб у кожного вдома була чиста вода – запорука існування здорової нації.</a:t>
            </a:r>
            <a:br>
              <a:rPr lang="uk-UA" sz="2800" dirty="0" smtClean="0"/>
            </a:br>
            <a:endParaRPr lang="ru-RU" sz="2800" dirty="0"/>
          </a:p>
        </p:txBody>
      </p:sp>
      <p:pic>
        <p:nvPicPr>
          <p:cNvPr id="5" name="irc_mi" descr="http://klasnaocinka.com.ua/uploads/editor/2032/264949/blog_/images/water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940152" y="404664"/>
            <a:ext cx="306084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586440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Люди – господарі своєї долі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6840760" cy="4513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анимация лебеди в воде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348880"/>
            <a:ext cx="3312368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08712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Вода – це першооснова живої природи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колиска життя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мати всього живого. Це наша мати. </a:t>
            </a:r>
            <a:r>
              <a:rPr lang="uk-UA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Бережімо її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Дякую за увагу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495</TotalTime>
  <Words>886</Words>
  <Application>Microsoft Office PowerPoint</Application>
  <PresentationFormat>Экран (4:3)</PresentationFormat>
  <Paragraphs>115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Екологічний проєкт «Дослідження джерельної води села Липча» </vt:lpstr>
      <vt:lpstr>Вода, у тебе немає ні смаку, ні кольору, ні запаху Тебе неможливо описати, тобою насолоджуються, не розуміючи, що ти таке! Не можна сказати, що ти потрібна для життя: ти і є життя. Ти найбільше багатство на світі.                                                            Антуан-де-Сент-Екзюпері</vt:lpstr>
      <vt:lpstr>Проблемне питання:  збереження запасів питної води </vt:lpstr>
      <vt:lpstr>Актуальність теми полягає у:</vt:lpstr>
      <vt:lpstr>Основними джерелами забруднення і засмічення водойм є:</vt:lpstr>
      <vt:lpstr>Забруднення стічними водами</vt:lpstr>
      <vt:lpstr>Наслідки забруднення річок</vt:lpstr>
      <vt:lpstr>Розмноження синьо-зелених водоростей – ознака великої кількості фосфатів у річках</vt:lpstr>
      <vt:lpstr>Забруднення побутовими відходами</vt:lpstr>
      <vt:lpstr>                 Вода</vt:lpstr>
      <vt:lpstr>Основні гігієнічні вимоги до питної води</vt:lpstr>
      <vt:lpstr>Користь джерельної води.  Чому воду з джерела пити корисно?  </vt:lpstr>
      <vt:lpstr>Освячена на Водохреща вода має цілющі властивості</vt:lpstr>
      <vt:lpstr>Визначення придатності води до споживання за органолептичною оцінкою</vt:lpstr>
      <vt:lpstr>Визначення запаху, смаку, кольоровості</vt:lpstr>
      <vt:lpstr>Порівняння якості джерельної води з водопровідною</vt:lpstr>
      <vt:lpstr>Досліди на визначення твердості води </vt:lpstr>
      <vt:lpstr>Захворювання внаслідок споживання недоброякісної води</vt:lpstr>
      <vt:lpstr>Домашні методи очистки води</vt:lpstr>
      <vt:lpstr>Висновок</vt:lpstr>
      <vt:lpstr>Після проведення дослідів можна без жодного перебільшення сказати, що високоякісна вода, яка відповідає санітарно-гігієнічним вимогам є однією з необхідних умов збереження здоров’я. “Людина випиває 90% своїх хвороб” -  сказав Луї Пастер ще у XVIIIст. Чиста вода – шлях до довголіття. Всі ми хочемо довго жити. А рецепт простий: берегти воду від забруднення. Бажаємо, щоб у кожного вдома була чиста вода – запорука існування здорової нації. </vt:lpstr>
      <vt:lpstr>Люди – господарі своєї долі</vt:lpstr>
      <vt:lpstr>Вода – це першооснова живої природи, колиска життя, мати всього живого. Це наша мати.  Бережімо її!     Дякую за увагу!  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TPCUser</cp:lastModifiedBy>
  <cp:revision>72</cp:revision>
  <dcterms:created xsi:type="dcterms:W3CDTF">2014-11-09T10:15:05Z</dcterms:created>
  <dcterms:modified xsi:type="dcterms:W3CDTF">2023-03-12T14:46:51Z</dcterms:modified>
</cp:coreProperties>
</file>