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83" r:id="rId3"/>
    <p:sldId id="284" r:id="rId4"/>
    <p:sldId id="285" r:id="rId5"/>
    <p:sldId id="266" r:id="rId6"/>
    <p:sldId id="267" r:id="rId7"/>
    <p:sldId id="268" r:id="rId8"/>
    <p:sldId id="289" r:id="rId9"/>
    <p:sldId id="270" r:id="rId10"/>
    <p:sldId id="261" r:id="rId11"/>
    <p:sldId id="273" r:id="rId12"/>
    <p:sldId id="256" r:id="rId13"/>
    <p:sldId id="274" r:id="rId14"/>
    <p:sldId id="281" r:id="rId15"/>
    <p:sldId id="290" r:id="rId16"/>
    <p:sldId id="278" r:id="rId17"/>
    <p:sldId id="279" r:id="rId18"/>
    <p:sldId id="288" r:id="rId19"/>
    <p:sldId id="282" r:id="rId20"/>
    <p:sldId id="280" r:id="rId21"/>
    <p:sldId id="291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47" autoAdjust="0"/>
    <p:restoredTop sz="94660"/>
  </p:normalViewPr>
  <p:slideViewPr>
    <p:cSldViewPr>
      <p:cViewPr varScale="1">
        <p:scale>
          <a:sx n="65" d="100"/>
          <a:sy n="65" d="100"/>
        </p:scale>
        <p:origin x="-1292" y="-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2.0985496873538644E-2"/>
          <c:y val="0"/>
          <c:w val="0.7307448623892"/>
          <c:h val="0.9422763409646041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cat>
            <c:strRef>
              <c:f>Лист1!$A$2:$A$4</c:f>
              <c:strCache>
                <c:ptCount val="3"/>
                <c:pt idx="0">
                  <c:v>паливні брикети</c:v>
                </c:pt>
                <c:pt idx="1">
                  <c:v>вугілля</c:v>
                </c:pt>
                <c:pt idx="2">
                  <c:v>дрова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20</c:v>
                </c:pt>
                <c:pt idx="1">
                  <c:v>25</c:v>
                </c:pt>
                <c:pt idx="2">
                  <c:v>55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75674771556333376"/>
          <c:y val="0.26251761227389631"/>
          <c:w val="0.23399302517740875"/>
          <c:h val="0.44129238352147382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uk-UA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37"/>
    </mc:Choice>
    <mc:Fallback>
      <c:style val="37"/>
    </mc:Fallback>
  </mc:AlternateContent>
  <c:chart>
    <c:autoTitleDeleted val="0"/>
    <c:plotArea>
      <c:layout/>
      <c:area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cat>
            <c:strRef>
              <c:f>Лист1!$A$2:$A$4</c:f>
              <c:strCache>
                <c:ptCount val="3"/>
                <c:pt idx="0">
                  <c:v>паливні брикети</c:v>
                </c:pt>
                <c:pt idx="1">
                  <c:v>вугілля</c:v>
                </c:pt>
                <c:pt idx="2">
                  <c:v>дрова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10</c:v>
                </c:pt>
                <c:pt idx="1">
                  <c:v>30</c:v>
                </c:pt>
                <c:pt idx="2">
                  <c:v>50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Столбец2</c:v>
                </c:pt>
              </c:strCache>
            </c:strRef>
          </c:tx>
          <c:cat>
            <c:strRef>
              <c:f>Лист1!$A$2:$A$4</c:f>
              <c:strCache>
                <c:ptCount val="3"/>
                <c:pt idx="0">
                  <c:v>паливні брикети</c:v>
                </c:pt>
                <c:pt idx="1">
                  <c:v>вугілля</c:v>
                </c:pt>
                <c:pt idx="2">
                  <c:v>дрова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34466560"/>
        <c:axId val="173800192"/>
      </c:areaChart>
      <c:catAx>
        <c:axId val="134466560"/>
        <c:scaling>
          <c:orientation val="minMax"/>
        </c:scaling>
        <c:delete val="0"/>
        <c:axPos val="b"/>
        <c:numFmt formatCode="dd/mm/yyyy" sourceLinked="1"/>
        <c:majorTickMark val="out"/>
        <c:minorTickMark val="none"/>
        <c:tickLblPos val="nextTo"/>
        <c:crossAx val="173800192"/>
        <c:crosses val="autoZero"/>
        <c:auto val="1"/>
        <c:lblAlgn val="ctr"/>
        <c:lblOffset val="100"/>
        <c:noMultiLvlLbl val="0"/>
      </c:catAx>
      <c:valAx>
        <c:axId val="17380019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34466560"/>
        <c:crosses val="autoZero"/>
        <c:crossBetween val="midCat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uk-UA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паливні брикети</c:v>
                </c:pt>
                <c:pt idx="1">
                  <c:v>вугілля</c:v>
                </c:pt>
                <c:pt idx="2">
                  <c:v>дрова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0</c:v>
                </c:pt>
                <c:pt idx="1">
                  <c:v>35</c:v>
                </c:pt>
                <c:pt idx="2">
                  <c:v>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паливні брикети</c:v>
                </c:pt>
                <c:pt idx="1">
                  <c:v>вугілля</c:v>
                </c:pt>
                <c:pt idx="2">
                  <c:v>дрова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паливні брикети</c:v>
                </c:pt>
                <c:pt idx="1">
                  <c:v>вугілля</c:v>
                </c:pt>
                <c:pt idx="2">
                  <c:v>дрова</c:v>
                </c:pt>
              </c:strCache>
            </c:strRef>
          </c:cat>
          <c:val>
            <c:numRef>
              <c:f>Лист1!$D$2:$D$4</c:f>
              <c:numCache>
                <c:formatCode>General</c:formatCode>
                <c:ptCount val="3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85233920"/>
        <c:axId val="134547712"/>
        <c:axId val="0"/>
      </c:bar3DChart>
      <c:catAx>
        <c:axId val="185233920"/>
        <c:scaling>
          <c:orientation val="minMax"/>
        </c:scaling>
        <c:delete val="0"/>
        <c:axPos val="b"/>
        <c:majorTickMark val="out"/>
        <c:minorTickMark val="none"/>
        <c:tickLblPos val="nextTo"/>
        <c:crossAx val="134547712"/>
        <c:crosses val="autoZero"/>
        <c:auto val="1"/>
        <c:lblAlgn val="ctr"/>
        <c:lblOffset val="100"/>
        <c:noMultiLvlLbl val="0"/>
      </c:catAx>
      <c:valAx>
        <c:axId val="13454771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8523392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uk-UA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C00000"/>
            </a:solidFill>
          </c:spPr>
          <c:invertIfNegative val="0"/>
          <c:cat>
            <c:strRef>
              <c:f>Лист1!$A$2:$A$4</c:f>
              <c:strCache>
                <c:ptCount val="3"/>
                <c:pt idx="0">
                  <c:v>паливні брикети</c:v>
                </c:pt>
                <c:pt idx="1">
                  <c:v>вугілля</c:v>
                </c:pt>
                <c:pt idx="2">
                  <c:v>дрова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5000</c:v>
                </c:pt>
                <c:pt idx="1">
                  <c:v>5500</c:v>
                </c:pt>
                <c:pt idx="2">
                  <c:v>2500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паливні брикети</c:v>
                </c:pt>
                <c:pt idx="1">
                  <c:v>вугілля</c:v>
                </c:pt>
                <c:pt idx="2">
                  <c:v>дрова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1">
                  <c:v>4.4000000000000004</c:v>
                </c:pt>
                <c:pt idx="2">
                  <c:v>1.8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паливні брикети</c:v>
                </c:pt>
                <c:pt idx="1">
                  <c:v>вугілля</c:v>
                </c:pt>
                <c:pt idx="2">
                  <c:v>дрова</c:v>
                </c:pt>
              </c:strCache>
            </c:str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2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34623232"/>
        <c:axId val="134549440"/>
      </c:barChart>
      <c:catAx>
        <c:axId val="134623232"/>
        <c:scaling>
          <c:orientation val="minMax"/>
        </c:scaling>
        <c:delete val="0"/>
        <c:axPos val="b"/>
        <c:majorTickMark val="out"/>
        <c:minorTickMark val="none"/>
        <c:tickLblPos val="nextTo"/>
        <c:crossAx val="134549440"/>
        <c:crosses val="autoZero"/>
        <c:auto val="1"/>
        <c:lblAlgn val="ctr"/>
        <c:lblOffset val="100"/>
        <c:noMultiLvlLbl val="0"/>
      </c:catAx>
      <c:valAx>
        <c:axId val="13454944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34623232"/>
        <c:crosses val="autoZero"/>
        <c:crossBetween val="between"/>
      </c:valAx>
      <c:spPr>
        <a:solidFill>
          <a:schemeClr val="accent3">
            <a:lumMod val="60000"/>
            <a:lumOff val="40000"/>
          </a:schemeClr>
        </a:solidFill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uk-UA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66A85-2D36-4419-AA15-17AF77E6E054}" type="datetimeFigureOut">
              <a:rPr lang="ru-RU" smtClean="0"/>
              <a:pPr/>
              <a:t>11.03.2023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8249C-14CA-4C29-86CF-4F6EC785881C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 descr="0_5ddb9_5124e938_XL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1156946" y="-1143685"/>
            <a:ext cx="6858024" cy="914534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66A85-2D36-4419-AA15-17AF77E6E054}" type="datetimeFigureOut">
              <a:rPr lang="ru-RU" smtClean="0"/>
              <a:pPr/>
              <a:t>11.03.2023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8249C-14CA-4C29-86CF-4F6EC785881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66A85-2D36-4419-AA15-17AF77E6E054}" type="datetimeFigureOut">
              <a:rPr lang="ru-RU" smtClean="0"/>
              <a:pPr/>
              <a:t>11.03.2023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8249C-14CA-4C29-86CF-4F6EC785881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66A85-2D36-4419-AA15-17AF77E6E054}" type="datetimeFigureOut">
              <a:rPr lang="ru-RU" smtClean="0"/>
              <a:pPr/>
              <a:t>11.03.2023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8249C-14CA-4C29-86CF-4F6EC785881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66A85-2D36-4419-AA15-17AF77E6E054}" type="datetimeFigureOut">
              <a:rPr lang="ru-RU" smtClean="0"/>
              <a:pPr/>
              <a:t>11.03.2023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8249C-14CA-4C29-86CF-4F6EC785881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66A85-2D36-4419-AA15-17AF77E6E054}" type="datetimeFigureOut">
              <a:rPr lang="ru-RU" smtClean="0"/>
              <a:pPr/>
              <a:t>11.03.2023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8249C-14CA-4C29-86CF-4F6EC785881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66A85-2D36-4419-AA15-17AF77E6E054}" type="datetimeFigureOut">
              <a:rPr lang="ru-RU" smtClean="0"/>
              <a:pPr/>
              <a:t>11.03.2023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8249C-14CA-4C29-86CF-4F6EC785881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66A85-2D36-4419-AA15-17AF77E6E054}" type="datetimeFigureOut">
              <a:rPr lang="ru-RU" smtClean="0"/>
              <a:pPr/>
              <a:t>11.03.2023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8249C-14CA-4C29-86CF-4F6EC785881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66A85-2D36-4419-AA15-17AF77E6E054}" type="datetimeFigureOut">
              <a:rPr lang="ru-RU" smtClean="0"/>
              <a:pPr/>
              <a:t>11.03.2023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8249C-14CA-4C29-86CF-4F6EC785881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66A85-2D36-4419-AA15-17AF77E6E054}" type="datetimeFigureOut">
              <a:rPr lang="ru-RU" smtClean="0"/>
              <a:pPr/>
              <a:t>11.03.2023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8249C-14CA-4C29-86CF-4F6EC785881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66A85-2D36-4419-AA15-17AF77E6E054}" type="datetimeFigureOut">
              <a:rPr lang="ru-RU" smtClean="0"/>
              <a:pPr/>
              <a:t>11.03.2023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8249C-14CA-4C29-86CF-4F6EC785881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B66A85-2D36-4419-AA15-17AF77E6E054}" type="datetimeFigureOut">
              <a:rPr lang="ru-RU" smtClean="0"/>
              <a:pPr/>
              <a:t>11.03.2023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E8249C-14CA-4C29-86CF-4F6EC785881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Багетная рамка 6"/>
          <p:cNvSpPr/>
          <p:nvPr/>
        </p:nvSpPr>
        <p:spPr>
          <a:xfrm>
            <a:off x="0" y="0"/>
            <a:ext cx="9144000" cy="6858000"/>
          </a:xfrm>
          <a:prstGeom prst="bevel">
            <a:avLst>
              <a:gd name="adj" fmla="val 2403"/>
            </a:avLst>
          </a:prstGeom>
          <a:noFill/>
          <a:ln>
            <a:solidFill>
              <a:srgbClr val="92D050"/>
            </a:solidFill>
          </a:ln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.ua/url?sa=i&amp;rct=j&amp;q=&amp;esrc=s&amp;source=images&amp;cd=&amp;cad=rja&amp;uact=8&amp;ved=2ahUKEwj3jYjy3a3eAhUMl4sKHXjsC8wQjRx6BAgBEAU&amp;url=http://geografya.ru/gidrosfera/krugovorot_vody.html&amp;psig=AOvVaw2t92NRzNtTltONRuEtFJBq&amp;ust=1540974047791411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ogle.com.ua/url?sa=i&amp;rct=j&amp;q=&amp;esrc=s&amp;source=images&amp;cd=&amp;cad=rja&amp;uact=8&amp;ved=2ahUKEwj1koPnjrHeAhWBDywKHaOGAkcQjRx6BAgBEAU&amp;url=https://104.ua/ua/gas/natural/id/perevagi-prirodnogo-gazu-6935&amp;psig=AOvVaw0o8PIEBtcjyEHQfDJIGcDn&amp;ust=1541090265981986" TargetMode="External"/><Relationship Id="rId3" Type="http://schemas.openxmlformats.org/officeDocument/2006/relationships/image" Target="../media/image7.jpeg"/><Relationship Id="rId7" Type="http://schemas.openxmlformats.org/officeDocument/2006/relationships/image" Target="../media/image9.jpeg"/><Relationship Id="rId2" Type="http://schemas.openxmlformats.org/officeDocument/2006/relationships/hyperlink" Target="https://www.google.com.ua/url?sa=i&amp;rct=j&amp;q=&amp;esrc=s&amp;source=images&amp;cd=&amp;cad=rja&amp;uact=8&amp;ved=2ahUKEwjryOmLvK3eAhWotYsKHe1pDH4QjRx6BAgBEAU&amp;url=http://www.polradio.pl/5/38/Artykul/180490&amp;psig=AOvVaw1Bu_BQL3IOs2fmbaZIHDoS&amp;ust=1540964990094553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ogle.com.ua/url?sa=i&amp;rct=j&amp;q=&amp;esrc=s&amp;source=images&amp;cd=&amp;cad=rja&amp;uact=8&amp;ved=2ahUKEwii2ryejrHeAhWFDywKHbd3BJEQjRx6BAgBEAU&amp;url=http://poradumo.com.ua/45234-vidobytok-nafti-v-sviti-tehnologiia-vidobytky-nafti/&amp;psig=AOvVaw2D9L7nggM3d-Tj3RbDYBth&amp;ust=1541090118070714" TargetMode="External"/><Relationship Id="rId5" Type="http://schemas.openxmlformats.org/officeDocument/2006/relationships/image" Target="../media/image8.jpeg"/><Relationship Id="rId4" Type="http://schemas.openxmlformats.org/officeDocument/2006/relationships/hyperlink" Target="https://www.google.com.ua/url?sa=i&amp;rct=j&amp;q=&amp;esrc=s&amp;source=images&amp;cd=&amp;cad=rja&amp;uact=8&amp;ved=2ahUKEwjSuru8vK3eAhXyoosKHWitAVYQjRx6BAgBEAU&amp;url=http://www.lesnik.biz.ua/kupit-drova-v-barvenkovo/&amp;psig=AOvVaw3KyO8Bd2SzhAOXsHhGktR0&amp;ust=1540965025866791" TargetMode="External"/><Relationship Id="rId9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ogle.com.ua/url?sa=i&amp;rct=j&amp;q=&amp;esrc=s&amp;source=images&amp;cd=&amp;cad=rja&amp;uact=8&amp;ved=2ahUKEwjvgsfsva3eAhUBlIsKHVLwDmkQjRx6BAgBEAU&amp;url=http://xlom.ru/nemetal-lom/makulatura-vidy-kategorii-primenenie-makulatury/&amp;psig=AOvVaw01AMwzpBlkXvCzdvw5XdO_&amp;ust=1540965436912891" TargetMode="External"/><Relationship Id="rId13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3.jpeg"/><Relationship Id="rId12" Type="http://schemas.openxmlformats.org/officeDocument/2006/relationships/hyperlink" Target="https://www.google.com.ua/url?sa=i&amp;rct=j&amp;q=&amp;esrc=s&amp;source=images&amp;cd=&amp;ved=2ahUKEwiyn-Wtu63eAhXhmIsKHUfKCR0QjRx6BAgBEAU&amp;url=https://bio.ukrbio.com/ru/articles/6031/&amp;psig=AOvVaw0NLl82luck3OOPqcM7bA6z&amp;ust=1540964728155266" TargetMode="External"/><Relationship Id="rId2" Type="http://schemas.openxmlformats.org/officeDocument/2006/relationships/hyperlink" Target="https://www.google.com.ua/url?sa=i&amp;rct=j&amp;q=&amp;esrc=s&amp;source=images&amp;cd=&amp;cad=rja&amp;uact=8&amp;ved=2ahUKEwi13q2cva3eAhVDlosKHSelD5sQjRx6BAgBEAU&amp;url=https://list.in.ua/163727/%D0%9F%D0%B0%D0%BB%D0%B8%D0%B2%D0%BD%D1%96-%D0%B1%D1%80%D0%B8%D0%BA%D0%B5%D1%82%D0%B8-%D0%B7-%D0%BB%D1%83%D1%88%D0%BF%D0%B8%D0%BD%D0%BD%D1%8F-%D1%81%D0%BE%D0%BD%D1%8F%D1%88%D0%BD%D0%B8%D0%BA%D0%B0-%D0%94%D1%80%D0%BE%D0%B3%D0%BE%D0%B1%D0%B8%D1%87&amp;psig=AOvVaw1LcIugFgg_my2N-qx7Cw2_&amp;ust=1540965280975546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ogle.com.ua/url?sa=i&amp;rct=j&amp;q=&amp;esrc=s&amp;source=images&amp;cd=&amp;cad=rja&amp;uact=8&amp;ved=2ahUKEwjohrfLva3eAhWGw4sKHYP8DEYQjRx6BAgBEAU&amp;url=https://agro-smart.com.ua/ua/news/drevesnye-opilki-kak-novyy-istochnik-pischi&amp;psig=AOvVaw1MIRWZUYcDIu9WCjUy_XZR&amp;ust=1540965384740771" TargetMode="External"/><Relationship Id="rId11" Type="http://schemas.openxmlformats.org/officeDocument/2006/relationships/image" Target="../media/image15.jpeg"/><Relationship Id="rId5" Type="http://schemas.openxmlformats.org/officeDocument/2006/relationships/image" Target="../media/image12.jpeg"/><Relationship Id="rId15" Type="http://schemas.openxmlformats.org/officeDocument/2006/relationships/image" Target="../media/image17.jpeg"/><Relationship Id="rId10" Type="http://schemas.openxmlformats.org/officeDocument/2006/relationships/hyperlink" Target="https://www.google.com.ua/url?sa=i&amp;rct=j&amp;q=&amp;esrc=s&amp;source=images&amp;cd=&amp;cad=rja&amp;uact=8&amp;ved=2ahUKEwjZyIjHvq3eAhWEmIsKHZXCCgsQjRx6BAgBEAU&amp;url=https://gazeta.ua/articles/life/_ukrayinciv-prosyat-ne-paliti-opale-listya/798898&amp;psig=AOvVaw13WioPMX9AzguR_ka75_gf&amp;ust=1540965508927495" TargetMode="External"/><Relationship Id="rId4" Type="http://schemas.openxmlformats.org/officeDocument/2006/relationships/hyperlink" Target="https://www.google.com.ua/url?sa=i&amp;rct=j&amp;q=&amp;esrc=s&amp;source=images&amp;cd=&amp;cad=rja&amp;uact=8&amp;ved=2ahUKEwjWsJGzva3eAhXMp4sKHecaD1EQjRx6BAgBEAU&amp;url=https://thedifference.ru/chem-otlichaetsya-seno-ot-solomy/&amp;psig=AOvVaw3SNjYmfQB-1v9TeypSsz58&amp;ust=1540965341415423" TargetMode="External"/><Relationship Id="rId9" Type="http://schemas.openxmlformats.org/officeDocument/2006/relationships/image" Target="../media/image14.jpeg"/><Relationship Id="rId14" Type="http://schemas.openxmlformats.org/officeDocument/2006/relationships/hyperlink" Target="https://www.google.com.ua/url?sa=i&amp;rct=j&amp;q=&amp;esrc=s&amp;source=images&amp;cd=&amp;cad=rja&amp;uact=8&amp;ved=2ahUKEwj1s97ou63eAhWEqIsKHd3YBVsQjRx6BAgBEAU&amp;url=http://patentresult.ua/ua/news/meshkanec-zaporizhzhya-otrymav-patent-na-alternatyvne-dzherelo-energiy-z-opalogo-lystya.html&amp;psig=AOvVaw23zoewhAwMGrm-x_PIj5Ac&amp;ust=1540964875408761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16.jpeg"/><Relationship Id="rId2" Type="http://schemas.openxmlformats.org/officeDocument/2006/relationships/hyperlink" Target="https://www.google.com.ua/url?sa=i&amp;rct=j&amp;q=&amp;esrc=s&amp;source=images&amp;cd=&amp;cad=rja&amp;uact=8&amp;ved=2ahUKEwiAsMXGv63eAhUGpIsKHb--CGIQjRx6BAgBEAU&amp;url=http://bricet.com.ua/2639nm/&amp;psig=AOvVaw0rzShe2H64CKgtuoxvE-UQ&amp;ust=1540965895203404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ogle.com.ua/url?sa=i&amp;rct=j&amp;q=&amp;esrc=s&amp;source=images&amp;cd=&amp;ved=2ahUKEwiyn-Wtu63eAhXhmIsKHUfKCR0QjRx6BAgBEAU&amp;url=https://bio.ukrbio.com/ru/articles/6031/&amp;psig=AOvVaw0NLl82luck3OOPqcM7bA6z&amp;ust=1540964728155266" TargetMode="External"/><Relationship Id="rId5" Type="http://schemas.openxmlformats.org/officeDocument/2006/relationships/image" Target="../media/image19.jpeg"/><Relationship Id="rId4" Type="http://schemas.openxmlformats.org/officeDocument/2006/relationships/hyperlink" Target="https://www.google.com.ua/url?sa=i&amp;rct=j&amp;q=&amp;esrc=s&amp;source=images&amp;cd=&amp;cad=rja&amp;uact=8&amp;ved=2ahUKEwjMz4OZwK3eAhVvtosKHU0QB6wQjRx6BAgBEAU&amp;url=http://teplowood.ru/toplivnye-brikety-iz-luzgi-podsolnechnika.html&amp;psig=AOvVaw0rzShe2H64CKgtuoxvE-UQ&amp;ust=1540965895203404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s://www.google.com.ua/url?sa=i&amp;rct=j&amp;q=&amp;esrc=s&amp;source=images&amp;cd=&amp;cad=rja&amp;uact=8&amp;ved=2ahUKEwiJ6qGbw63eAhVmsYsKHcddCt0QjRx6BAgBEAU&amp;url=http://wikibotanika.ru/polezno-znat/listya-rasteniy.html&amp;psig=AOvVaw15DtSJdbnoL64Kc0L35_En&amp;ust=1540966900254010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gif"/><Relationship Id="rId4" Type="http://schemas.openxmlformats.org/officeDocument/2006/relationships/hyperlink" Target="https://www.google.com.ua/url?sa=i&amp;rct=j&amp;q=&amp;esrc=s&amp;source=images&amp;cd=&amp;cad=rja&amp;uact=8&amp;ved=2ahUKEwjbw_Hwwq3eAhWNt4sKHbupCNYQjRx6BAgBEAU&amp;url=https://domprobki.com.ua/&amp;psig=AOvVaw1nzBW3uOcDzVFOwbSKMxc5&amp;ust=1540966755172221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4.png"/><Relationship Id="rId7" Type="http://schemas.openxmlformats.org/officeDocument/2006/relationships/image" Target="../media/image1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ogle.com.ua/url?sa=i&amp;rct=j&amp;q=&amp;esrc=s&amp;source=images&amp;cd=&amp;cad=rja&amp;uact=8&amp;ved=2ahUKEwj1s97ou63eAhWEqIsKHd3YBVsQjRx6BAgBEAU&amp;url=http://patentresult.ua/ua/news/meshkanec-zaporizhzhya-otrymav-patent-na-alternatyvne-dzherelo-energiy-z-opalogo-lystya.html&amp;psig=AOvVaw23zoewhAwMGrm-x_PIj5Ac&amp;ust=1540964875408761" TargetMode="External"/><Relationship Id="rId5" Type="http://schemas.openxmlformats.org/officeDocument/2006/relationships/image" Target="../media/image25.jpeg"/><Relationship Id="rId4" Type="http://schemas.openxmlformats.org/officeDocument/2006/relationships/hyperlink" Target="https://www.google.com.ua/url?sa=i&amp;rct=j&amp;q=&amp;esrc=s&amp;source=images&amp;cd=&amp;cad=rja&amp;uact=8&amp;ved=2ahUKEwiK8fjWu63eAhURlosKHfiPCGgQjRx6BAgBEAU&amp;url=https://gazeta.ua/articles/house/_biopalivo-z-listya-presuyut-u-domashnih-umovah/731362&amp;psig=AOvVaw23zoewhAwMGrm-x_PIj5Ac&amp;ust=1540964875408761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1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ogle.com.ua/url?sa=i&amp;rct=j&amp;q=&amp;esrc=s&amp;source=images&amp;cd=&amp;cad=rja&amp;uact=8&amp;ved=2ahUKEwiAsMXGv63eAhUGpIsKHb--CGIQjRx6BAgBEAU&amp;url=http://bricet.com.ua/2639nm/&amp;psig=AOvVaw0rzShe2H64CKgtuoxvE-UQ&amp;ust=1540965895203404" TargetMode="Externa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7" Type="http://schemas.openxmlformats.org/officeDocument/2006/relationships/image" Target="../media/image36.jpeg"/><Relationship Id="rId2" Type="http://schemas.openxmlformats.org/officeDocument/2006/relationships/hyperlink" Target="https://www.google.com.ua/url?sa=i&amp;rct=j&amp;q=&amp;esrc=s&amp;source=images&amp;cd=&amp;cad=rja&amp;uact=8&amp;ved=2ahUKEwiimMSqurveAhWwlIsKHS1RAsgQjRx6BAgBEAU&amp;url=https://www.youtube.com/watch?v=rmDZne6995U&amp;psig=AOvVaw0fGNEkLKSuGF0KMEOyOT5d&amp;ust=1541445534282890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google.com.ua/url?sa=i&amp;rct=j&amp;q=&amp;esrc=s&amp;source=images&amp;cd=&amp;cad=rja&amp;uact=8&amp;ved=2ahUKEwi30LTQurveAhWJlIsKHZIlAsAQjRx6BAgBEAU&amp;url=https://ecotown.com.ua/news/Ukrayinets-vyhotovlyaye-paperovi-palyvni-brykety-v-domashnikh-umovakh/&amp;psig=AOvVaw0fGNEkLKSuGF0KMEOyOT5d&amp;ust=1541445534282890" TargetMode="External"/><Relationship Id="rId5" Type="http://schemas.openxmlformats.org/officeDocument/2006/relationships/image" Target="../media/image35.jpeg"/><Relationship Id="rId4" Type="http://schemas.openxmlformats.org/officeDocument/2006/relationships/hyperlink" Target="https://www.google.com.ua/url?sa=i&amp;rct=j&amp;q=&amp;esrc=s&amp;source=images&amp;cd=&amp;cad=rja&amp;uact=8&amp;ved=2ahUKEwi6gs29urveAhXmp4sKHdvbCg0QjRx6BAgBEAU&amp;url=https://www.youtube.com/watch?v=SjH0s_rbPXE&amp;psig=AOvVaw0fGNEkLKSuGF0KMEOyOT5d&amp;ust=1541445534282890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hyperlink" Target="https://www.google.com.ua/url?sa=i&amp;rct=j&amp;q=&amp;esrc=s&amp;source=images&amp;cd=&amp;cad=rja&amp;uact=8&amp;ved=2ahUKEwidwdjuvbveAhWRxIsKHU5-CagQjRx6BAgBEAU&amp;url=http://pravda.if.ua/parlament-kriminalizuvav-nezakonni/&amp;psig=AOvVaw1h_JapZY-bNWu06DMUisW1&amp;ust=1541446502949324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hyperlink" Target="https://www.google.com.ua/url?sa=i&amp;rct=j&amp;q=&amp;esrc=s&amp;source=images&amp;cd=&amp;cad=rja&amp;uact=8&amp;ved=2ahUKEwjM9NGZvrveAhXkkosKHUebCrIQjRx6BAgBEAU&amp;url=http://mistovechirne.in.ua/pratsivnyky-rda-sadyly-lis/&amp;psig=AOvVaw2MjH5iRWVRAB77QUWc6gxG&amp;ust=1541446553691134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шаблони\tsvetyshhiy-may-shablon-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3405"/>
            <a:ext cx="8643997" cy="6430305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500035" y="1785926"/>
            <a:ext cx="7858180" cy="2357454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Екологічний </a:t>
            </a:r>
            <a:r>
              <a:rPr lang="uk-UA" b="1" dirty="0" err="1" smtClean="0">
                <a:latin typeface="Times New Roman" pitchFamily="18" charset="0"/>
                <a:cs typeface="Times New Roman" pitchFamily="18" charset="0"/>
              </a:rPr>
              <a:t>проєкт</a:t>
            </a: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uk-UA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Екологічна схема </a:t>
            </a:r>
            <a:r>
              <a:rPr lang="uk-UA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рециклінгу</a:t>
            </a:r>
            <a:r>
              <a:rPr lang="uk-UA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сільськогосподарських і побутових відходів з одержанням високоефективного джерела енергії</a:t>
            </a:r>
            <a:endParaRPr lang="uk-UA" sz="36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286248" y="3429000"/>
            <a:ext cx="435771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uk-UA" sz="20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uk-UA" sz="2000" b="1" dirty="0" err="1" smtClean="0">
                <a:latin typeface="Times New Roman" pitchFamily="18" charset="0"/>
                <a:cs typeface="Times New Roman" pitchFamily="18" charset="0"/>
              </a:rPr>
              <a:t>Сікора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 Олександр Васильович</a:t>
            </a:r>
          </a:p>
          <a:p>
            <a:pPr algn="r"/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учень 11 класу</a:t>
            </a:r>
          </a:p>
          <a:p>
            <a:pPr algn="r"/>
            <a:r>
              <a:rPr lang="uk-UA" sz="2000" b="1" dirty="0" err="1" smtClean="0">
                <a:latin typeface="Times New Roman" pitchFamily="18" charset="0"/>
                <a:cs typeface="Times New Roman" pitchFamily="18" charset="0"/>
              </a:rPr>
              <a:t>Липчанської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 ЗОШ І-ІІІ ст. </a:t>
            </a:r>
          </a:p>
          <a:p>
            <a:pPr algn="r"/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Керівник: вчитель біології та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екології</a:t>
            </a:r>
          </a:p>
          <a:p>
            <a:pPr algn="r"/>
            <a:r>
              <a:rPr lang="uk-UA" sz="2000" b="1" dirty="0" err="1" smtClean="0">
                <a:latin typeface="Times New Roman" pitchFamily="18" charset="0"/>
                <a:cs typeface="Times New Roman" pitchFamily="18" charset="0"/>
              </a:rPr>
              <a:t>Губаль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 Наталія Степанівна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928926" y="5857892"/>
            <a:ext cx="278608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000" b="1" dirty="0" err="1" smtClean="0">
                <a:latin typeface="Times New Roman" pitchFamily="18" charset="0"/>
                <a:cs typeface="Times New Roman" pitchFamily="18" charset="0"/>
              </a:rPr>
              <a:t>Липча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214546" y="500042"/>
            <a:ext cx="457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ВІДДІЛ ОСВІТИ , МОЛОДІ ТА СПОРТУ</a:t>
            </a:r>
          </a:p>
          <a:p>
            <a:pPr algn="ctr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ХУСТСЬКОЇ РДА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шаблони\87535124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14338"/>
            <a:ext cx="9144000" cy="6929486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642910" y="642918"/>
            <a:ext cx="8072494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uk-UA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Мета</a:t>
            </a:r>
            <a:r>
              <a:rPr lang="en-US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uk-UA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ошук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відновлювальних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видів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палива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розроблення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екологічно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чистої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технології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спалювання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, яка не приводить до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забруднення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довкілля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k-UA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</a:t>
            </a:r>
            <a:r>
              <a:rPr lang="en-US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sz="32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єкт</a:t>
            </a:r>
            <a:r>
              <a:rPr lang="en-US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uk-UA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паливні брикети із сільськогосподарських відходів</a:t>
            </a: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uk-UA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Предмет</a:t>
            </a:r>
            <a:r>
              <a:rPr lang="en-US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форми та методи виготовлення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паливних брикетів у домашніх умовах</a:t>
            </a: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шаблони\620547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428596" y="571480"/>
            <a:ext cx="800105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buNone/>
            </a:pPr>
            <a:r>
              <a:rPr lang="uk-UA" sz="6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Проблемне питання</a:t>
            </a:r>
            <a:r>
              <a:rPr lang="en-US" sz="6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lvl="0" algn="ctr">
              <a:buNone/>
            </a:pPr>
            <a:r>
              <a:rPr lang="uk-UA" sz="48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довести, що брикети є чистим екологічним паливом, яке не шкодить довкіллю</a:t>
            </a:r>
            <a:endParaRPr lang="uk-UA" sz="48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Картинки по запросу фото природного циклу">
            <a:hlinkClick r:id="rId3" tgtFrame="&quot;_blank&quot;"/>
          </p:cNvPr>
          <p:cNvPicPr>
            <a:picLocks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00760" y="3929066"/>
            <a:ext cx="2714644" cy="221457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шаблони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14290"/>
            <a:ext cx="8643998" cy="642942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85720" y="571481"/>
            <a:ext cx="8643998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uk-UA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Актуальність теми</a:t>
            </a:r>
            <a:endParaRPr lang="en-US" sz="4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en-US" sz="4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en-US" sz="4400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uk-UA" sz="4400" b="1" dirty="0" smtClean="0">
                <a:latin typeface="Times New Roman" pitchFamily="18" charset="0"/>
                <a:cs typeface="Times New Roman" pitchFamily="18" charset="0"/>
              </a:rPr>
              <a:t>Паливні брикети при спалюванні не роблять негативного впливу на навколишнє  середовище, енергія, що отримується при згоранні брикету, не сприяє зміні клімату</a:t>
            </a:r>
            <a:endParaRPr lang="ru-RU" sz="4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4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Традиційні види палива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7758"/>
          </a:xfrm>
        </p:spPr>
        <p:txBody>
          <a:bodyPr>
            <a:normAutofit fontScale="85000" lnSpcReduction="20000"/>
          </a:bodyPr>
          <a:lstStyle/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pPr>
              <a:buNone/>
            </a:pPr>
            <a:r>
              <a:rPr lang="uk-UA" sz="2300" b="1" dirty="0" smtClean="0">
                <a:latin typeface="Times New Roman" pitchFamily="18" charset="0"/>
                <a:cs typeface="Times New Roman" pitchFamily="18" charset="0"/>
              </a:rPr>
              <a:t>                      нафта                                                                            дрова</a:t>
            </a:r>
          </a:p>
          <a:p>
            <a:pPr>
              <a:buNone/>
            </a:pPr>
            <a:endParaRPr lang="uk-UA" sz="21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uk-UA" sz="21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uk-UA" sz="21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uk-UA" sz="21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uk-UA" sz="21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uk-UA" sz="21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k-UA" sz="2100" b="1" dirty="0" smtClean="0">
                <a:latin typeface="Times New Roman" pitchFamily="18" charset="0"/>
                <a:cs typeface="Times New Roman" pitchFamily="18" charset="0"/>
              </a:rPr>
              <a:t>               </a:t>
            </a:r>
          </a:p>
          <a:p>
            <a:pPr>
              <a:buNone/>
            </a:pPr>
            <a:endParaRPr lang="uk-UA" sz="21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uk-UA" sz="2100" b="1" dirty="0" smtClean="0">
                <a:latin typeface="Times New Roman" pitchFamily="18" charset="0"/>
                <a:cs typeface="Times New Roman" pitchFamily="18" charset="0"/>
              </a:rPr>
              <a:t> вугілля                                                                         газ</a:t>
            </a:r>
            <a:endParaRPr lang="ru-RU" sz="21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Картинки по запросу фото вугілля">
            <a:hlinkClick r:id="rId2" tgtFrame="&quot;_blank&quot;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3714752"/>
            <a:ext cx="3214710" cy="194786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 descr="Картинки по запросу фото дрова">
            <a:hlinkClick r:id="rId4" tgtFrame="&quot;_blank&quot;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57818" y="1285860"/>
            <a:ext cx="2809878" cy="192882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338" name="Picture 2" descr="Картинки по запросу фото нафти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85786" y="1214422"/>
            <a:ext cx="3071834" cy="192882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340" name="Picture 4" descr="Картинки по запросу фото газу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286380" y="3714752"/>
            <a:ext cx="2928958" cy="192882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39850"/>
          </a:xfrm>
        </p:spPr>
        <p:txBody>
          <a:bodyPr>
            <a:noAutofit/>
          </a:bodyPr>
          <a:lstStyle/>
          <a:p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Рослинні відходи для отримання екологічно чистого палива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 тирса, папір, солома, опале листя та інші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uk-UA" dirty="0" smtClean="0"/>
              <a:t> 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4" name="Рисунок 3" descr="Картинки по запросу фото лушпиння соняшнику">
            <a:hlinkClick r:id="rId2" tgtFrame="&quot;_blank&quot;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8926" y="4500570"/>
            <a:ext cx="2924176" cy="19244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 descr="Картинки по запросу фото солома">
            <a:hlinkClick r:id="rId4" tgtFrame="&quot;_blank&quot;"/>
          </p:cNvPr>
          <p:cNvPicPr/>
          <p:nvPr/>
        </p:nvPicPr>
        <p:blipFill>
          <a:blip r:embed="rId5" cstate="print"/>
          <a:srcRect b="8904"/>
          <a:stretch>
            <a:fillRect/>
          </a:stretch>
        </p:blipFill>
        <p:spPr bwMode="auto">
          <a:xfrm>
            <a:off x="357159" y="4357694"/>
            <a:ext cx="2428892" cy="20955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 descr="Картинки по запросу фото тирса">
            <a:hlinkClick r:id="rId6" tgtFrame="&quot;_blank&quot;"/>
          </p:cNvPr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43636" y="2285992"/>
            <a:ext cx="2409820" cy="19288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 descr="Картинки по запросу фото макулатура">
            <a:hlinkClick r:id="rId8" tgtFrame="&quot;_blank&quot;"/>
          </p:cNvPr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00034" y="2214554"/>
            <a:ext cx="2143140" cy="19288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 descr="Похожее изображение">
            <a:hlinkClick r:id="rId10" tgtFrame="&quot;_blank&quot;"/>
          </p:cNvPr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500826" y="4214818"/>
            <a:ext cx="2214578" cy="12858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 descr="Похожее изображение">
            <a:hlinkClick r:id="rId12" tgtFrame="&quot;_blank&quot;"/>
          </p:cNvPr>
          <p:cNvPicPr/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214678" y="2357430"/>
            <a:ext cx="2357454" cy="19573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 descr="Картинки по запросу фото брикети з опалого листя">
            <a:hlinkClick r:id="rId14" tgtFrame="&quot;_blank&quot;"/>
          </p:cNvPr>
          <p:cNvPicPr/>
          <p:nvPr/>
        </p:nvPicPr>
        <p:blipFill>
          <a:blip r:embed="rId15" cstate="print"/>
          <a:srcRect t="12195" b="14634"/>
          <a:stretch>
            <a:fillRect/>
          </a:stretch>
        </p:blipFill>
        <p:spPr bwMode="auto">
          <a:xfrm>
            <a:off x="6072198" y="4857760"/>
            <a:ext cx="2343150" cy="15001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9916"/>
          </a:xfrm>
        </p:spPr>
        <p:txBody>
          <a:bodyPr>
            <a:noAutofit/>
          </a:bodyPr>
          <a:lstStyle/>
          <a:p>
            <a:r>
              <a:rPr lang="ru-RU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Поява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паливних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концентратів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створених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штучно, </a:t>
            </a:r>
            <a:r>
              <a:rPr lang="ru-RU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зобов`язане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ряду </a:t>
            </a:r>
            <a:r>
              <a:rPr lang="ru-RU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позитивних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споживчих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властивостей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500175"/>
            <a:ext cx="8229600" cy="2928958"/>
          </a:xfrm>
        </p:spPr>
        <p:txBody>
          <a:bodyPr>
            <a:normAutofit fontScale="77500" lnSpcReduction="20000"/>
          </a:bodyPr>
          <a:lstStyle/>
          <a:p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Низька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ціна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вихідної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сировини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Можливість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виготовлення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паливних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брикетів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своїми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руками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Висока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теплотворна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здатність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Економічність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Екологічність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Безвідходність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використання</a:t>
            </a:r>
            <a:endParaRPr lang="en-US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порівнянні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дровами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більш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тривалий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термін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горіння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 smtClean="0"/>
          </a:p>
          <a:p>
            <a:endParaRPr lang="en-US" sz="2800" b="1" dirty="0" smtClean="0"/>
          </a:p>
          <a:p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Картинки по запросу фото брикет своїми руками">
            <a:hlinkClick r:id="rId2" tgtFrame="&quot;_blank&quot;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4286256"/>
            <a:ext cx="3357586" cy="218599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 descr="Картинки по запросу фото брикет своїми руками">
            <a:hlinkClick r:id="rId4" tgtFrame="&quot;_blank&quot;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6314" y="4286256"/>
            <a:ext cx="3429005" cy="214314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Похожее изображение">
            <a:hlinkClick r:id="rId6" tgtFrame="&quot;_blank&quot;"/>
          </p:cNvPr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57950" y="2143116"/>
            <a:ext cx="2357454" cy="164307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82726"/>
          </a:xfrm>
        </p:spPr>
        <p:txBody>
          <a:bodyPr>
            <a:noAutofit/>
          </a:bodyPr>
          <a:lstStyle/>
          <a:p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Кількість палива на сезон для опалення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  ̴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100 </a:t>
            </a:r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uk-UA" sz="3200" b="1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32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857364"/>
          <a:ext cx="8472518" cy="46434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Але є кілька мінусів:</a:t>
            </a:r>
            <a:r>
              <a:rPr lang="uk-UA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411807"/>
          </a:xfrm>
        </p:spPr>
        <p:txBody>
          <a:bodyPr>
            <a:normAutofit/>
          </a:bodyPr>
          <a:lstStyle/>
          <a:p>
            <a:pPr>
              <a:buNone/>
            </a:pPr>
            <a:endParaRPr lang="ru-RU" dirty="0" smtClean="0"/>
          </a:p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Мала механічна міцність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изька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вологостійкість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Картинки по запросу фото листок дерева">
            <a:hlinkClick r:id="rId2" tgtFrame="&quot;_blank&quot;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2928934"/>
            <a:ext cx="2928958" cy="27574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Картинки по запросу фото лігнін у листку">
            <a:hlinkClick r:id="rId4" tgtFrame="&quot;_blank&quot;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00364" y="2500306"/>
            <a:ext cx="5834070" cy="414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Вологість</a:t>
            </a:r>
            <a:r>
              <a:rPr lang="en-US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uk-UA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%</a:t>
            </a:r>
            <a:r>
              <a:rPr lang="en-US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1357298"/>
          <a:ext cx="8229600" cy="49831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1" algn="ctr" rtl="0">
              <a:spcBef>
                <a:spcPct val="0"/>
              </a:spcBef>
            </a:pPr>
            <a:r>
              <a:rPr lang="ru-RU" sz="32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Переваги</a:t>
            </a:r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використання</a:t>
            </a:r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паливних</a:t>
            </a:r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брикетів</a:t>
            </a:r>
            <a:r>
              <a:rPr lang="en-US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5000660"/>
          </a:xfrm>
        </p:spPr>
        <p:txBody>
          <a:bodyPr/>
          <a:lstStyle/>
          <a:p>
            <a:pPr lvl="0"/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мінімальна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кількість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диму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при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згоранні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0"/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відсутність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іскріння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та «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стрільби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» в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процесі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горіння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0"/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мінімальний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до 1%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вміст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попелу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вугілля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– до 40%);</a:t>
            </a: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мінімальні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викиди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СО2 (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вугілля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– у 50 раз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більше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lvl="0"/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Утворення золи 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( % )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1214422"/>
          <a:ext cx="8229600" cy="49117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71612"/>
            <a:ext cx="8229600" cy="714380"/>
          </a:xfrm>
        </p:spPr>
        <p:txBody>
          <a:bodyPr>
            <a:normAutofit fontScale="90000"/>
          </a:bodyPr>
          <a:lstStyle/>
          <a:p>
            <a:r>
              <a:rPr lang="uk-UA" sz="3100" b="1" dirty="0" smtClean="0">
                <a:latin typeface="Times New Roman" pitchFamily="18" charset="0"/>
                <a:cs typeface="Times New Roman" pitchFamily="18" charset="0"/>
              </a:rPr>
              <a:t>Теплотворна здатність брикетів складає</a:t>
            </a:r>
            <a:r>
              <a:rPr lang="en-US" sz="31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1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3100" b="1" dirty="0" smtClean="0">
                <a:latin typeface="Times New Roman" pitchFamily="18" charset="0"/>
                <a:cs typeface="Times New Roman" pitchFamily="18" charset="0"/>
              </a:rPr>
              <a:t> 4,5-5 кВт</a:t>
            </a:r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uk-UA" sz="3100" b="1" dirty="0" smtClean="0">
                <a:latin typeface="Times New Roman" pitchFamily="18" charset="0"/>
                <a:cs typeface="Times New Roman" pitchFamily="18" charset="0"/>
              </a:rPr>
              <a:t>кг, що в 1,5 рази більше ніж у деревини</a:t>
            </a:r>
            <a:r>
              <a:rPr lang="en-US" sz="31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1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31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Теплотворність  </a:t>
            </a:r>
            <a:r>
              <a:rPr lang="en-US" sz="31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( </a:t>
            </a:r>
            <a:r>
              <a:rPr lang="uk-UA" sz="31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ккал</a:t>
            </a:r>
            <a:r>
              <a:rPr lang="en-US" sz="31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uk-UA" sz="31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кг</a:t>
            </a:r>
            <a:r>
              <a:rPr lang="en-US" sz="31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)</a:t>
            </a:r>
            <a:r>
              <a:rPr lang="ru-RU" sz="31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2357430"/>
          <a:ext cx="8229600" cy="4000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85728"/>
            <a:ext cx="8229600" cy="1143000"/>
          </a:xfrm>
        </p:spPr>
        <p:txBody>
          <a:bodyPr>
            <a:noAutofit/>
          </a:bodyPr>
          <a:lstStyle/>
          <a:p>
            <a:r>
              <a:rPr lang="uk-UA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Порівняльний аналіз паливних брикетів з вугіллям і дровами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285861"/>
          <a:ext cx="8229600" cy="5339413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2471726"/>
                <a:gridCol w="1714512"/>
                <a:gridCol w="1714512"/>
                <a:gridCol w="2328850"/>
              </a:tblGrid>
              <a:tr h="698519">
                <a:tc>
                  <a:txBody>
                    <a:bodyPr/>
                    <a:lstStyle/>
                    <a:p>
                      <a:pPr algn="ctr"/>
                      <a:r>
                        <a:rPr lang="uk-UA" sz="2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Характеристика</a:t>
                      </a:r>
                      <a:endParaRPr lang="ru-RU" sz="2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Паливні брикети</a:t>
                      </a:r>
                      <a:endParaRPr lang="ru-RU" sz="2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Вугілля</a:t>
                      </a:r>
                      <a:endParaRPr lang="ru-RU" sz="2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Дрова</a:t>
                      </a:r>
                      <a:endParaRPr lang="ru-RU" sz="2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98519">
                <a:tc>
                  <a:txBody>
                    <a:bodyPr/>
                    <a:lstStyle/>
                    <a:p>
                      <a:pPr algn="ctr"/>
                      <a:r>
                        <a:rPr lang="uk-UA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Теплотворність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4700 ккал</a:t>
                      </a:r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uk-UA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кг</a:t>
                      </a:r>
                      <a:endParaRPr lang="ru-RU" sz="2000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4900 ккал</a:t>
                      </a:r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uk-UA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кг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1830-2150 ккал</a:t>
                      </a:r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uk-UA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кг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98519">
                <a:tc>
                  <a:txBody>
                    <a:bodyPr/>
                    <a:lstStyle/>
                    <a:p>
                      <a:pPr algn="ctr"/>
                      <a:r>
                        <a:rPr lang="uk-UA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Утворення </a:t>
                      </a:r>
                      <a:r>
                        <a:rPr lang="uk-UA" sz="20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СО</a:t>
                      </a:r>
                      <a:r>
                        <a:rPr lang="uk-UA" sz="2000" b="1" baseline="-25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низьке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високе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низьке</a:t>
                      </a:r>
                      <a:endParaRPr lang="ru-RU" sz="2000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98519">
                <a:tc>
                  <a:txBody>
                    <a:bodyPr/>
                    <a:lstStyle/>
                    <a:p>
                      <a:pPr algn="ctr"/>
                      <a:r>
                        <a:rPr lang="uk-UA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Утворення</a:t>
                      </a:r>
                      <a:r>
                        <a:rPr lang="uk-UA" sz="20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попелу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&lt; 1%</a:t>
                      </a:r>
                      <a:endParaRPr lang="ru-RU" sz="2000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30%</a:t>
                      </a:r>
                      <a:endParaRPr lang="ru-RU" sz="2000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2%</a:t>
                      </a:r>
                      <a:endParaRPr lang="ru-RU" sz="2000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98519">
                <a:tc>
                  <a:txBody>
                    <a:bodyPr/>
                    <a:lstStyle/>
                    <a:p>
                      <a:pPr algn="ctr"/>
                      <a:r>
                        <a:rPr lang="uk-UA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Вологість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4-7%</a:t>
                      </a:r>
                      <a:endParaRPr lang="ru-RU" sz="2000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8-30%</a:t>
                      </a:r>
                      <a:endParaRPr lang="ru-RU" sz="2000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25-50%</a:t>
                      </a:r>
                      <a:endParaRPr lang="ru-RU" sz="2000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722377">
                <a:tc>
                  <a:txBody>
                    <a:bodyPr/>
                    <a:lstStyle/>
                    <a:p>
                      <a:pPr algn="ctr"/>
                      <a:r>
                        <a:rPr lang="uk-UA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Кількість палива на сезон для опалення </a:t>
                      </a:r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(̴</a:t>
                      </a:r>
                      <a:r>
                        <a:rPr lang="uk-UA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100м</a:t>
                      </a:r>
                      <a:r>
                        <a:rPr lang="uk-UA" sz="2000" b="1" baseline="30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2000-3000 кг</a:t>
                      </a:r>
                      <a:endParaRPr lang="ru-RU" sz="2000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3000-4000 кг </a:t>
                      </a:r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(</a:t>
                      </a:r>
                      <a:r>
                        <a:rPr lang="uk-UA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+3м</a:t>
                      </a:r>
                      <a:r>
                        <a:rPr lang="uk-UA" sz="2000" b="1" baseline="300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lang="uk-UA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дров</a:t>
                      </a:r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lang="ru-RU" sz="2000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5000-7500 кг</a:t>
                      </a:r>
                      <a:endParaRPr lang="ru-RU" sz="2000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722313" y="6000768"/>
            <a:ext cx="7772400" cy="428628"/>
          </a:xfrm>
        </p:spPr>
        <p:txBody>
          <a:bodyPr>
            <a:normAutofit/>
          </a:bodyPr>
          <a:lstStyle/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Вид спереду                                               вид збоку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Текст 9"/>
          <p:cNvSpPr>
            <a:spLocks noGrp="1"/>
          </p:cNvSpPr>
          <p:nvPr>
            <p:ph type="body" idx="1"/>
          </p:nvPr>
        </p:nvSpPr>
        <p:spPr>
          <a:xfrm>
            <a:off x="722313" y="285729"/>
            <a:ext cx="7772400" cy="642941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uk-UA" sz="4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Саморобний прес </a:t>
            </a:r>
            <a:endParaRPr lang="ru-RU" sz="4800" dirty="0">
              <a:solidFill>
                <a:srgbClr val="C00000"/>
              </a:solidFill>
            </a:endParaRPr>
          </a:p>
        </p:txBody>
      </p:sp>
      <p:pic>
        <p:nvPicPr>
          <p:cNvPr id="4" name="Picture 2" descr="C:\Users\User\Desktop\фото\IMG_20181104_153830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357158" y="1071546"/>
            <a:ext cx="4143404" cy="492922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Picture 2" descr="C:\Users\User\Desktop\фото\IMG_20181104_1545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1071546"/>
            <a:ext cx="3929090" cy="492922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Autofit/>
          </a:bodyPr>
          <a:lstStyle/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Підготовка рослинних відходів 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User\Desktop\фото\IMG_20181104_15383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28926" y="1285860"/>
            <a:ext cx="4000528" cy="528641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250" b="34250"/>
          <a:stretch/>
        </p:blipFill>
        <p:spPr>
          <a:xfrm>
            <a:off x="6929454" y="1285860"/>
            <a:ext cx="1981209" cy="259057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Содержимое 3" descr="Картинки по запросу фото брикети з опалого листя">
            <a:hlinkClick r:id="rId4" tgtFrame="&quot;_blank&quot;"/>
          </p:cNvPr>
          <p:cNvPicPr>
            <a:picLocks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5429264"/>
            <a:ext cx="2643206" cy="121444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 descr="Картинки по запросу фото брикети з опалого листя">
            <a:hlinkClick r:id="rId6" tgtFrame="&quot;_blank&quot;"/>
          </p:cNvPr>
          <p:cNvPicPr/>
          <p:nvPr/>
        </p:nvPicPr>
        <p:blipFill>
          <a:blip r:embed="rId7" cstate="print"/>
          <a:srcRect t="12195" b="14634"/>
          <a:stretch>
            <a:fillRect/>
          </a:stretch>
        </p:blipFill>
        <p:spPr bwMode="auto">
          <a:xfrm>
            <a:off x="7000892" y="3857628"/>
            <a:ext cx="1928826" cy="264320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Picture 2" descr="C:\Users\User\Desktop\фото\IMG_20181104_154600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7158" y="1357298"/>
            <a:ext cx="3357586" cy="414340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25536"/>
          </a:xfrm>
        </p:spPr>
        <p:txBody>
          <a:bodyPr>
            <a:noAutofit/>
          </a:bodyPr>
          <a:lstStyle/>
          <a:p>
            <a:r>
              <a:rPr lang="uk-UA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Технологія виробництва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57562"/>
            <a:ext cx="8229600" cy="2768601"/>
          </a:xfrm>
        </p:spPr>
        <p:txBody>
          <a:bodyPr/>
          <a:lstStyle/>
          <a:p>
            <a:pPr>
              <a:buNone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/>
          </a:p>
        </p:txBody>
      </p:sp>
      <p:pic>
        <p:nvPicPr>
          <p:cNvPr id="6" name="Picture 2" descr="C:\Users\User\Desktop\фото\IMG_20181104_1540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214422"/>
            <a:ext cx="3857652" cy="35719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Picture 4" descr="C:\Users\User\Desktop\фото\IMG_20181104_1542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2" y="1214422"/>
            <a:ext cx="3857652" cy="264320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Picture 3" descr="C:\Users\User\Desktop\фото\IMG_20181104_15451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43570" y="3143248"/>
            <a:ext cx="3143272" cy="328614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" name="Picture 2" descr="C:\Users\User\Desktop\фото\IMG_20181104_15462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14678" y="3429000"/>
            <a:ext cx="2786082" cy="300039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9" name="Рисунок 8" descr="Картинки по запросу фото брикет своїми руками">
            <a:hlinkClick r:id="rId6" tgtFrame="&quot;_blank&quot;"/>
          </p:cNvPr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1472" y="4143380"/>
            <a:ext cx="2643206" cy="228601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Autofit/>
          </a:bodyPr>
          <a:lstStyle/>
          <a:p>
            <a:r>
              <a:rPr lang="uk-UA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Результат нашої роботи</a:t>
            </a:r>
            <a:endParaRPr lang="ru-RU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C:\Users\User\Desktop\фото\IMG_20181104_15451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214422"/>
            <a:ext cx="2857520" cy="407196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2" descr="C:\Users\User\Desktop\фото\IMG_20181104_15462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1802" y="1500174"/>
            <a:ext cx="3143272" cy="442915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2" descr="C:\Users\User\Desktop\фото\IMG_20181104_15465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72132" y="1928802"/>
            <a:ext cx="3273037" cy="457203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285720" y="357166"/>
            <a:ext cx="8572560" cy="5768997"/>
          </a:xfrm>
        </p:spPr>
        <p:txBody>
          <a:bodyPr>
            <a:no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результаті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ми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виріщуємо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відразу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два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завдання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ут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лізу</a:t>
            </a:r>
            <a:r>
              <a:rPr lang="uk-UA" b="1" dirty="0" err="1" smtClean="0">
                <a:latin typeface="Times New Roman" pitchFamily="18" charset="0"/>
                <a:cs typeface="Times New Roman" pitchFamily="18" charset="0"/>
              </a:rPr>
              <a:t>ємо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відходи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отримуємо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джерело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енергії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домашнього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виробництва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Головна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перевага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паливних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брикетів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порівнянні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традиційними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видами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палива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екологічність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більш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високі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показники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тепловіддачі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коефіцієнта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корисної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дії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Картинки по запросу фото брикетів в домашніх умовах">
            <a:hlinkClick r:id="rId2" tgtFrame="&quot;_blank&quot;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4071942"/>
            <a:ext cx="2714644" cy="228601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5" name="Рисунок 4" descr="Похожее изображение">
            <a:hlinkClick r:id="rId4" tgtFrame="&quot;_blank&quot;"/>
          </p:cNvPr>
          <p:cNvPicPr/>
          <p:nvPr/>
        </p:nvPicPr>
        <p:blipFill>
          <a:blip r:embed="rId5" cstate="print"/>
          <a:srcRect l="4687" t="12500" r="10937" b="12500"/>
          <a:stretch>
            <a:fillRect/>
          </a:stretch>
        </p:blipFill>
        <p:spPr bwMode="auto">
          <a:xfrm>
            <a:off x="6143636" y="4071942"/>
            <a:ext cx="2714644" cy="228601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6" name="Рисунок 5" descr="Картинки по запросу фото брикетів в домашніх умовах">
            <a:hlinkClick r:id="rId6" tgtFrame="&quot;_blank&quot;"/>
          </p:cNvPr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14678" y="4071942"/>
            <a:ext cx="3043237" cy="228601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/>
          <a:lstStyle/>
          <a:p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висновки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28669"/>
            <a:ext cx="8229600" cy="1643075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    </a:t>
            </a:r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Своєю роботою ми закликаємо людство не вирубувати ліси задля тепла, а вчитися використовувати сільськогосподарські відходи зі своїх ділянок для обігріву домівок.</a:t>
            </a:r>
          </a:p>
          <a:p>
            <a:pPr algn="ctr">
              <a:buNone/>
            </a:pP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Адже це так просто і цікаво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!!!</a:t>
            </a:r>
          </a:p>
          <a:p>
            <a:endParaRPr lang="ru-RU" sz="1100" dirty="0" smtClean="0"/>
          </a:p>
          <a:p>
            <a:endParaRPr lang="ru-RU" sz="2400" dirty="0"/>
          </a:p>
        </p:txBody>
      </p:sp>
      <p:pic>
        <p:nvPicPr>
          <p:cNvPr id="5" name="Рисунок 4" descr="Картинки по запросу фото вирубування лісу">
            <a:hlinkClick r:id="rId2" tgtFrame="&quot;_blank&quot;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8794" y="3286124"/>
            <a:ext cx="5357850" cy="324329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Дякую за увагу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!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Картинки по запросу фото ліс">
            <a:hlinkClick r:id="rId2" tgtFrame="&quot;_blank&quot;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8794" y="1571612"/>
            <a:ext cx="4786346" cy="450059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835</TotalTime>
  <Words>435</Words>
  <Application>Microsoft Office PowerPoint</Application>
  <PresentationFormat>Экран (4:3)</PresentationFormat>
  <Paragraphs>100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Тема1</vt:lpstr>
      <vt:lpstr>Презентация PowerPoint</vt:lpstr>
      <vt:lpstr>Презентация PowerPoint</vt:lpstr>
      <vt:lpstr>Презентация PowerPoint</vt:lpstr>
      <vt:lpstr>Презентация PowerPoint</vt:lpstr>
      <vt:lpstr>Традиційні види палива</vt:lpstr>
      <vt:lpstr>Рослинні відходи для отримання екологічно чистого палива: тирса, папір, солома, опале листя та інші</vt:lpstr>
      <vt:lpstr>Поява паливних концентратів, створених штучно, зобов`язане ряду позитивних споживчих властивостей: </vt:lpstr>
      <vt:lpstr>Кількість палива на сезон для опалення  (  ̴ 100 м2) </vt:lpstr>
      <vt:lpstr>Але є кілька мінусів:  </vt:lpstr>
      <vt:lpstr>Вологість ( %) </vt:lpstr>
      <vt:lpstr>Переваги використання паливних брикетів: </vt:lpstr>
      <vt:lpstr>Утворення золи ( % ) </vt:lpstr>
      <vt:lpstr>Теплотворна здатність брикетів складає  4,5-5 кВт/кг, що в 1,5 рази більше ніж у деревини  Теплотворність  ( ккал/кг )  </vt:lpstr>
      <vt:lpstr>Порівняльний аналіз паливних брикетів з вугіллям і дровами </vt:lpstr>
      <vt:lpstr>Вид спереду                                               вид збоку</vt:lpstr>
      <vt:lpstr>  Підготовка рослинних відходів  </vt:lpstr>
      <vt:lpstr>Технологія виробництва</vt:lpstr>
      <vt:lpstr>Результат нашої роботи</vt:lpstr>
      <vt:lpstr>Презентация PowerPoint</vt:lpstr>
      <vt:lpstr>висновки</vt:lpstr>
      <vt:lpstr>Дякую за увагу!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TPCUser</cp:lastModifiedBy>
  <cp:revision>36</cp:revision>
  <dcterms:created xsi:type="dcterms:W3CDTF">2018-10-23T17:36:41Z</dcterms:created>
  <dcterms:modified xsi:type="dcterms:W3CDTF">2023-03-11T12:57:08Z</dcterms:modified>
</cp:coreProperties>
</file>