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notesMasterIdLst>
    <p:notesMasterId r:id="rId16"/>
  </p:notesMasterIdLst>
  <p:sldIdLst>
    <p:sldId id="284" r:id="rId2"/>
    <p:sldId id="258" r:id="rId3"/>
    <p:sldId id="285" r:id="rId4"/>
    <p:sldId id="262" r:id="rId5"/>
    <p:sldId id="286" r:id="rId6"/>
    <p:sldId id="261" r:id="rId7"/>
    <p:sldId id="277" r:id="rId8"/>
    <p:sldId id="278" r:id="rId9"/>
    <p:sldId id="264" r:id="rId10"/>
    <p:sldId id="263" r:id="rId11"/>
    <p:sldId id="283" r:id="rId12"/>
    <p:sldId id="287" r:id="rId13"/>
    <p:sldId id="281" r:id="rId14"/>
    <p:sldId id="288" r:id="rId15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8F2A"/>
    <a:srgbClr val="008000"/>
    <a:srgbClr val="9DDD8B"/>
    <a:srgbClr val="4F4971"/>
    <a:srgbClr val="4B4575"/>
    <a:srgbClr val="66FF33"/>
    <a:srgbClr val="38BA3E"/>
    <a:srgbClr val="4D4F6D"/>
    <a:srgbClr val="66FF66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32" autoAdjust="0"/>
    <p:restoredTop sz="94660"/>
  </p:normalViewPr>
  <p:slideViewPr>
    <p:cSldViewPr snapToGrid="0">
      <p:cViewPr varScale="1">
        <p:scale>
          <a:sx n="78" d="100"/>
          <a:sy n="78" d="100"/>
        </p:scale>
        <p:origin x="-78" y="-5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2CF648C-DFF4-4927-A1DB-5DC9DFD687C7}" type="doc">
      <dgm:prSet loTypeId="urn:microsoft.com/office/officeart/2005/8/layout/pyramid2" loCatId="list" qsTypeId="urn:microsoft.com/office/officeart/2005/8/quickstyle/simple1" qsCatId="simple" csTypeId="urn:microsoft.com/office/officeart/2005/8/colors/accent3_2" csCatId="accent3" phldr="1"/>
      <dgm:spPr/>
    </dgm:pt>
    <dgm:pt modelId="{B8BF7F6B-E6DE-4DE3-A5B0-46BCA5EABD45}">
      <dgm:prSet phldrT="[Текст]" custT="1"/>
      <dgm:spPr/>
      <dgm:t>
        <a:bodyPr/>
        <a:lstStyle/>
        <a:p>
          <a:r>
            <a:rPr lang="ru-RU" sz="1600" b="1" dirty="0" err="1" smtClean="0"/>
            <a:t>Розорюванням</a:t>
          </a:r>
          <a:r>
            <a:rPr lang="ru-RU" sz="1600" b="1" dirty="0" smtClean="0"/>
            <a:t> </a:t>
          </a:r>
          <a:r>
            <a:rPr lang="ru-RU" sz="1600" b="1" dirty="0" err="1" smtClean="0"/>
            <a:t>прибережних</a:t>
          </a:r>
          <a:r>
            <a:rPr lang="ru-RU" sz="1600" b="1" dirty="0" smtClean="0"/>
            <a:t> земель, </a:t>
          </a:r>
          <a:r>
            <a:rPr lang="ru-RU" sz="1600" b="1" dirty="0" err="1" smtClean="0"/>
            <a:t>які</a:t>
          </a:r>
          <a:r>
            <a:rPr lang="ru-RU" sz="1600" b="1" dirty="0" smtClean="0"/>
            <a:t> належать до земель </a:t>
          </a:r>
          <a:r>
            <a:rPr lang="ru-RU" sz="1600" b="1" dirty="0" err="1" smtClean="0"/>
            <a:t>природоохоронного</a:t>
          </a:r>
          <a:r>
            <a:rPr lang="ru-RU" sz="1600" b="1" dirty="0" smtClean="0"/>
            <a:t> фонду, </a:t>
          </a:r>
          <a:r>
            <a:rPr lang="ru-RU" sz="1600" b="1" dirty="0" err="1" smtClean="0"/>
            <a:t>що</a:t>
          </a:r>
          <a:r>
            <a:rPr lang="ru-RU" sz="1600" b="1" dirty="0" smtClean="0"/>
            <a:t> </a:t>
          </a:r>
          <a:r>
            <a:rPr lang="ru-RU" sz="1600" b="1" dirty="0" err="1" smtClean="0"/>
            <a:t>призводить</a:t>
          </a:r>
          <a:r>
            <a:rPr lang="ru-RU" sz="1600" b="1" dirty="0" smtClean="0"/>
            <a:t> до </a:t>
          </a:r>
          <a:r>
            <a:rPr lang="ru-RU" sz="1600" b="1" dirty="0" err="1" smtClean="0"/>
            <a:t>заболочування</a:t>
          </a:r>
          <a:r>
            <a:rPr lang="ru-RU" sz="1600" b="1" dirty="0" smtClean="0"/>
            <a:t> </a:t>
          </a:r>
          <a:r>
            <a:rPr lang="ru-RU" sz="1600" b="1" dirty="0" err="1" smtClean="0"/>
            <a:t>річок</a:t>
          </a:r>
          <a:r>
            <a:rPr lang="ru-RU" sz="1600" b="1" dirty="0" smtClean="0"/>
            <a:t> та </a:t>
          </a:r>
          <a:r>
            <a:rPr lang="ru-RU" sz="1600" b="1" dirty="0" err="1" smtClean="0"/>
            <a:t>ставків</a:t>
          </a:r>
          <a:r>
            <a:rPr lang="ru-RU" sz="1600" dirty="0" smtClean="0"/>
            <a:t>;</a:t>
          </a:r>
          <a:endParaRPr lang="ru-RU" sz="1600" dirty="0"/>
        </a:p>
      </dgm:t>
    </dgm:pt>
    <dgm:pt modelId="{8AE39D98-A363-4B4F-9B3F-C8E1D3B23F57}" type="parTrans" cxnId="{C8950BAF-7180-437A-ABDC-B312FA5EC187}">
      <dgm:prSet/>
      <dgm:spPr/>
      <dgm:t>
        <a:bodyPr/>
        <a:lstStyle/>
        <a:p>
          <a:endParaRPr lang="ru-RU"/>
        </a:p>
      </dgm:t>
    </dgm:pt>
    <dgm:pt modelId="{D4FFAB87-78FA-4160-8493-155F7F864AE5}" type="sibTrans" cxnId="{C8950BAF-7180-437A-ABDC-B312FA5EC187}">
      <dgm:prSet/>
      <dgm:spPr/>
      <dgm:t>
        <a:bodyPr/>
        <a:lstStyle/>
        <a:p>
          <a:endParaRPr lang="ru-RU"/>
        </a:p>
      </dgm:t>
    </dgm:pt>
    <dgm:pt modelId="{B0FD49DF-E5E6-4528-B2CE-9D09A869A37F}">
      <dgm:prSet custT="1"/>
      <dgm:spPr/>
      <dgm:t>
        <a:bodyPr/>
        <a:lstStyle/>
        <a:p>
          <a:r>
            <a:rPr lang="ru-RU" sz="1600" b="1" dirty="0" smtClean="0"/>
            <a:t>Стоки </a:t>
          </a:r>
          <a:r>
            <a:rPr lang="ru-RU" sz="1600" b="1" dirty="0" err="1" smtClean="0"/>
            <a:t>отрутохімікатів</a:t>
          </a:r>
          <a:r>
            <a:rPr lang="ru-RU" sz="1600" b="1" dirty="0" smtClean="0"/>
            <a:t>, </a:t>
          </a:r>
          <a:r>
            <a:rPr lang="ru-RU" sz="1600" b="1" dirty="0" err="1" smtClean="0"/>
            <a:t>які</a:t>
          </a:r>
          <a:r>
            <a:rPr lang="ru-RU" sz="1600" b="1" dirty="0" smtClean="0"/>
            <a:t> </a:t>
          </a:r>
          <a:r>
            <a:rPr lang="ru-RU" sz="1600" b="1" dirty="0" err="1" smtClean="0"/>
            <a:t>потрапляють</a:t>
          </a:r>
          <a:r>
            <a:rPr lang="ru-RU" sz="1600" b="1" dirty="0" smtClean="0"/>
            <a:t> у воду </a:t>
          </a:r>
          <a:r>
            <a:rPr lang="ru-RU" sz="1600" b="1" dirty="0" err="1" smtClean="0"/>
            <a:t>під</a:t>
          </a:r>
          <a:r>
            <a:rPr lang="ru-RU" sz="1600" b="1" dirty="0" smtClean="0"/>
            <a:t> час </a:t>
          </a:r>
          <a:r>
            <a:rPr lang="ru-RU" sz="1600" b="1" dirty="0" err="1" smtClean="0"/>
            <a:t>опадів</a:t>
          </a:r>
          <a:r>
            <a:rPr lang="ru-RU" sz="1600" b="1" dirty="0" smtClean="0"/>
            <a:t>, а </a:t>
          </a:r>
          <a:r>
            <a:rPr lang="ru-RU" sz="1600" b="1" dirty="0" err="1" smtClean="0"/>
            <a:t>також</a:t>
          </a:r>
          <a:r>
            <a:rPr lang="ru-RU" sz="1600" b="1" dirty="0" smtClean="0"/>
            <a:t> </a:t>
          </a:r>
          <a:r>
            <a:rPr lang="ru-RU" sz="1600" b="1" dirty="0" err="1" smtClean="0"/>
            <a:t>під</a:t>
          </a:r>
          <a:r>
            <a:rPr lang="ru-RU" sz="1600" b="1" dirty="0" smtClean="0"/>
            <a:t> час </a:t>
          </a:r>
          <a:r>
            <a:rPr lang="ru-RU" sz="1600" b="1" dirty="0" err="1" smtClean="0"/>
            <a:t>танення</a:t>
          </a:r>
          <a:r>
            <a:rPr lang="ru-RU" sz="1600" b="1" dirty="0" smtClean="0"/>
            <a:t> </a:t>
          </a:r>
          <a:r>
            <a:rPr lang="ru-RU" sz="1600" b="1" dirty="0" err="1" smtClean="0"/>
            <a:t>снігу</a:t>
          </a:r>
          <a:r>
            <a:rPr lang="ru-RU" sz="1600" b="1" dirty="0" smtClean="0"/>
            <a:t>;</a:t>
          </a:r>
          <a:endParaRPr lang="ru-RU" sz="1600" b="1" dirty="0"/>
        </a:p>
      </dgm:t>
    </dgm:pt>
    <dgm:pt modelId="{46284630-20D1-4F00-9B07-42C3B7A667C6}" type="parTrans" cxnId="{124AB1F0-CCC5-4699-89C6-EB85BD009AFE}">
      <dgm:prSet/>
      <dgm:spPr/>
      <dgm:t>
        <a:bodyPr/>
        <a:lstStyle/>
        <a:p>
          <a:endParaRPr lang="ru-RU"/>
        </a:p>
      </dgm:t>
    </dgm:pt>
    <dgm:pt modelId="{7DDE2163-1DE7-471A-AC88-70E755568262}" type="sibTrans" cxnId="{124AB1F0-CCC5-4699-89C6-EB85BD009AFE}">
      <dgm:prSet/>
      <dgm:spPr/>
      <dgm:t>
        <a:bodyPr/>
        <a:lstStyle/>
        <a:p>
          <a:endParaRPr lang="ru-RU"/>
        </a:p>
      </dgm:t>
    </dgm:pt>
    <dgm:pt modelId="{0419E73D-A1C1-4463-ABEB-B6D70F064590}">
      <dgm:prSet custT="1"/>
      <dgm:spPr/>
      <dgm:t>
        <a:bodyPr/>
        <a:lstStyle/>
        <a:p>
          <a:r>
            <a:rPr lang="ru-RU" sz="1600" b="1" dirty="0" err="1" smtClean="0"/>
            <a:t>Викиди</a:t>
          </a:r>
          <a:r>
            <a:rPr lang="ru-RU" sz="1600" b="1" dirty="0" smtClean="0"/>
            <a:t> </a:t>
          </a:r>
          <a:r>
            <a:rPr lang="ru-RU" sz="1600" b="1" dirty="0" err="1" smtClean="0"/>
            <a:t>сміття</a:t>
          </a:r>
          <a:r>
            <a:rPr lang="ru-RU" sz="1600" b="1" dirty="0" smtClean="0"/>
            <a:t> </a:t>
          </a:r>
          <a:r>
            <a:rPr lang="ru-RU" sz="1600" b="1" dirty="0" err="1" smtClean="0"/>
            <a:t>поблизу</a:t>
          </a:r>
          <a:r>
            <a:rPr lang="ru-RU" sz="1600" b="1" dirty="0" smtClean="0"/>
            <a:t> </a:t>
          </a:r>
          <a:r>
            <a:rPr lang="ru-RU" sz="1600" b="1" dirty="0" err="1" smtClean="0"/>
            <a:t>водойм</a:t>
          </a:r>
          <a:r>
            <a:rPr lang="ru-RU" sz="1600" b="1" dirty="0" smtClean="0"/>
            <a:t>, </a:t>
          </a:r>
          <a:r>
            <a:rPr lang="ru-RU" sz="1600" b="1" dirty="0" err="1" smtClean="0"/>
            <a:t>або</a:t>
          </a:r>
          <a:r>
            <a:rPr lang="ru-RU" sz="1600" b="1" dirty="0" smtClean="0"/>
            <a:t> ж в </a:t>
          </a:r>
          <a:r>
            <a:rPr lang="ru-RU" sz="1600" b="1" dirty="0" err="1" smtClean="0"/>
            <a:t>самі</a:t>
          </a:r>
          <a:r>
            <a:rPr lang="ru-RU" sz="1600" b="1" dirty="0" smtClean="0"/>
            <a:t> </a:t>
          </a:r>
          <a:r>
            <a:rPr lang="ru-RU" sz="1600" b="1" dirty="0" err="1" smtClean="0"/>
            <a:t>водойми</a:t>
          </a:r>
          <a:r>
            <a:rPr lang="ru-RU" sz="1600" b="1" dirty="0" smtClean="0"/>
            <a:t>;</a:t>
          </a:r>
          <a:endParaRPr lang="ru-RU" sz="1600" b="1" dirty="0"/>
        </a:p>
      </dgm:t>
    </dgm:pt>
    <dgm:pt modelId="{3AD6859F-4C70-49A2-8510-A8BD7FDA7B1D}" type="parTrans" cxnId="{2F02F633-EB1C-488D-A1A6-9582ED6FBBD8}">
      <dgm:prSet/>
      <dgm:spPr/>
      <dgm:t>
        <a:bodyPr/>
        <a:lstStyle/>
        <a:p>
          <a:endParaRPr lang="ru-RU"/>
        </a:p>
      </dgm:t>
    </dgm:pt>
    <dgm:pt modelId="{D1E1A94D-741C-40E6-A122-3F9F06CE9561}" type="sibTrans" cxnId="{2F02F633-EB1C-488D-A1A6-9582ED6FBBD8}">
      <dgm:prSet/>
      <dgm:spPr/>
      <dgm:t>
        <a:bodyPr/>
        <a:lstStyle/>
        <a:p>
          <a:endParaRPr lang="ru-RU"/>
        </a:p>
      </dgm:t>
    </dgm:pt>
    <dgm:pt modelId="{1BE1C181-38BF-4A69-8D75-8E7C4B53072B}">
      <dgm:prSet custT="1"/>
      <dgm:spPr/>
      <dgm:t>
        <a:bodyPr/>
        <a:lstStyle/>
        <a:p>
          <a:r>
            <a:rPr lang="ru-RU" sz="1600" b="1" dirty="0" err="1" smtClean="0"/>
            <a:t>Спалювання</a:t>
          </a:r>
          <a:r>
            <a:rPr lang="ru-RU" sz="1600" b="1" dirty="0" smtClean="0"/>
            <a:t> </a:t>
          </a:r>
          <a:r>
            <a:rPr lang="ru-RU" sz="1600" b="1" dirty="0" err="1" smtClean="0"/>
            <a:t>сміття</a:t>
          </a:r>
          <a:r>
            <a:rPr lang="ru-RU" sz="1600" b="1" dirty="0" smtClean="0"/>
            <a:t> </a:t>
          </a:r>
          <a:r>
            <a:rPr lang="ru-RU" sz="1600" b="1" dirty="0" err="1" smtClean="0"/>
            <a:t>поблизу</a:t>
          </a:r>
          <a:r>
            <a:rPr lang="ru-RU" sz="1600" b="1" dirty="0" smtClean="0"/>
            <a:t> </a:t>
          </a:r>
          <a:r>
            <a:rPr lang="ru-RU" sz="1600" b="1" dirty="0" err="1" smtClean="0"/>
            <a:t>водойм</a:t>
          </a:r>
          <a:endParaRPr lang="ru-RU" sz="1600" b="1" dirty="0"/>
        </a:p>
      </dgm:t>
    </dgm:pt>
    <dgm:pt modelId="{736F5898-7544-4D8B-B87B-B4B4E13E4C2D}" type="parTrans" cxnId="{8C526244-E6FA-42C6-80EC-A2CD9DE76F87}">
      <dgm:prSet/>
      <dgm:spPr/>
      <dgm:t>
        <a:bodyPr/>
        <a:lstStyle/>
        <a:p>
          <a:endParaRPr lang="ru-RU"/>
        </a:p>
      </dgm:t>
    </dgm:pt>
    <dgm:pt modelId="{0B9CF984-D691-4060-BEC5-53C5A2486FEA}" type="sibTrans" cxnId="{8C526244-E6FA-42C6-80EC-A2CD9DE76F87}">
      <dgm:prSet/>
      <dgm:spPr/>
      <dgm:t>
        <a:bodyPr/>
        <a:lstStyle/>
        <a:p>
          <a:endParaRPr lang="ru-RU"/>
        </a:p>
      </dgm:t>
    </dgm:pt>
    <dgm:pt modelId="{8658510E-6DF5-4AC5-AE69-70C5B03CA702}" type="pres">
      <dgm:prSet presAssocID="{42CF648C-DFF4-4927-A1DB-5DC9DFD687C7}" presName="compositeShape" presStyleCnt="0">
        <dgm:presLayoutVars>
          <dgm:dir/>
          <dgm:resizeHandles/>
        </dgm:presLayoutVars>
      </dgm:prSet>
      <dgm:spPr/>
    </dgm:pt>
    <dgm:pt modelId="{01446F16-F681-4A13-B61F-4683F31FB71C}" type="pres">
      <dgm:prSet presAssocID="{42CF648C-DFF4-4927-A1DB-5DC9DFD687C7}" presName="pyramid" presStyleLbl="node1" presStyleIdx="0" presStyleCnt="1" custLinFactNeighborX="-49036" custLinFactNeighborY="50964"/>
      <dgm:spPr>
        <a:prstGeom prst="ellipse">
          <a:avLst/>
        </a:prstGeom>
      </dgm:spPr>
    </dgm:pt>
    <dgm:pt modelId="{83CFEE8D-2071-4462-B468-9524381E0401}" type="pres">
      <dgm:prSet presAssocID="{42CF648C-DFF4-4927-A1DB-5DC9DFD687C7}" presName="theList" presStyleCnt="0"/>
      <dgm:spPr/>
    </dgm:pt>
    <dgm:pt modelId="{431364D4-81AA-4E88-8D8F-223412345AE5}" type="pres">
      <dgm:prSet presAssocID="{B8BF7F6B-E6DE-4DE3-A5B0-46BCA5EABD45}" presName="aNode" presStyleLbl="fgAcc1" presStyleIdx="0" presStyleCnt="4" custScaleX="120720" custScaleY="2223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369C83-8CED-4933-A40B-C536CFAA5E53}" type="pres">
      <dgm:prSet presAssocID="{B8BF7F6B-E6DE-4DE3-A5B0-46BCA5EABD45}" presName="aSpace" presStyleCnt="0"/>
      <dgm:spPr/>
    </dgm:pt>
    <dgm:pt modelId="{96636D1F-756E-421B-BE99-12E9C0CFDFA7}" type="pres">
      <dgm:prSet presAssocID="{B0FD49DF-E5E6-4528-B2CE-9D09A869A37F}" presName="aNode" presStyleLbl="fgAcc1" presStyleIdx="1" presStyleCnt="4" custScaleX="115428" custScaleY="193890" custLinFactX="-1153" custLinFactNeighborX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822351-6833-48CC-9B35-EDA4C02252BC}" type="pres">
      <dgm:prSet presAssocID="{B0FD49DF-E5E6-4528-B2CE-9D09A869A37F}" presName="aSpace" presStyleCnt="0"/>
      <dgm:spPr/>
    </dgm:pt>
    <dgm:pt modelId="{934C4F2E-17A2-4A96-86E7-15C06A914511}" type="pres">
      <dgm:prSet presAssocID="{0419E73D-A1C1-4463-ABEB-B6D70F064590}" presName="aNode" presStyleLbl="fgAcc1" presStyleIdx="2" presStyleCnt="4" custScaleX="117968" custScaleY="1374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16F4DA-9CAD-440A-9FFB-81DF49EF7719}" type="pres">
      <dgm:prSet presAssocID="{0419E73D-A1C1-4463-ABEB-B6D70F064590}" presName="aSpace" presStyleCnt="0"/>
      <dgm:spPr/>
    </dgm:pt>
    <dgm:pt modelId="{4AC7226A-E9E5-4B14-8FF0-AB7E1FED7F65}" type="pres">
      <dgm:prSet presAssocID="{1BE1C181-38BF-4A69-8D75-8E7C4B53072B}" presName="aNode" presStyleLbl="fgAcc1" presStyleIdx="3" presStyleCnt="4" custScaleX="118607" custScaleY="125159" custLinFactY="22651" custLinFactNeighborX="-99884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9B3B0C-9A4F-407C-8A55-9872BEFC58C7}" type="pres">
      <dgm:prSet presAssocID="{1BE1C181-38BF-4A69-8D75-8E7C4B53072B}" presName="aSpace" presStyleCnt="0"/>
      <dgm:spPr/>
    </dgm:pt>
  </dgm:ptLst>
  <dgm:cxnLst>
    <dgm:cxn modelId="{809DA92F-3B23-4A19-9046-F195EAEC3653}" type="presOf" srcId="{B0FD49DF-E5E6-4528-B2CE-9D09A869A37F}" destId="{96636D1F-756E-421B-BE99-12E9C0CFDFA7}" srcOrd="0" destOrd="0" presId="urn:microsoft.com/office/officeart/2005/8/layout/pyramid2"/>
    <dgm:cxn modelId="{2F02F633-EB1C-488D-A1A6-9582ED6FBBD8}" srcId="{42CF648C-DFF4-4927-A1DB-5DC9DFD687C7}" destId="{0419E73D-A1C1-4463-ABEB-B6D70F064590}" srcOrd="2" destOrd="0" parTransId="{3AD6859F-4C70-49A2-8510-A8BD7FDA7B1D}" sibTransId="{D1E1A94D-741C-40E6-A122-3F9F06CE9561}"/>
    <dgm:cxn modelId="{C8950BAF-7180-437A-ABDC-B312FA5EC187}" srcId="{42CF648C-DFF4-4927-A1DB-5DC9DFD687C7}" destId="{B8BF7F6B-E6DE-4DE3-A5B0-46BCA5EABD45}" srcOrd="0" destOrd="0" parTransId="{8AE39D98-A363-4B4F-9B3F-C8E1D3B23F57}" sibTransId="{D4FFAB87-78FA-4160-8493-155F7F864AE5}"/>
    <dgm:cxn modelId="{4A34B249-9FA1-4118-B379-43E22065B040}" type="presOf" srcId="{42CF648C-DFF4-4927-A1DB-5DC9DFD687C7}" destId="{8658510E-6DF5-4AC5-AE69-70C5B03CA702}" srcOrd="0" destOrd="0" presId="urn:microsoft.com/office/officeart/2005/8/layout/pyramid2"/>
    <dgm:cxn modelId="{AAAD6E5D-4597-4073-9B7C-DD8969998532}" type="presOf" srcId="{1BE1C181-38BF-4A69-8D75-8E7C4B53072B}" destId="{4AC7226A-E9E5-4B14-8FF0-AB7E1FED7F65}" srcOrd="0" destOrd="0" presId="urn:microsoft.com/office/officeart/2005/8/layout/pyramid2"/>
    <dgm:cxn modelId="{8C526244-E6FA-42C6-80EC-A2CD9DE76F87}" srcId="{42CF648C-DFF4-4927-A1DB-5DC9DFD687C7}" destId="{1BE1C181-38BF-4A69-8D75-8E7C4B53072B}" srcOrd="3" destOrd="0" parTransId="{736F5898-7544-4D8B-B87B-B4B4E13E4C2D}" sibTransId="{0B9CF984-D691-4060-BEC5-53C5A2486FEA}"/>
    <dgm:cxn modelId="{6E0D5A86-D89B-4D33-88B7-9DD7F624DF3D}" type="presOf" srcId="{0419E73D-A1C1-4463-ABEB-B6D70F064590}" destId="{934C4F2E-17A2-4A96-86E7-15C06A914511}" srcOrd="0" destOrd="0" presId="urn:microsoft.com/office/officeart/2005/8/layout/pyramid2"/>
    <dgm:cxn modelId="{124AB1F0-CCC5-4699-89C6-EB85BD009AFE}" srcId="{42CF648C-DFF4-4927-A1DB-5DC9DFD687C7}" destId="{B0FD49DF-E5E6-4528-B2CE-9D09A869A37F}" srcOrd="1" destOrd="0" parTransId="{46284630-20D1-4F00-9B07-42C3B7A667C6}" sibTransId="{7DDE2163-1DE7-471A-AC88-70E755568262}"/>
    <dgm:cxn modelId="{98B69B95-3D76-40F5-940A-5913C3CE8D34}" type="presOf" srcId="{B8BF7F6B-E6DE-4DE3-A5B0-46BCA5EABD45}" destId="{431364D4-81AA-4E88-8D8F-223412345AE5}" srcOrd="0" destOrd="0" presId="urn:microsoft.com/office/officeart/2005/8/layout/pyramid2"/>
    <dgm:cxn modelId="{8FE4C0CE-A1BC-4FF6-A79A-F44FD5ACADD0}" type="presParOf" srcId="{8658510E-6DF5-4AC5-AE69-70C5B03CA702}" destId="{01446F16-F681-4A13-B61F-4683F31FB71C}" srcOrd="0" destOrd="0" presId="urn:microsoft.com/office/officeart/2005/8/layout/pyramid2"/>
    <dgm:cxn modelId="{5739D80E-70B1-4D8F-A167-FCA623FAF3D7}" type="presParOf" srcId="{8658510E-6DF5-4AC5-AE69-70C5B03CA702}" destId="{83CFEE8D-2071-4462-B468-9524381E0401}" srcOrd="1" destOrd="0" presId="urn:microsoft.com/office/officeart/2005/8/layout/pyramid2"/>
    <dgm:cxn modelId="{CAEC90AE-06C0-4C7D-AD5C-90CD0E9EC5AE}" type="presParOf" srcId="{83CFEE8D-2071-4462-B468-9524381E0401}" destId="{431364D4-81AA-4E88-8D8F-223412345AE5}" srcOrd="0" destOrd="0" presId="urn:microsoft.com/office/officeart/2005/8/layout/pyramid2"/>
    <dgm:cxn modelId="{77058A92-F87B-46B8-88E5-B7824D52B2E0}" type="presParOf" srcId="{83CFEE8D-2071-4462-B468-9524381E0401}" destId="{83369C83-8CED-4933-A40B-C536CFAA5E53}" srcOrd="1" destOrd="0" presId="urn:microsoft.com/office/officeart/2005/8/layout/pyramid2"/>
    <dgm:cxn modelId="{87C85BAE-77D6-42DF-9384-6F80E5DAD259}" type="presParOf" srcId="{83CFEE8D-2071-4462-B468-9524381E0401}" destId="{96636D1F-756E-421B-BE99-12E9C0CFDFA7}" srcOrd="2" destOrd="0" presId="urn:microsoft.com/office/officeart/2005/8/layout/pyramid2"/>
    <dgm:cxn modelId="{98581DE9-FDBA-4B56-844A-63FD07360E1D}" type="presParOf" srcId="{83CFEE8D-2071-4462-B468-9524381E0401}" destId="{C0822351-6833-48CC-9B35-EDA4C02252BC}" srcOrd="3" destOrd="0" presId="urn:microsoft.com/office/officeart/2005/8/layout/pyramid2"/>
    <dgm:cxn modelId="{8A3A24F3-C637-4A98-986A-5004D46D3289}" type="presParOf" srcId="{83CFEE8D-2071-4462-B468-9524381E0401}" destId="{934C4F2E-17A2-4A96-86E7-15C06A914511}" srcOrd="4" destOrd="0" presId="urn:microsoft.com/office/officeart/2005/8/layout/pyramid2"/>
    <dgm:cxn modelId="{4816D641-6473-4FD3-99D2-ED45509338B0}" type="presParOf" srcId="{83CFEE8D-2071-4462-B468-9524381E0401}" destId="{7C16F4DA-9CAD-440A-9FFB-81DF49EF7719}" srcOrd="5" destOrd="0" presId="urn:microsoft.com/office/officeart/2005/8/layout/pyramid2"/>
    <dgm:cxn modelId="{2C124FAC-3DF0-4162-AA88-9B2CAD954713}" type="presParOf" srcId="{83CFEE8D-2071-4462-B468-9524381E0401}" destId="{4AC7226A-E9E5-4B14-8FF0-AB7E1FED7F65}" srcOrd="6" destOrd="0" presId="urn:microsoft.com/office/officeart/2005/8/layout/pyramid2"/>
    <dgm:cxn modelId="{45D0045D-1FD3-4A95-8C55-5DE1AD8F86A5}" type="presParOf" srcId="{83CFEE8D-2071-4462-B468-9524381E0401}" destId="{EC9B3B0C-9A4F-407C-8A55-9872BEFC58C7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446F16-F681-4A13-B61F-4683F31FB71C}">
      <dsp:nvSpPr>
        <dsp:cNvPr id="0" name=""/>
        <dsp:cNvSpPr/>
      </dsp:nvSpPr>
      <dsp:spPr>
        <a:xfrm>
          <a:off x="0" y="0"/>
          <a:ext cx="4316680" cy="431668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1364D4-81AA-4E88-8D8F-223412345AE5}">
      <dsp:nvSpPr>
        <dsp:cNvPr id="0" name=""/>
        <dsp:cNvSpPr/>
      </dsp:nvSpPr>
      <dsp:spPr>
        <a:xfrm>
          <a:off x="2862195" y="434694"/>
          <a:ext cx="3387212" cy="105152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/>
            <a:t>Розорюванням</a:t>
          </a:r>
          <a:r>
            <a:rPr lang="ru-RU" sz="1600" b="1" kern="1200" dirty="0" smtClean="0"/>
            <a:t> </a:t>
          </a:r>
          <a:r>
            <a:rPr lang="ru-RU" sz="1600" b="1" kern="1200" dirty="0" err="1" smtClean="0"/>
            <a:t>прибережних</a:t>
          </a:r>
          <a:r>
            <a:rPr lang="ru-RU" sz="1600" b="1" kern="1200" dirty="0" smtClean="0"/>
            <a:t> земель, </a:t>
          </a:r>
          <a:r>
            <a:rPr lang="ru-RU" sz="1600" b="1" kern="1200" dirty="0" err="1" smtClean="0"/>
            <a:t>які</a:t>
          </a:r>
          <a:r>
            <a:rPr lang="ru-RU" sz="1600" b="1" kern="1200" dirty="0" smtClean="0"/>
            <a:t> належать до земель </a:t>
          </a:r>
          <a:r>
            <a:rPr lang="ru-RU" sz="1600" b="1" kern="1200" dirty="0" err="1" smtClean="0"/>
            <a:t>природоохоронного</a:t>
          </a:r>
          <a:r>
            <a:rPr lang="ru-RU" sz="1600" b="1" kern="1200" dirty="0" smtClean="0"/>
            <a:t> фонду, </a:t>
          </a:r>
          <a:r>
            <a:rPr lang="ru-RU" sz="1600" b="1" kern="1200" dirty="0" err="1" smtClean="0"/>
            <a:t>що</a:t>
          </a:r>
          <a:r>
            <a:rPr lang="ru-RU" sz="1600" b="1" kern="1200" dirty="0" smtClean="0"/>
            <a:t> </a:t>
          </a:r>
          <a:r>
            <a:rPr lang="ru-RU" sz="1600" b="1" kern="1200" dirty="0" err="1" smtClean="0"/>
            <a:t>призводить</a:t>
          </a:r>
          <a:r>
            <a:rPr lang="ru-RU" sz="1600" b="1" kern="1200" dirty="0" smtClean="0"/>
            <a:t> до </a:t>
          </a:r>
          <a:r>
            <a:rPr lang="ru-RU" sz="1600" b="1" kern="1200" dirty="0" err="1" smtClean="0"/>
            <a:t>заболочування</a:t>
          </a:r>
          <a:r>
            <a:rPr lang="ru-RU" sz="1600" b="1" kern="1200" dirty="0" smtClean="0"/>
            <a:t> </a:t>
          </a:r>
          <a:r>
            <a:rPr lang="ru-RU" sz="1600" b="1" kern="1200" dirty="0" err="1" smtClean="0"/>
            <a:t>річок</a:t>
          </a:r>
          <a:r>
            <a:rPr lang="ru-RU" sz="1600" b="1" kern="1200" dirty="0" smtClean="0"/>
            <a:t> та </a:t>
          </a:r>
          <a:r>
            <a:rPr lang="ru-RU" sz="1600" b="1" kern="1200" dirty="0" err="1" smtClean="0"/>
            <a:t>ставків</a:t>
          </a:r>
          <a:r>
            <a:rPr lang="ru-RU" sz="1600" kern="1200" dirty="0" smtClean="0"/>
            <a:t>;</a:t>
          </a:r>
          <a:endParaRPr lang="ru-RU" sz="1600" kern="1200" dirty="0"/>
        </a:p>
      </dsp:txBody>
      <dsp:txXfrm>
        <a:off x="2913526" y="486025"/>
        <a:ext cx="3284550" cy="948867"/>
      </dsp:txXfrm>
    </dsp:sp>
    <dsp:sp modelId="{96636D1F-756E-421B-BE99-12E9C0CFDFA7}">
      <dsp:nvSpPr>
        <dsp:cNvPr id="0" name=""/>
        <dsp:cNvSpPr/>
      </dsp:nvSpPr>
      <dsp:spPr>
        <a:xfrm>
          <a:off x="98244" y="1545346"/>
          <a:ext cx="3238727" cy="91706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Стоки </a:t>
          </a:r>
          <a:r>
            <a:rPr lang="ru-RU" sz="1600" b="1" kern="1200" dirty="0" err="1" smtClean="0"/>
            <a:t>отрутохімікатів</a:t>
          </a:r>
          <a:r>
            <a:rPr lang="ru-RU" sz="1600" b="1" kern="1200" dirty="0" smtClean="0"/>
            <a:t>, </a:t>
          </a:r>
          <a:r>
            <a:rPr lang="ru-RU" sz="1600" b="1" kern="1200" dirty="0" err="1" smtClean="0"/>
            <a:t>які</a:t>
          </a:r>
          <a:r>
            <a:rPr lang="ru-RU" sz="1600" b="1" kern="1200" dirty="0" smtClean="0"/>
            <a:t> </a:t>
          </a:r>
          <a:r>
            <a:rPr lang="ru-RU" sz="1600" b="1" kern="1200" dirty="0" err="1" smtClean="0"/>
            <a:t>потрапляють</a:t>
          </a:r>
          <a:r>
            <a:rPr lang="ru-RU" sz="1600" b="1" kern="1200" dirty="0" smtClean="0"/>
            <a:t> у воду </a:t>
          </a:r>
          <a:r>
            <a:rPr lang="ru-RU" sz="1600" b="1" kern="1200" dirty="0" err="1" smtClean="0"/>
            <a:t>під</a:t>
          </a:r>
          <a:r>
            <a:rPr lang="ru-RU" sz="1600" b="1" kern="1200" dirty="0" smtClean="0"/>
            <a:t> час </a:t>
          </a:r>
          <a:r>
            <a:rPr lang="ru-RU" sz="1600" b="1" kern="1200" dirty="0" err="1" smtClean="0"/>
            <a:t>опадів</a:t>
          </a:r>
          <a:r>
            <a:rPr lang="ru-RU" sz="1600" b="1" kern="1200" dirty="0" smtClean="0"/>
            <a:t>, а </a:t>
          </a:r>
          <a:r>
            <a:rPr lang="ru-RU" sz="1600" b="1" kern="1200" dirty="0" err="1" smtClean="0"/>
            <a:t>також</a:t>
          </a:r>
          <a:r>
            <a:rPr lang="ru-RU" sz="1600" b="1" kern="1200" dirty="0" smtClean="0"/>
            <a:t> </a:t>
          </a:r>
          <a:r>
            <a:rPr lang="ru-RU" sz="1600" b="1" kern="1200" dirty="0" err="1" smtClean="0"/>
            <a:t>під</a:t>
          </a:r>
          <a:r>
            <a:rPr lang="ru-RU" sz="1600" b="1" kern="1200" dirty="0" smtClean="0"/>
            <a:t> час </a:t>
          </a:r>
          <a:r>
            <a:rPr lang="ru-RU" sz="1600" b="1" kern="1200" dirty="0" err="1" smtClean="0"/>
            <a:t>танення</a:t>
          </a:r>
          <a:r>
            <a:rPr lang="ru-RU" sz="1600" b="1" kern="1200" dirty="0" smtClean="0"/>
            <a:t> </a:t>
          </a:r>
          <a:r>
            <a:rPr lang="ru-RU" sz="1600" b="1" kern="1200" dirty="0" err="1" smtClean="0"/>
            <a:t>снігу</a:t>
          </a:r>
          <a:r>
            <a:rPr lang="ru-RU" sz="1600" b="1" kern="1200" dirty="0" smtClean="0"/>
            <a:t>;</a:t>
          </a:r>
          <a:endParaRPr lang="ru-RU" sz="1600" b="1" kern="1200" dirty="0"/>
        </a:p>
      </dsp:txBody>
      <dsp:txXfrm>
        <a:off x="143011" y="1590113"/>
        <a:ext cx="3149193" cy="827526"/>
      </dsp:txXfrm>
    </dsp:sp>
    <dsp:sp modelId="{934C4F2E-17A2-4A96-86E7-15C06A914511}">
      <dsp:nvSpPr>
        <dsp:cNvPr id="0" name=""/>
        <dsp:cNvSpPr/>
      </dsp:nvSpPr>
      <dsp:spPr>
        <a:xfrm>
          <a:off x="2900803" y="2521529"/>
          <a:ext cx="3309995" cy="65023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/>
            <a:t>Викиди</a:t>
          </a:r>
          <a:r>
            <a:rPr lang="ru-RU" sz="1600" b="1" kern="1200" dirty="0" smtClean="0"/>
            <a:t> </a:t>
          </a:r>
          <a:r>
            <a:rPr lang="ru-RU" sz="1600" b="1" kern="1200" dirty="0" err="1" smtClean="0"/>
            <a:t>сміття</a:t>
          </a:r>
          <a:r>
            <a:rPr lang="ru-RU" sz="1600" b="1" kern="1200" dirty="0" smtClean="0"/>
            <a:t> </a:t>
          </a:r>
          <a:r>
            <a:rPr lang="ru-RU" sz="1600" b="1" kern="1200" dirty="0" err="1" smtClean="0"/>
            <a:t>поблизу</a:t>
          </a:r>
          <a:r>
            <a:rPr lang="ru-RU" sz="1600" b="1" kern="1200" dirty="0" smtClean="0"/>
            <a:t> </a:t>
          </a:r>
          <a:r>
            <a:rPr lang="ru-RU" sz="1600" b="1" kern="1200" dirty="0" err="1" smtClean="0"/>
            <a:t>водойм</a:t>
          </a:r>
          <a:r>
            <a:rPr lang="ru-RU" sz="1600" b="1" kern="1200" dirty="0" smtClean="0"/>
            <a:t>, </a:t>
          </a:r>
          <a:r>
            <a:rPr lang="ru-RU" sz="1600" b="1" kern="1200" dirty="0" err="1" smtClean="0"/>
            <a:t>або</a:t>
          </a:r>
          <a:r>
            <a:rPr lang="ru-RU" sz="1600" b="1" kern="1200" dirty="0" smtClean="0"/>
            <a:t> ж в </a:t>
          </a:r>
          <a:r>
            <a:rPr lang="ru-RU" sz="1600" b="1" kern="1200" dirty="0" err="1" smtClean="0"/>
            <a:t>самі</a:t>
          </a:r>
          <a:r>
            <a:rPr lang="ru-RU" sz="1600" b="1" kern="1200" dirty="0" smtClean="0"/>
            <a:t> </a:t>
          </a:r>
          <a:r>
            <a:rPr lang="ru-RU" sz="1600" b="1" kern="1200" dirty="0" err="1" smtClean="0"/>
            <a:t>водойми</a:t>
          </a:r>
          <a:r>
            <a:rPr lang="ru-RU" sz="1600" b="1" kern="1200" dirty="0" smtClean="0"/>
            <a:t>;</a:t>
          </a:r>
          <a:endParaRPr lang="ru-RU" sz="1600" b="1" kern="1200" dirty="0"/>
        </a:p>
      </dsp:txBody>
      <dsp:txXfrm>
        <a:off x="2932545" y="2553271"/>
        <a:ext cx="3246511" cy="586749"/>
      </dsp:txXfrm>
    </dsp:sp>
    <dsp:sp modelId="{4AC7226A-E9E5-4B14-8FF0-AB7E1FED7F65}">
      <dsp:nvSpPr>
        <dsp:cNvPr id="0" name=""/>
        <dsp:cNvSpPr/>
      </dsp:nvSpPr>
      <dsp:spPr>
        <a:xfrm>
          <a:off x="89251" y="3397143"/>
          <a:ext cx="3327925" cy="59197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/>
            <a:t>Спалювання</a:t>
          </a:r>
          <a:r>
            <a:rPr lang="ru-RU" sz="1600" b="1" kern="1200" dirty="0" smtClean="0"/>
            <a:t> </a:t>
          </a:r>
          <a:r>
            <a:rPr lang="ru-RU" sz="1600" b="1" kern="1200" dirty="0" err="1" smtClean="0"/>
            <a:t>сміття</a:t>
          </a:r>
          <a:r>
            <a:rPr lang="ru-RU" sz="1600" b="1" kern="1200" dirty="0" smtClean="0"/>
            <a:t> </a:t>
          </a:r>
          <a:r>
            <a:rPr lang="ru-RU" sz="1600" b="1" kern="1200" dirty="0" err="1" smtClean="0"/>
            <a:t>поблизу</a:t>
          </a:r>
          <a:r>
            <a:rPr lang="ru-RU" sz="1600" b="1" kern="1200" dirty="0" smtClean="0"/>
            <a:t> </a:t>
          </a:r>
          <a:r>
            <a:rPr lang="ru-RU" sz="1600" b="1" kern="1200" dirty="0" err="1" smtClean="0"/>
            <a:t>водойм</a:t>
          </a:r>
          <a:endParaRPr lang="ru-RU" sz="1600" b="1" kern="1200" dirty="0"/>
        </a:p>
      </dsp:txBody>
      <dsp:txXfrm>
        <a:off x="118149" y="3426041"/>
        <a:ext cx="3270129" cy="5341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884B0E-AB74-4E8E-8593-1F7E26F9E8B2}" type="datetimeFigureOut">
              <a:rPr lang="uk-UA" smtClean="0"/>
              <a:t>07.11.2020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272786-9851-4E08-9A70-47838589C6C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350271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72786-9851-4E08-9A70-47838589C6CA}" type="slidenum">
              <a:rPr lang="uk-UA" smtClean="0"/>
              <a:t>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009203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4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D9EA4-A18D-490F-84B6-03121EA1BD28}" type="datetimeFigureOut">
              <a:rPr lang="uk-UA" smtClean="0"/>
              <a:t>07.11.2020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363A-9671-4079-8C7A-63062774638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4077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D9EA4-A18D-490F-84B6-03121EA1BD28}" type="datetimeFigureOut">
              <a:rPr lang="uk-UA" smtClean="0"/>
              <a:t>07.11.2020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363A-9671-4079-8C7A-63062774638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182519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9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D9EA4-A18D-490F-84B6-03121EA1BD28}" type="datetimeFigureOut">
              <a:rPr lang="uk-UA" smtClean="0"/>
              <a:t>07.11.2020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363A-9671-4079-8C7A-63062774638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56775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12800" y="1600206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229600" y="1600206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D9EA4-A18D-490F-84B6-03121EA1BD28}" type="datetimeFigureOut">
              <a:rPr lang="uk-UA" smtClean="0"/>
              <a:t>07.11.2020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363A-9671-4079-8C7A-63062774638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1124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3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73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D9EA4-A18D-490F-84B6-03121EA1BD28}" type="datetimeFigureOut">
              <a:rPr lang="uk-UA" smtClean="0"/>
              <a:t>07.11.2020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363A-9671-4079-8C7A-63062774638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17324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D9EA4-A18D-490F-84B6-03121EA1BD28}" type="datetimeFigureOut">
              <a:rPr lang="uk-UA" smtClean="0"/>
              <a:t>07.11.2020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363A-9671-4079-8C7A-63062774638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41937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D9EA4-A18D-490F-84B6-03121EA1BD28}" type="datetimeFigureOut">
              <a:rPr lang="uk-UA" smtClean="0"/>
              <a:t>07.11.2020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363A-9671-4079-8C7A-63062774638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07888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9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D9EA4-A18D-490F-84B6-03121EA1BD28}" type="datetimeFigureOut">
              <a:rPr lang="uk-UA" smtClean="0"/>
              <a:t>07.11.2020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363A-9671-4079-8C7A-63062774638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770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D9EA4-A18D-490F-84B6-03121EA1BD28}" type="datetimeFigureOut">
              <a:rPr lang="uk-UA" smtClean="0"/>
              <a:t>07.11.2020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363A-9671-4079-8C7A-63062774638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97430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D9EA4-A18D-490F-84B6-03121EA1BD28}" type="datetimeFigureOut">
              <a:rPr lang="uk-UA" smtClean="0"/>
              <a:t>07.11.2020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363A-9671-4079-8C7A-63062774638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34621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785600" y="274647"/>
            <a:ext cx="36576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12800" y="274647"/>
            <a:ext cx="107696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D9EA4-A18D-490F-84B6-03121EA1BD28}" type="datetimeFigureOut">
              <a:rPr lang="uk-UA" smtClean="0"/>
              <a:t>07.11.2020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363A-9671-4079-8C7A-63062774638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19203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9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ED9EA4-A18D-490F-84B6-03121EA1BD28}" type="datetimeFigureOut">
              <a:rPr lang="uk-UA" smtClean="0"/>
              <a:t>07.11.2020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9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9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8F363A-9671-4079-8C7A-63062774638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88155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microsoft.com/office/2007/relationships/hdphoto" Target="../media/hdphoto5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Relationship Id="rId4" Type="http://schemas.microsoft.com/office/2007/relationships/hdphoto" Target="../media/hdphoto7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5" Type="http://schemas.microsoft.com/office/2007/relationships/hdphoto" Target="../media/hdphoto8.wdp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6" Type="http://schemas.microsoft.com/office/2007/relationships/hdphoto" Target="../media/hdphoto9.wdp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openxmlformats.org/officeDocument/2006/relationships/diagramLayout" Target="../diagrams/layout1.xml"/><Relationship Id="rId7" Type="http://schemas.openxmlformats.org/officeDocument/2006/relationships/image" Target="../media/image2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8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807521" y="-807522"/>
            <a:ext cx="6899563" cy="6650182"/>
          </a:xfrm>
          <a:prstGeom prst="ellipse">
            <a:avLst/>
          </a:prstGeom>
          <a:solidFill>
            <a:srgbClr val="408F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65661" y="0"/>
            <a:ext cx="6175169" cy="3267950"/>
          </a:xfrm>
        </p:spPr>
        <p:txBody>
          <a:bodyPr/>
          <a:lstStyle/>
          <a:p>
            <a:r>
              <a:rPr lang="ru-RU" dirty="0" err="1" smtClean="0">
                <a:solidFill>
                  <a:schemeClr val="bg1"/>
                </a:solidFill>
              </a:rPr>
              <a:t>Еколог</a:t>
            </a:r>
            <a:r>
              <a:rPr lang="uk-UA" dirty="0" smtClean="0">
                <a:solidFill>
                  <a:schemeClr val="bg1"/>
                </a:solidFill>
              </a:rPr>
              <a:t>і</a:t>
            </a:r>
            <a:r>
              <a:rPr lang="ru-RU" dirty="0" err="1" smtClean="0">
                <a:solidFill>
                  <a:schemeClr val="bg1"/>
                </a:solidFill>
              </a:rPr>
              <a:t>чний</a:t>
            </a:r>
            <a:r>
              <a:rPr lang="ru-RU" dirty="0" smtClean="0">
                <a:solidFill>
                  <a:schemeClr val="bg1"/>
                </a:solidFill>
              </a:rPr>
              <a:t> проект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8377421" y="-261258"/>
            <a:ext cx="4162550" cy="3860595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80655" y="2517569"/>
            <a:ext cx="6172074" cy="2598717"/>
          </a:xfrm>
        </p:spPr>
        <p:txBody>
          <a:bodyPr>
            <a:normAutofit/>
          </a:bodyPr>
          <a:lstStyle/>
          <a:p>
            <a:r>
              <a:rPr lang="uk-UA" sz="2800" dirty="0" smtClean="0">
                <a:solidFill>
                  <a:schemeClr val="bg1">
                    <a:lumMod val="95000"/>
                  </a:schemeClr>
                </a:solidFill>
              </a:rPr>
              <a:t>Проблема малих річок України на прикладі річки Нехворощ</a:t>
            </a:r>
            <a:endParaRPr lang="ru-RU" sz="28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61257" y="5308270"/>
            <a:ext cx="1900052" cy="1840675"/>
          </a:xfrm>
          <a:prstGeom prst="ellipse">
            <a:avLst/>
          </a:prstGeom>
          <a:solidFill>
            <a:srgbClr val="66FF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2" name="Picture 4" descr="Save the planet concept illustration wit... | Free Vector #Freepik #freevector #nature #world #globe #earth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14" b="92730" l="6383" r="914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2729" y="1151409"/>
            <a:ext cx="5372100" cy="537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6709558" y="4833257"/>
            <a:ext cx="2968832" cy="2743199"/>
          </a:xfrm>
          <a:prstGeom prst="ellipse">
            <a:avLst/>
          </a:prstGeom>
          <a:solidFill>
            <a:srgbClr val="38BA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7386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8F2A">
            <a:alpha val="8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02119" y="956748"/>
            <a:ext cx="681496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dirty="0" smtClean="0">
              <a:solidFill>
                <a:schemeClr val="bg1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err="1" smtClean="0">
                <a:solidFill>
                  <a:schemeClr val="bg1"/>
                </a:solidFill>
              </a:rPr>
              <a:t>Систематизувати</a:t>
            </a:r>
            <a:r>
              <a:rPr lang="ru-RU" sz="2400" dirty="0" smtClean="0">
                <a:solidFill>
                  <a:schemeClr val="bg1"/>
                </a:solidFill>
              </a:rPr>
              <a:t>, </a:t>
            </a:r>
            <a:r>
              <a:rPr lang="ru-RU" sz="2400" dirty="0" err="1" smtClean="0">
                <a:solidFill>
                  <a:schemeClr val="bg1"/>
                </a:solidFill>
              </a:rPr>
              <a:t>поглибити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знання</a:t>
            </a:r>
            <a:r>
              <a:rPr lang="ru-RU" sz="2400" dirty="0" smtClean="0">
                <a:solidFill>
                  <a:schemeClr val="bg1"/>
                </a:solidFill>
              </a:rPr>
              <a:t> про </a:t>
            </a:r>
            <a:r>
              <a:rPr lang="ru-RU" sz="2400" dirty="0" err="1" smtClean="0">
                <a:solidFill>
                  <a:schemeClr val="bg1"/>
                </a:solidFill>
              </a:rPr>
              <a:t>екологічну</a:t>
            </a:r>
            <a:r>
              <a:rPr lang="ru-RU" sz="2400" dirty="0" smtClean="0">
                <a:solidFill>
                  <a:schemeClr val="bg1"/>
                </a:solidFill>
              </a:rPr>
              <a:t> проблему </a:t>
            </a:r>
            <a:r>
              <a:rPr lang="ru-RU" sz="2400" dirty="0" err="1" smtClean="0">
                <a:solidFill>
                  <a:schemeClr val="bg1"/>
                </a:solidFill>
              </a:rPr>
              <a:t>водойм</a:t>
            </a:r>
            <a:r>
              <a:rPr lang="ru-RU" sz="2400" dirty="0" smtClean="0">
                <a:solidFill>
                  <a:schemeClr val="bg1"/>
                </a:solidFill>
              </a:rPr>
              <a:t>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2400" dirty="0" smtClean="0">
              <a:solidFill>
                <a:schemeClr val="bg1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err="1">
                <a:solidFill>
                  <a:schemeClr val="bg1"/>
                </a:solidFill>
              </a:rPr>
              <a:t>Д</a:t>
            </a:r>
            <a:r>
              <a:rPr lang="ru-RU" sz="2400" dirty="0" err="1" smtClean="0">
                <a:solidFill>
                  <a:schemeClr val="bg1"/>
                </a:solidFill>
              </a:rPr>
              <a:t>ослідити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екологічний</a:t>
            </a:r>
            <a:r>
              <a:rPr lang="ru-RU" sz="2400" dirty="0">
                <a:solidFill>
                  <a:schemeClr val="bg1"/>
                </a:solidFill>
              </a:rPr>
              <a:t> стан </a:t>
            </a:r>
            <a:r>
              <a:rPr lang="ru-RU" sz="2400" dirty="0" err="1">
                <a:solidFill>
                  <a:schemeClr val="bg1"/>
                </a:solidFill>
              </a:rPr>
              <a:t>річки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Нехворощі</a:t>
            </a:r>
            <a:r>
              <a:rPr lang="ru-RU" sz="2400" dirty="0">
                <a:solidFill>
                  <a:schemeClr val="bg1"/>
                </a:solidFill>
              </a:rPr>
              <a:t>; </a:t>
            </a:r>
            <a:endParaRPr lang="ru-RU" sz="2400" dirty="0" smtClean="0">
              <a:solidFill>
                <a:schemeClr val="bg1"/>
              </a:solidFill>
            </a:endParaRPr>
          </a:p>
          <a:p>
            <a:pPr algn="just"/>
            <a:r>
              <a:rPr lang="ru-RU" sz="2400" dirty="0" smtClean="0">
                <a:solidFill>
                  <a:schemeClr val="bg1"/>
                </a:solidFill>
              </a:rPr>
              <a:t>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err="1" smtClean="0">
                <a:solidFill>
                  <a:schemeClr val="bg1"/>
                </a:solidFill>
              </a:rPr>
              <a:t>Обговорити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smtClean="0">
                <a:solidFill>
                  <a:schemeClr val="bg1"/>
                </a:solidFill>
              </a:rPr>
              <a:t>проблему </a:t>
            </a:r>
            <a:r>
              <a:rPr lang="ru-RU" sz="2400" dirty="0" err="1" smtClean="0">
                <a:solidFill>
                  <a:schemeClr val="bg1"/>
                </a:solidFill>
              </a:rPr>
              <a:t>чистої</a:t>
            </a:r>
            <a:r>
              <a:rPr lang="ru-RU" sz="2400" dirty="0" smtClean="0">
                <a:solidFill>
                  <a:schemeClr val="bg1"/>
                </a:solidFill>
              </a:rPr>
              <a:t> води та </a:t>
            </a:r>
            <a:r>
              <a:rPr lang="ru-RU" sz="2400" dirty="0" err="1" smtClean="0">
                <a:solidFill>
                  <a:schemeClr val="bg1"/>
                </a:solidFill>
              </a:rPr>
              <a:t>охорону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водойм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від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забруднень</a:t>
            </a:r>
            <a:r>
              <a:rPr lang="ru-RU" sz="2400" dirty="0" smtClean="0">
                <a:solidFill>
                  <a:schemeClr val="bg1"/>
                </a:solidFill>
              </a:rPr>
              <a:t>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2400" dirty="0" smtClean="0">
              <a:solidFill>
                <a:schemeClr val="bg1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err="1" smtClean="0">
                <a:solidFill>
                  <a:schemeClr val="bg1"/>
                </a:solidFill>
              </a:rPr>
              <a:t>Розглянути</a:t>
            </a:r>
            <a:r>
              <a:rPr lang="ru-RU" sz="2400" dirty="0" smtClean="0">
                <a:solidFill>
                  <a:schemeClr val="bg1"/>
                </a:solidFill>
              </a:rPr>
              <a:t> шляхи </a:t>
            </a:r>
            <a:r>
              <a:rPr lang="ru-RU" sz="2400" dirty="0" err="1" smtClean="0">
                <a:solidFill>
                  <a:schemeClr val="bg1"/>
                </a:solidFill>
              </a:rPr>
              <a:t>очищення</a:t>
            </a:r>
            <a:r>
              <a:rPr lang="ru-RU" sz="2400" dirty="0" smtClean="0">
                <a:solidFill>
                  <a:schemeClr val="bg1"/>
                </a:solidFill>
              </a:rPr>
              <a:t> води ;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2400" dirty="0" smtClean="0">
              <a:solidFill>
                <a:schemeClr val="bg1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2400" dirty="0" smtClean="0">
                <a:solidFill>
                  <a:schemeClr val="bg1"/>
                </a:solidFill>
              </a:rPr>
              <a:t>Покращити умови життя мешканців </a:t>
            </a:r>
            <a:r>
              <a:rPr lang="uk-UA" sz="2400" dirty="0" err="1" smtClean="0">
                <a:solidFill>
                  <a:schemeClr val="bg1"/>
                </a:solidFill>
              </a:rPr>
              <a:t>села,а</a:t>
            </a:r>
            <a:r>
              <a:rPr lang="uk-UA" sz="2400" dirty="0" smtClean="0">
                <a:solidFill>
                  <a:schemeClr val="bg1"/>
                </a:solidFill>
              </a:rPr>
              <a:t> також рівень екологічної безпеки</a:t>
            </a:r>
            <a:r>
              <a:rPr lang="en-US" sz="2400" dirty="0" smtClean="0">
                <a:solidFill>
                  <a:schemeClr val="bg1"/>
                </a:solidFill>
                <a:latin typeface="Agency FB" panose="020B0503020202020204" pitchFamily="34" charset="0"/>
              </a:rPr>
              <a:t>;</a:t>
            </a:r>
            <a:r>
              <a:rPr lang="uk-UA" sz="2400" dirty="0" smtClean="0">
                <a:solidFill>
                  <a:schemeClr val="bg1"/>
                </a:solidFill>
              </a:rPr>
              <a:t>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uk-UA" sz="2400" dirty="0" smtClean="0">
              <a:solidFill>
                <a:schemeClr val="bg1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2400" dirty="0">
                <a:solidFill>
                  <a:schemeClr val="bg1"/>
                </a:solidFill>
              </a:rPr>
              <a:t>Л</a:t>
            </a:r>
            <a:r>
              <a:rPr lang="uk-UA" sz="2400" dirty="0" smtClean="0">
                <a:solidFill>
                  <a:schemeClr val="bg1"/>
                </a:solidFill>
              </a:rPr>
              <a:t>іквідувати </a:t>
            </a:r>
            <a:r>
              <a:rPr lang="uk-UA" sz="2400" dirty="0">
                <a:solidFill>
                  <a:schemeClr val="bg1"/>
                </a:solidFill>
              </a:rPr>
              <a:t>процеси забруднення;</a:t>
            </a:r>
          </a:p>
        </p:txBody>
      </p:sp>
      <p:sp>
        <p:nvSpPr>
          <p:cNvPr id="3" name="Овал 2"/>
          <p:cNvSpPr/>
          <p:nvPr/>
        </p:nvSpPr>
        <p:spPr>
          <a:xfrm>
            <a:off x="7507127" y="-938151"/>
            <a:ext cx="5177641" cy="4952010"/>
          </a:xfrm>
          <a:prstGeom prst="ellipse">
            <a:avLst/>
          </a:prstGeom>
          <a:solidFill>
            <a:srgbClr val="9DDD8B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489402" y="190131"/>
            <a:ext cx="2780514" cy="110799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uk-UA" sz="6600" dirty="0" smtClean="0">
                <a:solidFill>
                  <a:schemeClr val="bg1"/>
                </a:solidFill>
                <a:latin typeface="+mj-lt"/>
              </a:rPr>
              <a:t>Мета:</a:t>
            </a:r>
            <a:endParaRPr lang="en-US" sz="66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4100" name="Picture 4" descr=" 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752" b="89894" l="3546" r="9751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480" y="1298127"/>
            <a:ext cx="5034908" cy="503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вал 6"/>
          <p:cNvSpPr/>
          <p:nvPr/>
        </p:nvSpPr>
        <p:spPr>
          <a:xfrm>
            <a:off x="7517081" y="5107255"/>
            <a:ext cx="1566805" cy="1448357"/>
          </a:xfrm>
          <a:prstGeom prst="ellipse">
            <a:avLst/>
          </a:prstGeom>
          <a:solidFill>
            <a:srgbClr val="66FF66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6139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274638"/>
            <a:ext cx="6250379" cy="1143000"/>
          </a:xfrm>
        </p:spPr>
        <p:txBody>
          <a:bodyPr>
            <a:noAutofit/>
          </a:bodyPr>
          <a:lstStyle/>
          <a:p>
            <a:pPr algn="r"/>
            <a:r>
              <a:rPr lang="uk-UA" sz="4800" dirty="0"/>
              <a:t>Напрями проекту</a:t>
            </a:r>
            <a:r>
              <a:rPr lang="uk-UA" sz="4800" dirty="0" smtClean="0"/>
              <a:t>:</a:t>
            </a:r>
            <a:endParaRPr lang="ru-RU" sz="4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421580" y="1740724"/>
            <a:ext cx="7770420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Проведення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інформаційно- просвітницької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uk-UA" sz="2000" dirty="0">
                <a:latin typeface="Times New Roman" pitchFamily="18" charset="0"/>
                <a:cs typeface="Times New Roman" pitchFamily="18" charset="0"/>
              </a:rPr>
            </a:b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Розповсюдження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листівок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, звернень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серед учнів та жителів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;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dirty="0">
                <a:latin typeface="Times New Roman" pitchFamily="18" charset="0"/>
                <a:cs typeface="Times New Roman" pitchFamily="18" charset="0"/>
              </a:rPr>
            </a:b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Розчищення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джерел біля берегів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річки;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dirty="0">
                <a:latin typeface="Times New Roman" pitchFamily="18" charset="0"/>
                <a:cs typeface="Times New Roman" pitchFamily="18" charset="0"/>
              </a:rPr>
            </a:br>
            <a:endParaRPr lang="uk-U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Озеленення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прибережних смуг;</a:t>
            </a:r>
            <a:br>
              <a:rPr lang="uk-UA" sz="2000" dirty="0">
                <a:latin typeface="Times New Roman" pitchFamily="18" charset="0"/>
                <a:cs typeface="Times New Roman" pitchFamily="18" charset="0"/>
              </a:rPr>
            </a:b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Висадка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дерев по берегах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річки;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dirty="0">
                <a:latin typeface="Times New Roman" pitchFamily="18" charset="0"/>
                <a:cs typeface="Times New Roman" pitchFamily="18" charset="0"/>
              </a:rPr>
            </a:b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Підведення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підсумків та планування подальшої роботи по покращенню екології річки;</a:t>
            </a:r>
            <a:br>
              <a:rPr lang="uk-UA" sz="2000" dirty="0">
                <a:latin typeface="Times New Roman" pitchFamily="18" charset="0"/>
                <a:cs typeface="Times New Roman" pitchFamily="18" charset="0"/>
              </a:rPr>
            </a:br>
            <a:endParaRPr lang="en-US" sz="2000" dirty="0"/>
          </a:p>
        </p:txBody>
      </p:sp>
      <p:sp>
        <p:nvSpPr>
          <p:cNvPr id="4" name="Овал 3"/>
          <p:cNvSpPr/>
          <p:nvPr/>
        </p:nvSpPr>
        <p:spPr>
          <a:xfrm>
            <a:off x="1246909" y="4442360"/>
            <a:ext cx="3079668" cy="2801588"/>
          </a:xfrm>
          <a:prstGeom prst="ellipse">
            <a:avLst/>
          </a:prstGeom>
          <a:solidFill>
            <a:srgbClr val="9DDD8B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-659701" y="-1341914"/>
            <a:ext cx="4162550" cy="3860595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 descr="Download this Free Vector | Artistic illustration with farming concept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369" b="99113" l="7979" r="9680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64" y="451565"/>
            <a:ext cx="4975951" cy="4975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-145231" y="4263865"/>
            <a:ext cx="1309013" cy="1293788"/>
          </a:xfrm>
          <a:prstGeom prst="ellipse">
            <a:avLst/>
          </a:prstGeom>
          <a:solidFill>
            <a:srgbClr val="66FF66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4750130" y="1520042"/>
            <a:ext cx="0" cy="4868883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8306790" y="1550720"/>
            <a:ext cx="3093522" cy="0"/>
          </a:xfrm>
          <a:prstGeom prst="line">
            <a:avLst/>
          </a:prstGeom>
          <a:ln>
            <a:solidFill>
              <a:srgbClr val="9DDD8B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6191003" y="4798255"/>
            <a:ext cx="3093522" cy="0"/>
          </a:xfrm>
          <a:prstGeom prst="line">
            <a:avLst/>
          </a:prstGeom>
          <a:ln>
            <a:solidFill>
              <a:srgbClr val="408F2A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9777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8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Овал 20"/>
          <p:cNvSpPr/>
          <p:nvPr/>
        </p:nvSpPr>
        <p:spPr>
          <a:xfrm>
            <a:off x="8646212" y="2588820"/>
            <a:ext cx="4344447" cy="4156364"/>
          </a:xfrm>
          <a:prstGeom prst="ellipse">
            <a:avLst/>
          </a:prstGeom>
          <a:solidFill>
            <a:srgbClr val="9DDD8B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-434889" y="-1819075"/>
            <a:ext cx="6491305" cy="6395056"/>
          </a:xfrm>
          <a:prstGeom prst="ellipse">
            <a:avLst/>
          </a:prstGeom>
          <a:solidFill>
            <a:srgbClr val="408F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1793173" y="6432652"/>
            <a:ext cx="2339439" cy="23083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9307" y="1175493"/>
            <a:ext cx="5207170" cy="1213954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</a:rPr>
              <a:t>Актуальність даної проблеми 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2080" y="3375650"/>
            <a:ext cx="96346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solidFill>
                  <a:schemeClr val="bg1"/>
                </a:solidFill>
              </a:rPr>
              <a:t>Щороку стан річок, озер </a:t>
            </a:r>
            <a:r>
              <a:rPr lang="uk-UA" sz="2400" dirty="0"/>
              <a:t>і підземних вод в Україні </a:t>
            </a:r>
            <a:r>
              <a:rPr lang="uk-UA" sz="2400" dirty="0" err="1">
                <a:solidFill>
                  <a:schemeClr val="bg1"/>
                </a:solidFill>
              </a:rPr>
              <a:t>погіршується.Прич</a:t>
            </a:r>
            <a:r>
              <a:rPr lang="uk-UA" sz="2400" dirty="0" err="1"/>
              <a:t>иною</a:t>
            </a:r>
            <a:r>
              <a:rPr lang="uk-UA" sz="2400" dirty="0"/>
              <a:t> цього є ряд проблем:</a:t>
            </a:r>
          </a:p>
          <a:p>
            <a:endParaRPr lang="uk-UA" sz="2400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7916898" y="4575982"/>
            <a:ext cx="2901538" cy="147732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 err="1">
                <a:solidFill>
                  <a:schemeClr val="tx1"/>
                </a:solidFill>
              </a:rPr>
              <a:t>Надмірне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використання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природних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ресурсів</a:t>
            </a:r>
            <a:r>
              <a:rPr lang="ru-RU" sz="2400" dirty="0">
                <a:solidFill>
                  <a:schemeClr val="tx1"/>
                </a:solidFill>
              </a:rPr>
              <a:t>;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572217" y="4575982"/>
            <a:ext cx="2379024" cy="147732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 err="1"/>
              <a:t>Замулення</a:t>
            </a:r>
            <a:r>
              <a:rPr lang="ru-RU" sz="2400" dirty="0"/>
              <a:t> та </a:t>
            </a:r>
            <a:r>
              <a:rPr lang="ru-RU" sz="2400" dirty="0" err="1"/>
              <a:t>заростання</a:t>
            </a:r>
            <a:r>
              <a:rPr lang="ru-RU" sz="2400" dirty="0"/>
              <a:t> </a:t>
            </a:r>
            <a:r>
              <a:rPr lang="ru-RU" sz="2400" dirty="0" err="1"/>
              <a:t>водойм</a:t>
            </a:r>
            <a:r>
              <a:rPr lang="ru-RU" sz="2400" dirty="0"/>
              <a:t>;</a:t>
            </a:r>
            <a:endParaRPr lang="ru-RU" dirty="0"/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20384" y="4575982"/>
            <a:ext cx="2647212" cy="1569660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 err="1">
                <a:solidFill>
                  <a:schemeClr val="tx1"/>
                </a:solidFill>
              </a:rPr>
              <a:t>Забруднення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водойм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побутовими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відходами</a:t>
            </a:r>
            <a:r>
              <a:rPr lang="ru-RU" dirty="0">
                <a:solidFill>
                  <a:schemeClr val="tx1"/>
                </a:solidFill>
              </a:rPr>
              <a:t>; </a:t>
            </a: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 flipV="1">
            <a:off x="5294414" y="4257489"/>
            <a:ext cx="2339439" cy="23083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V="1">
            <a:off x="9284524" y="6252543"/>
            <a:ext cx="2339439" cy="23083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6154" name="Picture 10" descr="El planeta, medio ambiente 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891" b="90812" l="0" r="98734">
                        <a14:foregroundMark x1="12869" y1="16845" x2="92827" y2="16539"/>
                        <a14:foregroundMark x1="12658" y1="27565" x2="33544" y2="33538"/>
                        <a14:foregroundMark x1="27637" y1="84533" x2="47257" y2="23737"/>
                        <a14:foregroundMark x1="31435" y1="82542" x2="49367" y2="73660"/>
                        <a14:foregroundMark x1="44726" y1="75191" x2="42194" y2="54824"/>
                        <a14:foregroundMark x1="39662" y1="74273" x2="37553" y2="62787"/>
                        <a14:foregroundMark x1="47890" y1="47779" x2="49367" y2="31547"/>
                        <a14:foregroundMark x1="13713" y1="24962" x2="38397" y2="27871"/>
                        <a14:foregroundMark x1="10970" y1="27871" x2="3165" y2="33997"/>
                        <a14:foregroundMark x1="8861" y1="33844" x2="7806" y2="39663"/>
                        <a14:foregroundMark x1="3165" y1="34303" x2="2743" y2="40276"/>
                        <a14:foregroundMark x1="15401" y1="37825" x2="17722" y2="35528"/>
                        <a14:foregroundMark x1="3797" y1="64931" x2="7806" y2="73660"/>
                        <a14:foregroundMark x1="4852" y1="79786" x2="23418" y2="62021"/>
                        <a14:foregroundMark x1="11603" y1="62634" x2="4641" y2="75038"/>
                        <a14:foregroundMark x1="1266" y1="61256" x2="3797" y2="79173"/>
                        <a14:foregroundMark x1="1688" y1="82236" x2="22363" y2="810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6212" y="662120"/>
            <a:ext cx="3299171" cy="4545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Овал 21"/>
          <p:cNvSpPr/>
          <p:nvPr/>
        </p:nvSpPr>
        <p:spPr>
          <a:xfrm>
            <a:off x="7020864" y="1555668"/>
            <a:ext cx="1792067" cy="1736855"/>
          </a:xfrm>
          <a:prstGeom prst="ellipse">
            <a:avLst/>
          </a:prstGeom>
          <a:solidFill>
            <a:srgbClr val="66FF66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6224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0" name="Picture 16" descr=" 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43440" y1="11461" x2="42908" y2="6966"/>
                        <a14:foregroundMark x1="1064" y1="84494" x2="10106" y2="82022"/>
                        <a14:foregroundMark x1="12589" y1="82022" x2="10106" y2="80674"/>
                        <a14:foregroundMark x1="12943" y1="91910" x2="24113" y2="94607"/>
                        <a14:foregroundMark x1="27128" y1="90112" x2="29787" y2="85618"/>
                        <a14:foregroundMark x1="25887" y1="85169" x2="27128" y2="81798"/>
                        <a14:foregroundMark x1="39716" y1="89888" x2="45567" y2="93258"/>
                        <a14:foregroundMark x1="37943" y1="88764" x2="36879" y2="88989"/>
                        <a14:foregroundMark x1="58156" y1="85169" x2="66135" y2="87416"/>
                        <a14:foregroundMark x1="78014" y1="93258" x2="82801" y2="94382"/>
                        <a14:foregroundMark x1="77128" y1="97079" x2="75887" y2="91011"/>
                        <a14:foregroundMark x1="93617" y1="86292" x2="95745" y2="84045"/>
                        <a14:foregroundMark x1="97518" y1="84270" x2="93440" y2="83371"/>
                        <a14:foregroundMark x1="79965" y1="89213" x2="79787" y2="60674"/>
                        <a14:foregroundMark x1="83156" y1="85393" x2="83156" y2="71685"/>
                        <a14:foregroundMark x1="83688" y1="73258" x2="84574" y2="88539"/>
                        <a14:foregroundMark x1="85284" y1="71910" x2="86170" y2="87865"/>
                        <a14:foregroundMark x1="77128" y1="66067" x2="75532" y2="90337"/>
                        <a14:foregroundMark x1="41312" y1="17528" x2="35993" y2="9663"/>
                        <a14:foregroundMark x1="42021" y1="16404" x2="47872" y2="13258"/>
                        <a14:foregroundMark x1="47518" y1="9663" x2="45745" y2="1124"/>
                        <a14:foregroundMark x1="42199" y1="3371" x2="35638" y2="5169"/>
                        <a14:foregroundMark x1="40071" y1="10112" x2="34752" y2="8090"/>
                        <a14:foregroundMark x1="53191" y1="17079" x2="58156" y2="14382"/>
                        <a14:foregroundMark x1="75887" y1="24045" x2="73759" y2="17528"/>
                        <a14:foregroundMark x1="75000" y1="25169" x2="72340" y2="19551"/>
                        <a14:foregroundMark x1="69326" y1="20449" x2="73582" y2="21573"/>
                        <a14:foregroundMark x1="75177" y1="21573" x2="75887" y2="184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628" y="1257925"/>
            <a:ext cx="4912051" cy="3875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Капля 2"/>
          <p:cNvSpPr/>
          <p:nvPr/>
        </p:nvSpPr>
        <p:spPr>
          <a:xfrm>
            <a:off x="4322618" y="0"/>
            <a:ext cx="8014763" cy="6953003"/>
          </a:xfrm>
          <a:prstGeom prst="teardrop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4"/>
          <p:cNvSpPr txBox="1">
            <a:spLocks noGrp="1"/>
          </p:cNvSpPr>
          <p:nvPr>
            <p:ph type="title"/>
          </p:nvPr>
        </p:nvSpPr>
        <p:spPr>
          <a:xfrm>
            <a:off x="380489" y="228270"/>
            <a:ext cx="10972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Етапи реаліза</a:t>
            </a:r>
            <a:r>
              <a:rPr lang="uk-UA" dirty="0">
                <a:solidFill>
                  <a:schemeClr val="bg1"/>
                </a:solidFill>
              </a:rPr>
              <a:t>ції </a:t>
            </a:r>
            <a:r>
              <a:rPr lang="uk-UA" dirty="0" smtClean="0">
                <a:solidFill>
                  <a:schemeClr val="bg1"/>
                </a:solidFill>
              </a:rPr>
              <a:t>проекту: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-986309" y="4960915"/>
            <a:ext cx="4344447" cy="4156364"/>
          </a:xfrm>
          <a:prstGeom prst="ellipse">
            <a:avLst/>
          </a:prstGeom>
          <a:solidFill>
            <a:srgbClr val="9DDD8B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0" y="819166"/>
            <a:ext cx="1235993" cy="1194457"/>
          </a:xfrm>
          <a:prstGeom prst="ellipse">
            <a:avLst/>
          </a:prstGeom>
          <a:solidFill>
            <a:srgbClr val="66FF66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4635334" y="1267444"/>
            <a:ext cx="3028918" cy="3678734"/>
          </a:xfrm>
          <a:prstGeom prst="ellipse">
            <a:avLst/>
          </a:prstGeom>
          <a:solidFill>
            <a:srgbClr val="9DDD8B"/>
          </a:solidFill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</a:rPr>
              <a:t>1.</a:t>
            </a:r>
          </a:p>
          <a:p>
            <a:pPr algn="ctr"/>
            <a:r>
              <a:rPr lang="ru-RU" sz="1600" b="1" dirty="0" err="1" smtClean="0"/>
              <a:t>Заохочити</a:t>
            </a:r>
            <a:r>
              <a:rPr lang="ru-RU" sz="1600" b="1" dirty="0" smtClean="0"/>
              <a:t> </a:t>
            </a:r>
            <a:r>
              <a:rPr lang="ru-RU" sz="1600" b="1" dirty="0"/>
              <a:t>молодь, а </a:t>
            </a:r>
            <a:r>
              <a:rPr lang="ru-RU" sz="1600" b="1" dirty="0" err="1"/>
              <a:t>саме</a:t>
            </a:r>
            <a:r>
              <a:rPr lang="ru-RU" sz="1600" b="1" dirty="0"/>
              <a:t> провести </a:t>
            </a:r>
            <a:r>
              <a:rPr lang="ru-RU" sz="1600" b="1" dirty="0" err="1"/>
              <a:t>екологічне</a:t>
            </a:r>
            <a:r>
              <a:rPr lang="ru-RU" sz="1600" b="1" dirty="0"/>
              <a:t> </a:t>
            </a:r>
            <a:r>
              <a:rPr lang="ru-RU" sz="1600" b="1" dirty="0" err="1"/>
              <a:t>виховання</a:t>
            </a:r>
            <a:r>
              <a:rPr lang="ru-RU" sz="1600" b="1" dirty="0"/>
              <a:t>. </a:t>
            </a:r>
          </a:p>
          <a:p>
            <a:pPr algn="ctr"/>
            <a:r>
              <a:rPr lang="ru-RU" sz="1600" b="1" dirty="0" err="1"/>
              <a:t>Розповісти</a:t>
            </a:r>
            <a:r>
              <a:rPr lang="ru-RU" sz="1600" b="1" dirty="0"/>
              <a:t> молодому </a:t>
            </a:r>
            <a:r>
              <a:rPr lang="ru-RU" sz="1600" b="1" dirty="0" err="1"/>
              <a:t>поколінню</a:t>
            </a:r>
            <a:r>
              <a:rPr lang="ru-RU" sz="1600" b="1" dirty="0"/>
              <a:t> про шкоду </a:t>
            </a:r>
            <a:r>
              <a:rPr lang="ru-RU" sz="1600" b="1" dirty="0" err="1"/>
              <a:t>забруднених</a:t>
            </a:r>
            <a:r>
              <a:rPr lang="ru-RU" sz="1600" b="1" dirty="0"/>
              <a:t> </a:t>
            </a:r>
            <a:r>
              <a:rPr lang="ru-RU" sz="1600" b="1" dirty="0" err="1"/>
              <a:t>водойм</a:t>
            </a:r>
            <a:r>
              <a:rPr lang="ru-RU" sz="1200" b="1" dirty="0"/>
              <a:t>.</a:t>
            </a:r>
          </a:p>
        </p:txBody>
      </p:sp>
      <p:sp>
        <p:nvSpPr>
          <p:cNvPr id="7" name="Овал 6"/>
          <p:cNvSpPr/>
          <p:nvPr/>
        </p:nvSpPr>
        <p:spPr>
          <a:xfrm rot="21319157">
            <a:off x="7273476" y="1570400"/>
            <a:ext cx="2350405" cy="2293799"/>
          </a:xfrm>
          <a:prstGeom prst="ellipse">
            <a:avLst/>
          </a:prstGeom>
          <a:solidFill>
            <a:srgbClr val="38BA3E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</a:rPr>
              <a:t>2.</a:t>
            </a:r>
          </a:p>
          <a:p>
            <a:r>
              <a:rPr lang="ru-RU" dirty="0" err="1" smtClean="0"/>
              <a:t>Підготовка</a:t>
            </a:r>
            <a:r>
              <a:rPr lang="ru-RU" dirty="0" smtClean="0"/>
              <a:t> </a:t>
            </a:r>
            <a:r>
              <a:rPr lang="ru-RU" dirty="0"/>
              <a:t>до проекту(</a:t>
            </a:r>
            <a:r>
              <a:rPr lang="ru-RU" dirty="0" err="1"/>
              <a:t>розмістити</a:t>
            </a:r>
            <a:r>
              <a:rPr lang="ru-RU" dirty="0"/>
              <a:t> </a:t>
            </a:r>
            <a:r>
              <a:rPr lang="ru-RU" dirty="0" err="1"/>
              <a:t>реклами</a:t>
            </a:r>
            <a:r>
              <a:rPr lang="ru-RU" dirty="0"/>
              <a:t> і </a:t>
            </a:r>
            <a:r>
              <a:rPr lang="ru-RU" dirty="0" err="1"/>
              <a:t>оголошення</a:t>
            </a:r>
            <a:r>
              <a:rPr lang="ru-RU" dirty="0"/>
              <a:t>).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242984" y="4499250"/>
            <a:ext cx="4791400" cy="1015663"/>
          </a:xfrm>
          <a:prstGeom prst="rect">
            <a:avLst/>
          </a:prstGeom>
          <a:solidFill>
            <a:srgbClr val="38BA3E"/>
          </a:solidFill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4</a:t>
            </a:r>
            <a:r>
              <a:rPr lang="ru-RU" dirty="0" smtClean="0"/>
              <a:t>. </a:t>
            </a:r>
            <a:r>
              <a:rPr lang="ru-RU" dirty="0" err="1" smtClean="0"/>
              <a:t>Створити</a:t>
            </a:r>
            <a:r>
              <a:rPr lang="ru-RU" dirty="0" smtClean="0"/>
              <a:t> </a:t>
            </a:r>
            <a:r>
              <a:rPr lang="ru-RU" dirty="0" smtClean="0"/>
              <a:t>план, розбити </a:t>
            </a:r>
            <a:r>
              <a:rPr lang="ru-RU" dirty="0"/>
              <a:t>роботу в </a:t>
            </a:r>
            <a:r>
              <a:rPr lang="ru-RU" dirty="0" err="1"/>
              <a:t>залежності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складності</a:t>
            </a:r>
            <a:r>
              <a:rPr lang="ru-RU" dirty="0"/>
              <a:t> і </a:t>
            </a:r>
            <a:r>
              <a:rPr lang="ru-RU" dirty="0" err="1"/>
              <a:t>вікової</a:t>
            </a:r>
            <a:r>
              <a:rPr lang="ru-RU" dirty="0"/>
              <a:t> </a:t>
            </a:r>
            <a:r>
              <a:rPr lang="ru-RU" dirty="0" err="1"/>
              <a:t>категорії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9467922" y="997711"/>
            <a:ext cx="2597407" cy="3159383"/>
          </a:xfrm>
          <a:prstGeom prst="ellipse">
            <a:avLst/>
          </a:prstGeom>
          <a:solidFill>
            <a:srgbClr val="9DDD8B"/>
          </a:solidFill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</a:rPr>
              <a:t>3.</a:t>
            </a:r>
          </a:p>
          <a:p>
            <a:pPr algn="ctr"/>
            <a:r>
              <a:rPr lang="ru-RU" dirty="0" err="1" smtClean="0"/>
              <a:t>Організувати</a:t>
            </a:r>
            <a:r>
              <a:rPr lang="ru-RU" dirty="0" smtClean="0"/>
              <a:t> </a:t>
            </a:r>
            <a:r>
              <a:rPr lang="ru-RU" dirty="0" err="1"/>
              <a:t>суботник</a:t>
            </a:r>
            <a:r>
              <a:rPr lang="ru-RU" dirty="0"/>
              <a:t> ,</a:t>
            </a:r>
            <a:r>
              <a:rPr lang="ru-RU" dirty="0" err="1"/>
              <a:t>щоб</a:t>
            </a:r>
            <a:r>
              <a:rPr lang="ru-RU" dirty="0"/>
              <a:t> </a:t>
            </a:r>
            <a:r>
              <a:rPr lang="ru-RU" dirty="0" err="1"/>
              <a:t>прибрати</a:t>
            </a:r>
            <a:r>
              <a:rPr lang="ru-RU" dirty="0"/>
              <a:t> </a:t>
            </a:r>
            <a:r>
              <a:rPr lang="ru-RU" dirty="0" err="1"/>
              <a:t>сміття</a:t>
            </a:r>
            <a:r>
              <a:rPr lang="ru-RU" dirty="0"/>
              <a:t> </a:t>
            </a:r>
            <a:r>
              <a:rPr lang="ru-RU" dirty="0" err="1"/>
              <a:t>навколо</a:t>
            </a:r>
            <a:r>
              <a:rPr lang="ru-RU" dirty="0"/>
              <a:t> </a:t>
            </a:r>
            <a:r>
              <a:rPr lang="ru-RU" dirty="0" err="1"/>
              <a:t>річки</a:t>
            </a:r>
            <a:r>
              <a:rPr lang="ru-RU" dirty="0"/>
              <a:t> та </a:t>
            </a:r>
            <a:r>
              <a:rPr lang="ru-RU" dirty="0" err="1"/>
              <a:t>очистити</a:t>
            </a:r>
            <a:r>
              <a:rPr lang="ru-RU" dirty="0"/>
              <a:t> </a:t>
            </a:r>
            <a:r>
              <a:rPr lang="ru-RU" dirty="0" err="1"/>
              <a:t>джерело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8036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5023262" cy="6857999"/>
          </a:xfrm>
          <a:prstGeom prst="rect">
            <a:avLst/>
          </a:prstGeom>
          <a:solidFill>
            <a:srgbClr val="4D4F6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01880" y="807522"/>
            <a:ext cx="4619502" cy="5427120"/>
          </a:xfrm>
        </p:spPr>
        <p:txBody>
          <a:bodyPr>
            <a:noAutofit/>
          </a:bodyPr>
          <a:lstStyle/>
          <a:p>
            <a:pPr algn="l"/>
            <a:r>
              <a:rPr lang="uk-UA" sz="2400" cap="none" dirty="0" smtClean="0">
                <a:solidFill>
                  <a:schemeClr val="bg1"/>
                </a:solidFill>
                <a:cs typeface="Andalus" panose="02020603050405020304" pitchFamily="18" charset="-78"/>
              </a:rPr>
              <a:t>Нехворощ-ліва притока Росі. Починалася ця річка біля села Мельники(Черкаської області).Загальна довжина Нехворощі- 23 кілометри. Нехворощ має притоки-</a:t>
            </a:r>
            <a:r>
              <a:rPr lang="uk-UA" sz="2400" cap="none" dirty="0" err="1" smtClean="0">
                <a:solidFill>
                  <a:schemeClr val="bg1"/>
                </a:solidFill>
                <a:cs typeface="Andalus" panose="02020603050405020304" pitchFamily="18" charset="-78"/>
              </a:rPr>
              <a:t>Боровицю,Зарічок</a:t>
            </a:r>
            <a:r>
              <a:rPr lang="uk-UA" sz="2400" cap="none" dirty="0" smtClean="0">
                <a:solidFill>
                  <a:schemeClr val="bg1"/>
                </a:solidFill>
                <a:cs typeface="Andalus" panose="02020603050405020304" pitchFamily="18" charset="-78"/>
              </a:rPr>
              <a:t>. Колись річка була повноводна, що засвідчують розповіді </a:t>
            </a:r>
            <a:r>
              <a:rPr lang="uk-UA" sz="2400" cap="none" dirty="0" err="1" smtClean="0">
                <a:solidFill>
                  <a:schemeClr val="bg1"/>
                </a:solidFill>
                <a:cs typeface="Andalus" panose="02020603050405020304" pitchFamily="18" charset="-78"/>
              </a:rPr>
              <a:t>старожителів</a:t>
            </a:r>
            <a:r>
              <a:rPr lang="uk-UA" sz="2400" cap="none" dirty="0" smtClean="0">
                <a:solidFill>
                  <a:schemeClr val="bg1"/>
                </a:solidFill>
                <a:cs typeface="Andalus" panose="02020603050405020304" pitchFamily="18" charset="-78"/>
              </a:rPr>
              <a:t> про її рибні </a:t>
            </a:r>
            <a:r>
              <a:rPr lang="uk-UA" sz="2400" cap="none" dirty="0" err="1" smtClean="0">
                <a:solidFill>
                  <a:schemeClr val="bg1"/>
                </a:solidFill>
                <a:cs typeface="Andalus" panose="02020603050405020304" pitchFamily="18" charset="-78"/>
              </a:rPr>
              <a:t>багатства.З</a:t>
            </a:r>
            <a:r>
              <a:rPr lang="uk-UA" sz="2400" cap="none" dirty="0" smtClean="0">
                <a:solidFill>
                  <a:schemeClr val="bg1"/>
                </a:solidFill>
                <a:cs typeface="Andalus" panose="02020603050405020304" pitchFamily="18" charset="-78"/>
              </a:rPr>
              <a:t> часом річка </a:t>
            </a:r>
            <a:r>
              <a:rPr lang="uk-UA" sz="2400" cap="none" dirty="0" err="1" smtClean="0">
                <a:solidFill>
                  <a:schemeClr val="bg1"/>
                </a:solidFill>
                <a:cs typeface="Andalus" panose="02020603050405020304" pitchFamily="18" charset="-78"/>
              </a:rPr>
              <a:t>замулилася.Очевидно</a:t>
            </a:r>
            <a:r>
              <a:rPr lang="uk-UA" sz="2400" cap="none" dirty="0" smtClean="0">
                <a:solidFill>
                  <a:schemeClr val="bg1"/>
                </a:solidFill>
                <a:cs typeface="Andalus" panose="02020603050405020304" pitchFamily="18" charset="-78"/>
              </a:rPr>
              <a:t>, там була колись справжня </a:t>
            </a:r>
            <a:r>
              <a:rPr lang="uk-UA" sz="2400" cap="none" dirty="0" err="1" smtClean="0">
                <a:solidFill>
                  <a:schemeClr val="bg1"/>
                </a:solidFill>
                <a:cs typeface="Andalus" panose="02020603050405020304" pitchFamily="18" charset="-78"/>
              </a:rPr>
              <a:t>безодня,утворена</a:t>
            </a:r>
            <a:r>
              <a:rPr lang="uk-UA" sz="2400" cap="none" dirty="0" smtClean="0">
                <a:solidFill>
                  <a:schemeClr val="bg1"/>
                </a:solidFill>
                <a:cs typeface="Andalus" panose="02020603050405020304" pitchFamily="18" charset="-78"/>
              </a:rPr>
              <a:t> могутніми підземними джерелами.</a:t>
            </a:r>
            <a:endParaRPr lang="en-US" sz="2400" cap="none" dirty="0">
              <a:solidFill>
                <a:schemeClr val="bg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18314" y="0"/>
            <a:ext cx="4797631" cy="675803"/>
          </a:xfrm>
        </p:spPr>
        <p:txBody>
          <a:bodyPr>
            <a:noAutofit/>
          </a:bodyPr>
          <a:lstStyle/>
          <a:p>
            <a:r>
              <a:rPr lang="uk-UA" cap="none" dirty="0" smtClean="0">
                <a:solidFill>
                  <a:schemeClr val="bg1"/>
                </a:solidFill>
              </a:rPr>
              <a:t>Ф</a:t>
            </a:r>
            <a:r>
              <a:rPr lang="uk-UA" cap="none" dirty="0" smtClean="0"/>
              <a:t>акти про річку :</a:t>
            </a:r>
            <a:endParaRPr lang="en-US" cap="none" dirty="0"/>
          </a:p>
        </p:txBody>
      </p:sp>
      <p:sp>
        <p:nvSpPr>
          <p:cNvPr id="6" name="Овал 5"/>
          <p:cNvSpPr/>
          <p:nvPr/>
        </p:nvSpPr>
        <p:spPr>
          <a:xfrm>
            <a:off x="4726378" y="4257302"/>
            <a:ext cx="1710047" cy="1626920"/>
          </a:xfrm>
          <a:prstGeom prst="ellipse">
            <a:avLst/>
          </a:prstGeom>
          <a:solidFill>
            <a:srgbClr val="9DDD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5246914" y="716476"/>
            <a:ext cx="1035134" cy="922319"/>
          </a:xfrm>
          <a:prstGeom prst="ellipse">
            <a:avLst/>
          </a:prstGeom>
          <a:solidFill>
            <a:srgbClr val="9DDD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9505950" y="-368136"/>
            <a:ext cx="3343151" cy="287383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Save the planet illustration style | Free Vector #Freepik #freevector #green #globe #earth #eco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6631" l="0" r="980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900" y="1142053"/>
            <a:ext cx="5372100" cy="537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Овал 8"/>
          <p:cNvSpPr/>
          <p:nvPr/>
        </p:nvSpPr>
        <p:spPr>
          <a:xfrm>
            <a:off x="6638306" y="2351314"/>
            <a:ext cx="439388" cy="415637"/>
          </a:xfrm>
          <a:prstGeom prst="ellipse">
            <a:avLst/>
          </a:prstGeom>
          <a:solidFill>
            <a:srgbClr val="38BA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5246914" y="1472540"/>
            <a:ext cx="0" cy="2196935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11966369" y="4415642"/>
            <a:ext cx="0" cy="2196935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926275" y="510639"/>
            <a:ext cx="2588821" cy="0"/>
          </a:xfrm>
          <a:prstGeom prst="line">
            <a:avLst/>
          </a:prstGeom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0025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8F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4" t="-15434" r="144" b="15212"/>
          <a:stretch/>
        </p:blipFill>
        <p:spPr>
          <a:xfrm>
            <a:off x="-35626" y="-1267969"/>
            <a:ext cx="12303045" cy="8117337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5635933" y="2541317"/>
            <a:ext cx="859869" cy="78377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Отметка штыря положения Geo Иллюстрация вектора - иллюстрации насчитывающей  положения, отметка: 1285102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933" y="1830776"/>
            <a:ext cx="959923" cy="959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6406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3978233" y="0"/>
            <a:ext cx="3598223" cy="6858000"/>
          </a:xfrm>
          <a:prstGeom prst="rect">
            <a:avLst/>
          </a:prstGeom>
          <a:solidFill>
            <a:srgbClr val="9DDD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0" y="0"/>
            <a:ext cx="3978234" cy="6858000"/>
          </a:xfrm>
          <a:prstGeom prst="rect">
            <a:avLst/>
          </a:prstGeom>
          <a:solidFill>
            <a:srgbClr val="408F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392134" y="6608796"/>
            <a:ext cx="2921205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H="1">
            <a:off x="617765" y="3071578"/>
            <a:ext cx="2315440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2020786" y="3978233"/>
            <a:ext cx="0" cy="748146"/>
          </a:xfrm>
          <a:prstGeom prst="line">
            <a:avLst/>
          </a:prstGeom>
          <a:ln>
            <a:solidFill>
              <a:srgbClr val="408F2A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4098" name="Picture 2" descr="England's first wild beavers in 400 years allowed to stay in ri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17" y="3978233"/>
            <a:ext cx="3089522" cy="2321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Ряска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7" r="3217"/>
          <a:stretch/>
        </p:blipFill>
        <p:spPr bwMode="auto">
          <a:xfrm>
            <a:off x="225755" y="348417"/>
            <a:ext cx="3087584" cy="247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Камиш: Опис Рослини, Фото І Відео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959" y="1908512"/>
            <a:ext cx="4084299" cy="2722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1,000+ Free Toad &amp; Frog Images - Pixaba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2584" y="2683884"/>
            <a:ext cx="3089522" cy="1760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0363" y="-23752"/>
            <a:ext cx="6078006" cy="1680895"/>
          </a:xfr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uk-UA" dirty="0">
                <a:solidFill>
                  <a:schemeClr val="bg1"/>
                </a:solidFill>
              </a:rPr>
              <a:t>Флора і </a:t>
            </a:r>
            <a:r>
              <a:rPr lang="uk-UA" dirty="0" smtClean="0">
                <a:solidFill>
                  <a:schemeClr val="bg1"/>
                </a:solidFill>
              </a:rPr>
              <a:t/>
            </a:r>
            <a:br>
              <a:rPr lang="uk-UA" dirty="0" smtClean="0">
                <a:solidFill>
                  <a:schemeClr val="bg1"/>
                </a:solidFill>
              </a:rPr>
            </a:br>
            <a:r>
              <a:rPr lang="uk-UA" dirty="0" smtClean="0"/>
              <a:t>фауна </a:t>
            </a:r>
            <a:br>
              <a:rPr lang="uk-UA" dirty="0" smtClean="0"/>
            </a:br>
            <a:r>
              <a:rPr lang="uk-UA" dirty="0" smtClean="0"/>
              <a:t> </a:t>
            </a:r>
            <a:r>
              <a:rPr lang="uk-UA" dirty="0"/>
              <a:t>річки</a:t>
            </a:r>
            <a:endParaRPr lang="en-US" dirty="0"/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6293923" y="1657144"/>
            <a:ext cx="5248893" cy="0"/>
          </a:xfrm>
          <a:prstGeom prst="line">
            <a:avLst/>
          </a:prstGeom>
          <a:ln>
            <a:solidFill>
              <a:srgbClr val="408F2A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34" name="Овал 33"/>
          <p:cNvSpPr/>
          <p:nvPr/>
        </p:nvSpPr>
        <p:spPr>
          <a:xfrm>
            <a:off x="10817605" y="-144409"/>
            <a:ext cx="985653" cy="985652"/>
          </a:xfrm>
          <a:prstGeom prst="ellipse">
            <a:avLst/>
          </a:prstGeom>
          <a:solidFill>
            <a:srgbClr val="66FF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8" name="Прямая соединительная линия 37"/>
          <p:cNvCxnSpPr/>
          <p:nvPr/>
        </p:nvCxnSpPr>
        <p:spPr>
          <a:xfrm flipH="1">
            <a:off x="8039595" y="4936980"/>
            <a:ext cx="3503221" cy="0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1" name="Овал 40"/>
          <p:cNvSpPr/>
          <p:nvPr/>
        </p:nvSpPr>
        <p:spPr>
          <a:xfrm>
            <a:off x="5238502" y="4936980"/>
            <a:ext cx="3323608" cy="3191500"/>
          </a:xfrm>
          <a:prstGeom prst="ellipse">
            <a:avLst/>
          </a:prstGeom>
          <a:solidFill>
            <a:srgbClr val="408F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939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вал 10"/>
          <p:cNvSpPr/>
          <p:nvPr/>
        </p:nvSpPr>
        <p:spPr>
          <a:xfrm>
            <a:off x="-415636" y="-445324"/>
            <a:ext cx="2671948" cy="2553194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7743955" y="-673538"/>
            <a:ext cx="5469323" cy="5352416"/>
          </a:xfrm>
          <a:prstGeom prst="ellipse">
            <a:avLst/>
          </a:prstGeom>
          <a:solidFill>
            <a:srgbClr val="9DDD8B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75" y="1801321"/>
            <a:ext cx="3333750" cy="4445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350" y="1882873"/>
            <a:ext cx="5389223" cy="40419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2787333" y="1216022"/>
            <a:ext cx="50551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chemeClr val="bg1">
                    <a:lumMod val="50000"/>
                  </a:schemeClr>
                </a:solidFill>
              </a:rPr>
              <a:t>Забруднення берегів річки сміттям</a:t>
            </a:r>
            <a:endParaRPr lang="ru-RU" sz="2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2608242" y="131692"/>
            <a:ext cx="737890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Екологічні проблеми</a:t>
            </a:r>
            <a:endParaRPr lang="ru-RU" dirty="0"/>
          </a:p>
        </p:txBody>
      </p:sp>
      <p:sp>
        <p:nvSpPr>
          <p:cNvPr id="10" name="AutoShape 2" descr="There is no planet b illustration for our planet week project. Our mother earth is precious and we should take care better. Editorial Illustration for books as covers or for magazines!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4" name="Picture 4" descr="There is no planet b illustration for our planet week project. Our mother earth is precious and we should take care better. Editorial Illustration for books as covers or for magazines!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27" b="98227" l="0" r="98936">
                        <a14:foregroundMark x1="5851" y1="36170" x2="2482" y2="33215"/>
                        <a14:foregroundMark x1="71631" y1="23522" x2="69681" y2="206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1095" y="1225528"/>
            <a:ext cx="4079133" cy="6118700"/>
          </a:xfrm>
          <a:prstGeom prst="rect">
            <a:avLst/>
          </a:prstGeom>
          <a:noFill/>
          <a:ln>
            <a:solidFill>
              <a:srgbClr val="38BA3E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803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8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l="10336" t="9516" r="11829" b="12484"/>
          <a:stretch/>
        </p:blipFill>
        <p:spPr>
          <a:xfrm>
            <a:off x="1844001" y="2107869"/>
            <a:ext cx="2963990" cy="16708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/>
          <a:srcRect l="11452" t="13588" r="11880" b="9894"/>
          <a:stretch/>
        </p:blipFill>
        <p:spPr>
          <a:xfrm>
            <a:off x="5492636" y="2107869"/>
            <a:ext cx="3534333" cy="19841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Овал 6"/>
          <p:cNvSpPr/>
          <p:nvPr/>
        </p:nvSpPr>
        <p:spPr>
          <a:xfrm>
            <a:off x="-415636" y="-445324"/>
            <a:ext cx="2671948" cy="2553194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7825840" y="-709164"/>
            <a:ext cx="5469323" cy="5352416"/>
          </a:xfrm>
          <a:prstGeom prst="ellipse">
            <a:avLst/>
          </a:prstGeom>
          <a:solidFill>
            <a:srgbClr val="9DDD8B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8611" y="319662"/>
            <a:ext cx="9657509" cy="1354760"/>
          </a:xfrm>
        </p:spPr>
        <p:txBody>
          <a:bodyPr>
            <a:normAutofit fontScale="90000"/>
          </a:bodyPr>
          <a:lstStyle/>
          <a:p>
            <a:r>
              <a:rPr lang="uk-UA" dirty="0"/>
              <a:t>Учні нашої школи також прийняли  </a:t>
            </a:r>
            <a:r>
              <a:rPr lang="uk-UA" dirty="0" smtClean="0"/>
              <a:t>участь у  </a:t>
            </a:r>
            <a:r>
              <a:rPr lang="uk-UA" dirty="0"/>
              <a:t>акції </a:t>
            </a:r>
            <a:r>
              <a:rPr lang="en-US" dirty="0"/>
              <a:t>“</a:t>
            </a:r>
            <a:r>
              <a:rPr lang="uk-UA" dirty="0"/>
              <a:t>Чистий берег річки</a:t>
            </a:r>
            <a:r>
              <a:rPr lang="en-US" dirty="0"/>
              <a:t>”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22676" y="3596890"/>
            <a:ext cx="3596949" cy="26977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48" name="Picture 4" descr="Hands holding plant green concept ecological Vector Image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89984" l="2664" r="8987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2162" y="2685175"/>
            <a:ext cx="4333342" cy="4687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/>
          <a:srcRect l="10595" t="13294" r="11706" b="10155"/>
          <a:stretch/>
        </p:blipFill>
        <p:spPr>
          <a:xfrm>
            <a:off x="6923893" y="4092055"/>
            <a:ext cx="4909633" cy="27208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70098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6"/>
          <p:cNvSpPr/>
          <p:nvPr/>
        </p:nvSpPr>
        <p:spPr>
          <a:xfrm>
            <a:off x="2529443" y="-1650670"/>
            <a:ext cx="6899563" cy="6650182"/>
          </a:xfrm>
          <a:prstGeom prst="ellipse">
            <a:avLst/>
          </a:prstGeom>
          <a:solidFill>
            <a:srgbClr val="408F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279748" y="459241"/>
            <a:ext cx="7398952" cy="1674422"/>
          </a:xfrm>
        </p:spPr>
        <p:txBody>
          <a:bodyPr>
            <a:noAutofit/>
          </a:bodyPr>
          <a:lstStyle/>
          <a:p>
            <a:r>
              <a:rPr lang="uk-UA" sz="3600" dirty="0">
                <a:solidFill>
                  <a:schemeClr val="bg1"/>
                </a:solidFill>
              </a:rPr>
              <a:t>Погіршення екологічного стану гідрологічної мережі нашої місцевості пов'язано з :</a:t>
            </a:r>
            <a:endParaRPr lang="en-US" sz="3600" dirty="0">
              <a:solidFill>
                <a:schemeClr val="bg1"/>
              </a:solidFill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142794354"/>
              </p:ext>
            </p:extLst>
          </p:nvPr>
        </p:nvGraphicFramePr>
        <p:xfrm>
          <a:off x="249382" y="2202873"/>
          <a:ext cx="7243948" cy="4316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Овал 7"/>
          <p:cNvSpPr/>
          <p:nvPr/>
        </p:nvSpPr>
        <p:spPr>
          <a:xfrm>
            <a:off x="10830297" y="3750965"/>
            <a:ext cx="1757549" cy="1747310"/>
          </a:xfrm>
          <a:prstGeom prst="ellipse">
            <a:avLst/>
          </a:prstGeom>
          <a:solidFill>
            <a:srgbClr val="66FF66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11458012" y="344384"/>
            <a:ext cx="0" cy="2636322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11610412" y="1031174"/>
            <a:ext cx="0" cy="2636322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9583841" y="344384"/>
            <a:ext cx="1559323" cy="0"/>
          </a:xfrm>
          <a:prstGeom prst="line">
            <a:avLst/>
          </a:prstGeom>
          <a:ln>
            <a:solidFill>
              <a:srgbClr val="66FF33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699118" y="447303"/>
            <a:ext cx="1559323" cy="0"/>
          </a:xfrm>
          <a:prstGeom prst="line">
            <a:avLst/>
          </a:prstGeom>
          <a:ln>
            <a:solidFill>
              <a:srgbClr val="66FF33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33753" y="447303"/>
            <a:ext cx="0" cy="2636322"/>
          </a:xfrm>
          <a:prstGeom prst="line">
            <a:avLst/>
          </a:prstGeom>
          <a:ln>
            <a:solidFill>
              <a:srgbClr val="4B4575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7174" name="Picture 6" descr="Nature vector illustration by PureSolution on Envato Elements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200" b="100000" l="4796" r="98757">
                        <a14:foregroundMark x1="75488" y1="17067" x2="74600" y2="12000"/>
                        <a14:foregroundMark x1="80462" y1="24000" x2="80462" y2="24000"/>
                        <a14:foregroundMark x1="54885" y1="20000" x2="54352" y2="17867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799" y="2980706"/>
            <a:ext cx="5622022" cy="3744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086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вал 11"/>
          <p:cNvSpPr/>
          <p:nvPr/>
        </p:nvSpPr>
        <p:spPr>
          <a:xfrm>
            <a:off x="-736271" y="-1062842"/>
            <a:ext cx="5237018" cy="459809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75934" y="385380"/>
            <a:ext cx="84401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Результати екологічного </a:t>
            </a:r>
            <a:r>
              <a:rPr lang="uk-UA" dirty="0" smtClean="0"/>
              <a:t>проекту: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20829" r="752"/>
          <a:stretch/>
        </p:blipFill>
        <p:spPr>
          <a:xfrm>
            <a:off x="636946" y="2157715"/>
            <a:ext cx="4546192" cy="199505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t="19047"/>
          <a:stretch/>
        </p:blipFill>
        <p:spPr>
          <a:xfrm>
            <a:off x="687227" y="4524499"/>
            <a:ext cx="4495911" cy="204255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t="19877" b="1"/>
          <a:stretch/>
        </p:blipFill>
        <p:spPr>
          <a:xfrm>
            <a:off x="6429258" y="2141150"/>
            <a:ext cx="4484166" cy="201162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/>
          <a:srcRect t="17099"/>
          <a:stretch/>
        </p:blipFill>
        <p:spPr>
          <a:xfrm>
            <a:off x="7090596" y="4524498"/>
            <a:ext cx="4594724" cy="196786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500747" y="1124564"/>
            <a:ext cx="29332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>
                <a:solidFill>
                  <a:srgbClr val="9DDD8B"/>
                </a:solidFill>
              </a:rPr>
              <a:t>(До та після</a:t>
            </a:r>
            <a:r>
              <a:rPr lang="uk-UA" sz="3200" dirty="0" smtClean="0">
                <a:solidFill>
                  <a:srgbClr val="9DDD8B"/>
                </a:solidFill>
              </a:rPr>
              <a:t>)</a:t>
            </a:r>
            <a:endParaRPr lang="ru-RU" sz="3200" dirty="0">
              <a:solidFill>
                <a:srgbClr val="9DDD8B"/>
              </a:solidFill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433753" y="447303"/>
            <a:ext cx="0" cy="2636322"/>
          </a:xfrm>
          <a:prstGeom prst="line">
            <a:avLst/>
          </a:prstGeom>
          <a:ln>
            <a:solidFill>
              <a:srgbClr val="4B4575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3" name="Овал 12"/>
          <p:cNvSpPr/>
          <p:nvPr/>
        </p:nvSpPr>
        <p:spPr>
          <a:xfrm>
            <a:off x="10747170" y="1395815"/>
            <a:ext cx="1199408" cy="1141668"/>
          </a:xfrm>
          <a:prstGeom prst="ellipse">
            <a:avLst/>
          </a:prstGeom>
          <a:solidFill>
            <a:srgbClr val="66FF66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1732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3552" y="617517"/>
            <a:ext cx="8424936" cy="5438899"/>
          </a:xfrm>
        </p:spPr>
        <p:txBody>
          <a:bodyPr>
            <a:noAutofit/>
          </a:bodyPr>
          <a:lstStyle/>
          <a:p>
            <a:r>
              <a:rPr lang="uk-UA" b="1" i="1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i="1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ЗУПИНИСЯ, ЛЮДИНО, НА МИТЬ...</a:t>
            </a:r>
            <a:br>
              <a:rPr lang="uk-UA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</a:br>
            <a:r>
              <a:rPr lang="uk-UA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І ВІДЧУЙ, ЯК ПЛАНЕТІ БОЛИТЬ.</a:t>
            </a:r>
            <a:br>
              <a:rPr lang="uk-UA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</a:br>
            <a:r>
              <a:rPr lang="uk-UA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ЯК ІЗ СЕРЦЯ КРИК ВИРИНА - </a:t>
            </a:r>
            <a:br>
              <a:rPr lang="uk-UA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</a:br>
            <a:r>
              <a:rPr lang="uk-UA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ЗУПИНИСЯ, ЗЕМЛЯ В НАС ОДНА!</a:t>
            </a:r>
            <a:br>
              <a:rPr lang="uk-UA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</a:br>
            <a:r>
              <a:rPr lang="uk-UA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/>
            </a:r>
            <a:br>
              <a:rPr lang="uk-UA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</a:br>
            <a:r>
              <a:rPr lang="uk-UA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ЯК У СЕРЦІ ТЛІЄ ЛЮБОВ,</a:t>
            </a:r>
            <a:br>
              <a:rPr lang="uk-UA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</a:br>
            <a:r>
              <a:rPr lang="uk-UA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ЩОБ КОЛИСЬ РОЗГОРІТИСЯ ЗНОВ.</a:t>
            </a:r>
            <a:br>
              <a:rPr lang="uk-UA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</a:br>
            <a:r>
              <a:rPr lang="uk-UA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ЗУПИНИСЯ. ЛЮДИНО НА МИТЬ...</a:t>
            </a:r>
            <a:br>
              <a:rPr lang="uk-UA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</a:br>
            <a:r>
              <a:rPr lang="uk-UA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І ВІДЧУЙ. ЯК ПЛАНЕТІ БОЛИТЬ</a:t>
            </a:r>
            <a:r>
              <a:rPr lang="uk-UA" cap="small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...</a:t>
            </a:r>
            <a:br>
              <a:rPr lang="uk-UA" cap="small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</a:br>
            <a:r>
              <a:rPr lang="uk-UA" cap="small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/>
            </a:r>
            <a:br>
              <a:rPr lang="uk-UA" cap="small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</a:br>
            <a:r>
              <a:rPr lang="uk-UA" cap="small" baseline="-2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/>
            </a:r>
            <a:br>
              <a:rPr lang="uk-UA" cap="small" baseline="-2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</a:br>
            <a:r>
              <a:rPr lang="uk-UA" cap="small" baseline="-2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/>
            </a:r>
            <a:br>
              <a:rPr lang="uk-UA" cap="small" baseline="-2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</a:br>
            <a:endParaRPr lang="uk-UA" cap="small" baseline="-25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2216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8F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4395" y="179636"/>
            <a:ext cx="10972800" cy="1143000"/>
          </a:xfrm>
        </p:spPr>
        <p:txBody>
          <a:bodyPr>
            <a:noAutofit/>
          </a:bodyPr>
          <a:lstStyle/>
          <a:p>
            <a:r>
              <a:rPr lang="uk-UA" sz="7200" cap="small" baseline="-25000" dirty="0">
                <a:solidFill>
                  <a:schemeClr val="bg1"/>
                </a:solidFill>
                <a:cs typeface="Times New Roman" pitchFamily="18" charset="0"/>
              </a:rPr>
              <a:t>ДЯКУЮ ЗА УВАГУ!</a:t>
            </a:r>
            <a:endParaRPr lang="ru-RU" sz="7200" dirty="0">
              <a:solidFill>
                <a:schemeClr val="bg1"/>
              </a:solidFill>
            </a:endParaRPr>
          </a:p>
        </p:txBody>
      </p:sp>
      <p:pic>
        <p:nvPicPr>
          <p:cNvPr id="9218" name="Picture 2" descr="Environmental conservation and protection of our world | premium image by rawpixel.com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22340" y1="85986" x2="26950" y2="19952"/>
                        <a14:foregroundMark x1="24291" y1="40855" x2="13475" y2="24228"/>
                        <a14:foregroundMark x1="69858" y1="86698" x2="73582" y2="24228"/>
                        <a14:foregroundMark x1="67021" y1="65321" x2="68085" y2="54632"/>
                        <a14:foregroundMark x1="52660" y1="33729" x2="53369" y2="204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312" y="1835237"/>
            <a:ext cx="7908966" cy="590368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4690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1036</TotalTime>
  <Words>310</Words>
  <Application>Microsoft Office PowerPoint</Application>
  <PresentationFormat>Произвольный</PresentationFormat>
  <Paragraphs>52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Екологічний проект</vt:lpstr>
      <vt:lpstr>Презентация PowerPoint</vt:lpstr>
      <vt:lpstr>Напрями проекту:</vt:lpstr>
      <vt:lpstr>Актуальність даної проблеми </vt:lpstr>
      <vt:lpstr>Етапи реалізації проекту:</vt:lpstr>
      <vt:lpstr>Факти про річку :</vt:lpstr>
      <vt:lpstr>Презентация PowerPoint</vt:lpstr>
      <vt:lpstr>Флора і  фауна   річки</vt:lpstr>
      <vt:lpstr>Екологічні проблеми</vt:lpstr>
      <vt:lpstr>Учні нашої школи також прийняли  участь у  акції “Чистий берег річки”</vt:lpstr>
      <vt:lpstr>Погіршення екологічного стану гідрологічної мережі нашої місцевості пов'язано з :</vt:lpstr>
      <vt:lpstr>Результати екологічного проекту:</vt:lpstr>
      <vt:lpstr> ЗУПИНИСЯ, ЛЮДИНО, НА МИТЬ... І ВІДЧУЙ, ЯК ПЛАНЕТІ БОЛИТЬ. ЯК ІЗ СЕРЦЯ КРИК ВИРИНА -  ЗУПИНИСЯ, ЗЕМЛЯ В НАС ОДНА!  ЯК У СЕРЦІ ТЛІЄ ЛЮБОВ, ЩОБ КОЛИСЬ РОЗГОРІТИСЯ ЗНОВ. ЗУПИНИСЯ. ЛЮДИНО НА МИТЬ... І ВІДЧУЙ. ЯК ПЛАНЕТІ БОЛИТЬ...    </vt:lpstr>
      <vt:lpstr>ДЯКУЮ ЗА УВАГУ!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Пробле</dc:title>
  <dc:creator>1</dc:creator>
  <cp:lastModifiedBy>User</cp:lastModifiedBy>
  <cp:revision>73</cp:revision>
  <dcterms:created xsi:type="dcterms:W3CDTF">2019-11-05T18:31:07Z</dcterms:created>
  <dcterms:modified xsi:type="dcterms:W3CDTF">2020-11-07T12:42:47Z</dcterms:modified>
</cp:coreProperties>
</file>