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300" r:id="rId12"/>
    <p:sldId id="299" r:id="rId13"/>
    <p:sldId id="302" r:id="rId14"/>
    <p:sldId id="301" r:id="rId15"/>
    <p:sldId id="303" r:id="rId16"/>
    <p:sldId id="304" r:id="rId17"/>
    <p:sldId id="310" r:id="rId18"/>
    <p:sldId id="309" r:id="rId19"/>
    <p:sldId id="305" r:id="rId20"/>
    <p:sldId id="306" r:id="rId21"/>
    <p:sldId id="307" r:id="rId22"/>
    <p:sldId id="30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17" autoAdjust="0"/>
    <p:restoredTop sz="94660"/>
  </p:normalViewPr>
  <p:slideViewPr>
    <p:cSldViewPr>
      <p:cViewPr varScale="1">
        <p:scale>
          <a:sx n="86" d="100"/>
          <a:sy n="86" d="100"/>
        </p:scale>
        <p:origin x="-15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7040B-7423-4DBF-AE53-942B0D498464}" type="datetimeFigureOut">
              <a:rPr lang="ru-RU" smtClean="0"/>
              <a:pPr/>
              <a:t>03.01.2017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52A5-4721-46DF-A714-CE3EB432C0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7040B-7423-4DBF-AE53-942B0D498464}" type="datetimeFigureOut">
              <a:rPr lang="ru-RU" smtClean="0"/>
              <a:pPr/>
              <a:t>03.01.2017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52A5-4721-46DF-A714-CE3EB432C0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7040B-7423-4DBF-AE53-942B0D498464}" type="datetimeFigureOut">
              <a:rPr lang="ru-RU" smtClean="0"/>
              <a:pPr/>
              <a:t>03.01.2017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52A5-4721-46DF-A714-CE3EB432C0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7040B-7423-4DBF-AE53-942B0D498464}" type="datetimeFigureOut">
              <a:rPr lang="ru-RU" smtClean="0"/>
              <a:pPr/>
              <a:t>03.01.2017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52A5-4721-46DF-A714-CE3EB432C0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7040B-7423-4DBF-AE53-942B0D498464}" type="datetimeFigureOut">
              <a:rPr lang="ru-RU" smtClean="0"/>
              <a:pPr/>
              <a:t>03.01.2017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52A5-4721-46DF-A714-CE3EB432C0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7040B-7423-4DBF-AE53-942B0D498464}" type="datetimeFigureOut">
              <a:rPr lang="ru-RU" smtClean="0"/>
              <a:pPr/>
              <a:t>03.01.2017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52A5-4721-46DF-A714-CE3EB432C0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7040B-7423-4DBF-AE53-942B0D498464}" type="datetimeFigureOut">
              <a:rPr lang="ru-RU" smtClean="0"/>
              <a:pPr/>
              <a:t>03.01.2017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52A5-4721-46DF-A714-CE3EB432C0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7040B-7423-4DBF-AE53-942B0D498464}" type="datetimeFigureOut">
              <a:rPr lang="ru-RU" smtClean="0"/>
              <a:pPr/>
              <a:t>03.01.2017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52A5-4721-46DF-A714-CE3EB432C0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7040B-7423-4DBF-AE53-942B0D498464}" type="datetimeFigureOut">
              <a:rPr lang="ru-RU" smtClean="0"/>
              <a:pPr/>
              <a:t>03.01.2017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52A5-4721-46DF-A714-CE3EB432C0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7040B-7423-4DBF-AE53-942B0D498464}" type="datetimeFigureOut">
              <a:rPr lang="ru-RU" smtClean="0"/>
              <a:pPr/>
              <a:t>03.01.2017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52A5-4721-46DF-A714-CE3EB432C0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7040B-7423-4DBF-AE53-942B0D498464}" type="datetimeFigureOut">
              <a:rPr lang="ru-RU" smtClean="0"/>
              <a:pPr/>
              <a:t>03.01.2017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52A5-4721-46DF-A714-CE3EB432C0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7040B-7423-4DBF-AE53-942B0D498464}" type="datetimeFigureOut">
              <a:rPr lang="ru-RU" smtClean="0"/>
              <a:pPr/>
              <a:t>03.01.2017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052A5-4721-46DF-A714-CE3EB432C0B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.ua/url?sa=i&amp;rct=j&amp;q=&amp;esrc=s&amp;source=images&amp;cd=&amp;cad=rja&amp;uact=8&amp;ved=0ahUKEwjZgYqFlMLQAhWMOSwKHeHfBdUQjRwIBw&amp;url=http://pchelandiya.chudodievo.com/health-and-honey/interesting-facts-about-bees/&amp;psig=AFQjCNFBLjxiuKp098-a2tgs978iMHhPrQ&amp;ust=1480103082832145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.ua/url?sa=i&amp;rct=j&amp;q=&amp;esrc=s&amp;source=images&amp;cd=&amp;cad=rja&amp;uact=8&amp;ved=0ahUKEwiAkabf1uzQAhWFKCwKHYLkAXcQjRwIBw&amp;url=http://dovidkam.com/sadigorod/doglyad-za-bdzholami/koli-i-yak-pravilno-kachati-med-chas-zboru-medu.html&amp;psig=AFQjCNFJd-RJyTc5CyOTmK4rBFBgajXaPg&amp;ust=1481563946890816" TargetMode="External"/><Relationship Id="rId7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m.ua/url?sa=i&amp;rct=j&amp;q=&amp;esrc=s&amp;source=images&amp;cd=&amp;cad=rja&amp;uact=8&amp;ved=0ahUKEwjhjOzeoMnQAhWjC5oKHZnlB5cQjRwIBw&amp;url=http://tochok.info/topic/217-%D0%BF%D1%87%D0%B5%D0%BB%D1%8B-%D1%82%D1%80%D1%83%D1%82%D0%BE%D0%B2%D0%BA%D0%B8/?page=11&amp;psig=AFQjCNEuvQW5YXMVuG0mTmxv-3RSq9cDJQ&amp;ust=1480346475728719" TargetMode="Externa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google.com.ua/url?sa=i&amp;rct=j&amp;q=&amp;esrc=s&amp;source=images&amp;cd=&amp;cad=rja&amp;uact=8&amp;ved=0ahUKEwjoh5zNlMLQAhVFiywKHcMEA_YQjRwIBw&amp;url=http://olx.ua/obyavlenie/matka-matki-bdzholi-ukranska-stepova-poroda-IDlXeV2.html&amp;psig=AFQjCNFA5tGvSeNX9L0zp-mJqnoQ_dVNZw&amp;ust=1480103210430266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https://www.google.com.ua/url?sa=i&amp;rct=j&amp;q=&amp;esrc=s&amp;source=images&amp;cd=&amp;cad=rja&amp;uact=8&amp;ved=0ahUKEwjj1bf-lMLQAhXBVywKHegXBu4QjRwIBw&amp;url=http://napaseke.com/biologiy/truten.html&amp;psig=AFQjCNFjjhhSyG6QMbscauFQlIR5ZlIu2Q&amp;ust=148010338253747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google.com.ua/url?sa=i&amp;rct=j&amp;q=&amp;esrc=s&amp;source=images&amp;cd=&amp;cad=rja&amp;uact=8&amp;ved=0ahUKEwi6_ZKAlsLQAhXBiSwKHe9DBiEQjRwIBw&amp;url=http://bdzholyar.com/ua/zhittya-bdzhil/56-pryrodne-royinnya-u-bdzhil-ta-vykorystannya-royiv.html&amp;psig=AFQjCNG8_mtKMiTSzFP4CJhLF0R-3oiIew&amp;ust=148010364215325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hyperlink" Target="https://www.google.com.ua/url?sa=i&amp;rct=j&amp;q=&amp;esrc=s&amp;source=images&amp;cd=&amp;cad=rja&amp;uact=8&amp;ved=0ahUKEwixhKfElsLQAhVDlSwKHcSrCLsQjRwIBw&amp;url=http://poradum.com/poradi-dlya-domu/gospodarstvo/rozmnozhennya-bdzhil-osoblivosti-i-video.html&amp;psig=AFQjCNEjcj_NnW-1t5OS_2wdaww5MErl4A&amp;ust=148010379451895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.ua/url?sa=i&amp;rct=j&amp;q=&amp;esrc=s&amp;source=images&amp;cd=&amp;cad=rja&amp;uact=8&amp;ved=0ahUKEwib0IuKl8LQAhWDhywKHRaOBA8QjRwIBw&amp;url=http://mirpchel.com/dymar.html&amp;psig=AFQjCNFTzRXXHYD9DWvJOcx3TZ-g2_PuXg&amp;ust=1480103928036002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google.com.ua/url?sa=i&amp;rct=j&amp;q=&amp;esrc=s&amp;source=images&amp;cd=&amp;cad=rja&amp;uact=8&amp;ved=0ahUKEwjbr-XT08TQAhUIOpoKHWViApgQjRwIBw&amp;url=/url?sa=i&amp;rct=j&amp;q=&amp;esrc=s&amp;source=images&amp;cd=&amp;cad=rja&amp;uact=8&amp;ved=0ahUKEwjbr-XT08TQAhUIOpoKHWViApgQjRwIBw&amp;url=https://www.youtube.com/watch?v=qGGJ8oXjGsc&amp;psig=AFQjCNGhfGwozOuWxZTLC4vRKPmqSxu10Q&amp;ust=1480188937885740&amp;psig=AFQjCNGhfGwozOuWxZTLC4vRKPmqSxu10Q&amp;ust=1480188937885740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1.jpeg"/><Relationship Id="rId2" Type="http://schemas.openxmlformats.org/officeDocument/2006/relationships/hyperlink" Target="https://www.google.com.ua/url?sa=i&amp;rct=j&amp;q=&amp;esrc=s&amp;source=images&amp;cd=&amp;cad=rja&amp;uact=8&amp;ved=0ahUKEwiltIr-1ezQAhXMDSwKHSA0AIUQjRwIBw&amp;url=http://bdzholyar.com/ua/medozbor/82-vidbyrannya-ta-vykachuvannya-medu.html&amp;psig=AFQjCNFJd-RJyTc5CyOTmK4rBFBgajXaPg&amp;ust=1481563946890816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hyperlink" Target="https://www.google.com.ua/url?sa=i&amp;rct=j&amp;q=&amp;esrc=s&amp;source=images&amp;cd=&amp;cad=rja&amp;uact=8&amp;ved=0ahUKEwiAkabf1uzQAhWFKCwKHYLkAXcQjRwIBw&amp;url=http://dovidkam.com/sadigorod/doglyad-za-bdzholami/koli-i-yak-pravilno-kachati-med-chas-zboru-medu.html&amp;psig=AFQjCNFJd-RJyTc5CyOTmK4rBFBgajXaPg&amp;ust=1481563946890816" TargetMode="Externa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.ua/url?sa=i&amp;rct=j&amp;q=&amp;esrc=s&amp;source=images&amp;cd=&amp;cad=rja&amp;uact=8&amp;ved=0ahUKEwjimc3zwYDRAhWL2SwKHatGBv4QjRwIBw&amp;url=http://poradum.com/sad-i-gorod/doglyad-za-bdzholami/obrobka-bdzhil-bipinom-instrukciya-i-dozuvannya.html&amp;psig=AFQjCNGt0Tosyb1P5OqUcRJTA5gdnmenJg&amp;ust=1482245744066965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s://www.google.com.ua/url?sa=i&amp;rct=j&amp;q=&amp;esrc=s&amp;source=images&amp;cd=&amp;cad=rja&amp;uact=8&amp;ved=0ahUKEwib3Zah1sTQAhVCP5oKHQ6xD5oQjRwIBw&amp;url=https://www.youtube.com/watch?v=FRR0OGCBEm0&amp;psig=AFQjCNEo4-oxjE4EY1ztnJs-GAeIXlrL_w&amp;ust=1480189509674879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28.jpeg"/><Relationship Id="rId2" Type="http://schemas.openxmlformats.org/officeDocument/2006/relationships/hyperlink" Target="https://www.google.com.ua/url?sa=i&amp;rct=j&amp;q=&amp;esrc=s&amp;source=images&amp;cd=&amp;cad=rja&amp;uact=8&amp;ved=0ahUKEwjG_5Dnie_QAhXLFiwKHRQcDekQjRwIBw&amp;url=https://www.youtube.com/watch?v=K3KL1bjsKFA&amp;psig=AFQjCNGemely3hvhiECLtxdFCcgHrfhxwg&amp;ust=1481646529244113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m.ua/url?sa=i&amp;rct=j&amp;q=&amp;esrc=s&amp;source=images&amp;cd=&amp;cad=rja&amp;uact=8&amp;ved=0ahUKEwiVucSSv87QAhUjYZoKHcCwA5cQjRwIBw&amp;url=https://www.youtube.com/watch?v=Ta5Hi_RpBsw&amp;psig=AFQjCNH19DNRx37JkD2F8rHaTiD30t-VRA&amp;ust=1480525150461807" TargetMode="External"/><Relationship Id="rId5" Type="http://schemas.openxmlformats.org/officeDocument/2006/relationships/image" Target="../media/image27.jpeg"/><Relationship Id="rId4" Type="http://schemas.openxmlformats.org/officeDocument/2006/relationships/hyperlink" Target="https://www.google.com.ua/url?sa=i&amp;rct=j&amp;q=&amp;esrc=s&amp;source=images&amp;cd=&amp;cad=rja&amp;uact=8&amp;ved=0ahUKEwiCuKvOse_QAhVBkSwKHcpgCBIQjRwIBw&amp;url=http://dovidkam.com/sadigorod/doglyad-za-bdzholami/kandi-dlya-bdzhil-recept-prigotuvannya-pidkormki.html&amp;psig=AFQjCNGemely3hvhiECLtxdFCcgHrfhxwg&amp;ust=1481646529244113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m.ua/url?sa=i&amp;rct=j&amp;q=&amp;esrc=s&amp;source=images&amp;cd=&amp;cad=rja&amp;uact=8&amp;ved=0ahUKEwit4qmKuc7QAhXJfywKHQomBO8QjRwIBw&amp;url=http://mirpchel.com/varroatoz-pchel.html&amp;psig=AFQjCNH19DNRx37JkD2F8rHaTiD30t-VRA&amp;ust=1480525150461807" TargetMode="External"/><Relationship Id="rId3" Type="http://schemas.openxmlformats.org/officeDocument/2006/relationships/image" Target="../media/image29.jpeg"/><Relationship Id="rId7" Type="http://schemas.openxmlformats.org/officeDocument/2006/relationships/image" Target="../media/image31.jpeg"/><Relationship Id="rId2" Type="http://schemas.openxmlformats.org/officeDocument/2006/relationships/hyperlink" Target="https://www.google.com.ua/url?sa=i&amp;rct=j&amp;q=&amp;esrc=s&amp;source=images&amp;cd=&amp;cad=rja&amp;uact=8&amp;ved=0ahUKEwiSi6OvuM7QAhUGkSwKHRNSAM0QjRwIBw&amp;url=http://beebazar.ru/2014/12/22/klesch-varroa/&amp;psig=AFQjCNH19DNRx37JkD2F8rHaTiD30t-VRA&amp;ust=1480525150461807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m.ua/url?sa=i&amp;rct=j&amp;q=&amp;esrc=s&amp;source=images&amp;cd=&amp;cad=rja&amp;uact=8&amp;ved=0ahUKEwibsLmpxYDRAhUKXCwKHanBABMQjRwIBw&amp;url=http://honeygarden.ru/bees/bee_diseases/&amp;psig=AFQjCNFmb4Rap7ukY4RXMDvEM8G331dmjQ&amp;ust=1482246674225466" TargetMode="External"/><Relationship Id="rId11" Type="http://schemas.openxmlformats.org/officeDocument/2006/relationships/image" Target="../media/image33.jpeg"/><Relationship Id="rId5" Type="http://schemas.openxmlformats.org/officeDocument/2006/relationships/image" Target="../media/image30.jpeg"/><Relationship Id="rId10" Type="http://schemas.openxmlformats.org/officeDocument/2006/relationships/hyperlink" Target="https://www.google.com.ua/url?sa=i&amp;rct=j&amp;q=&amp;esrc=s&amp;source=images&amp;cd=&amp;cad=rja&amp;uact=8&amp;ved=0ahUKEwjMmbfJvs7QAhUlCpoKHXbfApgQjRwIBw&amp;url=http://www.pchelovod.info/lofiversion/index.php/t50398-500.html&amp;psig=AFQjCNH19DNRx37JkD2F8rHaTiD30t-VRA&amp;ust=1480525150461807" TargetMode="External"/><Relationship Id="rId4" Type="http://schemas.openxmlformats.org/officeDocument/2006/relationships/hyperlink" Target="https://www.google.com.ua/url?sa=i&amp;rct=j&amp;q=&amp;esrc=s&amp;source=images&amp;cd=&amp;cad=rja&amp;uact=8&amp;ved=0ahUKEwjAvZ_kwIDRAhVDjSwKHe7yANMQjRwIBw&amp;url=http://hollydolly.com.ua/%D1%85%D0%B2%D0%BE%D1%80%D0%BE%D0%B1%D0%B8-%D0%B1%D0%B4%D0%B6%D1%96%D0%BB-%D1%82%D0%B0-%D1%97%D1%85-%D0%BB%D1%96%D0%BA%D1%83%D0%B2%D0%B0%D0%BD%D0%BD%D1%8F.html&amp;psig=AFQjCNH-mHv96kVjnvnN88N7IMClyyKt6g&amp;ust=1482245343030361" TargetMode="External"/><Relationship Id="rId9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34.jpeg"/><Relationship Id="rId7" Type="http://schemas.openxmlformats.org/officeDocument/2006/relationships/image" Target="../media/image36.jpeg"/><Relationship Id="rId12" Type="http://schemas.openxmlformats.org/officeDocument/2006/relationships/image" Target="../media/image38.jpeg"/><Relationship Id="rId2" Type="http://schemas.openxmlformats.org/officeDocument/2006/relationships/hyperlink" Target="https://www.google.com.ua/url?sa=i&amp;rct=j&amp;q=&amp;esrc=s&amp;source=images&amp;cd=&amp;cad=rja&amp;uact=8&amp;ved=0ahUKEwji-oelt87QAhUGFCwKHZFwBHwQjRwIBw&amp;url=http://healthday.in.ua/narmed/nastoyanka-polinu-zastosuvannya-i-prigotuvannya&amp;psig=AFQjCNGSQRe2f5o256HC_858riIH5FqqHw&amp;ust=1480524645466478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m.ua/url?sa=i&amp;rct=j&amp;q=&amp;esrc=s&amp;source=images&amp;cd=&amp;cad=rja&amp;uact=8&amp;ved=0ahUKEwj72OLuxoDRAhVRKywKHY97BmkQjRwIBw&amp;url=http://poradumo.com.ua/88963-varennia-iz-sosnovih-pagoniv-smachne-lekakrstvo/&amp;psig=AFQjCNEqR4B8vO9VicNs_ruK7EqbglkO_g&amp;ust=1482247016136498" TargetMode="External"/><Relationship Id="rId11" Type="http://schemas.openxmlformats.org/officeDocument/2006/relationships/hyperlink" Target="https://www.google.com.ua/url?sa=i&amp;rct=j&amp;q=&amp;esrc=s&amp;source=images&amp;cd=&amp;cad=rja&amp;uact=8&amp;ved=0ahUKEwihzonwvs7QAhUDG5oKHfN0CJgQjRwIBw&amp;url=http://fermagid.ru/pchelovodstvo/bolezni/294-varroatoz-pchel-lechenie.html&amp;psig=AFQjCNH19DNRx37JkD2F8rHaTiD30t-VRA&amp;ust=1480525150461807" TargetMode="External"/><Relationship Id="rId5" Type="http://schemas.openxmlformats.org/officeDocument/2006/relationships/image" Target="../media/image35.jpeg"/><Relationship Id="rId10" Type="http://schemas.openxmlformats.org/officeDocument/2006/relationships/image" Target="../media/image37.jpeg"/><Relationship Id="rId4" Type="http://schemas.openxmlformats.org/officeDocument/2006/relationships/hyperlink" Target="https://www.google.com.ua/url?sa=i&amp;rct=j&amp;q=&amp;esrc=s&amp;source=images&amp;cd=&amp;cad=rja&amp;uact=8&amp;ved=0ahUKEwjNjIj1t87QAhXGDywKHQOPDcEQjRwIBw&amp;url=http://fitoapteka.org/herbs-p/2053-artemisia-absinthium&amp;psig=AFQjCNGSQRe2f5o256HC_858riIH5FqqHw&amp;ust=1480524645466478" TargetMode="External"/><Relationship Id="rId9" Type="http://schemas.openxmlformats.org/officeDocument/2006/relationships/hyperlink" Target="https://www.google.com.ua/url?sa=i&amp;rct=j&amp;q=&amp;esrc=s&amp;source=images&amp;cd=&amp;cad=rja&amp;uact=8&amp;ved=0ahUKEwif0rCDv87QAhVmJJoKHYCDBZ0QjRwIBw&amp;url=http://www.pchelu.com.ua/lechenie-pchel-ot-varoatoza-preparatami&amp;psig=AFQjCNH19DNRx37JkD2F8rHaTiD30t-VRA&amp;ust=1480525150461807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m.ua/url?sa=i&amp;rct=j&amp;q=&amp;esrc=s&amp;source=images&amp;cd=&amp;cad=rja&amp;uact=8&amp;ved=0ahUKEwiiyPGP1IDRAhXBOSwKHaoODbIQjRwIBw&amp;url=https://www.google.com.ua/url?sa=i&amp;rct=j&amp;q=&amp;esrc=s&amp;source=images&amp;cd=&amp;ved=0ahUKEwiiyPGP1IDRAhXBOSwKHaoODbIQjRwIBw&amp;url=https://www.google.com.ua/url?sa=i&amp;rct=j&amp;q=&amp;esrc=s&amp;source=images&amp;cd=&amp;ved=0ahUKEwiiyPGP1IDRAhXBOSwKHaoODbIQjRwIBw&amp;url=http://www.nashe-pchelovodstvo.ru/photo/oborudovanie_i_inventar_pchelovodstva/voskotopki/20&amp;psig=AFQjCNGayN3TUKFIxLlPaP4loCpBDVlSJg&amp;ust=1482250634533733&amp;cad=rjt&amp;psig=AFQjCNGayN3TUKFIxLlPaP4loCpBDVlSJg&amp;ust=1482250634533733&amp;cad=rjt&amp;psig=AFQjCNGayN3TUKFIxLlPaP4loCpBDVlSJg&amp;ust=1482250634533733" TargetMode="External"/><Relationship Id="rId3" Type="http://schemas.openxmlformats.org/officeDocument/2006/relationships/image" Target="../media/image39.jpeg"/><Relationship Id="rId7" Type="http://schemas.openxmlformats.org/officeDocument/2006/relationships/image" Target="../media/image41.jpeg"/><Relationship Id="rId2" Type="http://schemas.openxmlformats.org/officeDocument/2006/relationships/hyperlink" Target="https://www.google.com.ua/url?sa=i&amp;rct=j&amp;q=&amp;esrc=s&amp;source=images&amp;cd=&amp;cad=rja&amp;uact=8&amp;ved=0ahUKEwitmt-P6tzQAhVmKpoKHbVWCKEQjRwIBw&amp;url=http://dovidkam.com/porady/yak-pozbutisya-vid-voskovo%D1%97-moli-u-vulikax-abo-sotoxranilishhax-perevireni-sposobi-borotbi-z-ognivkoyu-ta-zaxodi-profilaktiki.html&amp;psig=AFQjCNFZjNs2NWDTqCdLU3Ac_JIBkxb0Tg&amp;ust=1481019459648274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m.ua/url?sa=i&amp;rct=j&amp;q=&amp;esrc=s&amp;source=images&amp;cd=&amp;cad=rja&amp;uact=8&amp;ved=0ahUKEwjetaq5yIDRAhWHKCwKHQo_COgQjRwIBw&amp;url=http://moipchelki.ru/sezon-2013/solnechnaya-voskotopka.html&amp;psig=AFQjCNFXfWXr5cDuRnpxRsskk_hfSrWJFg&amp;ust=1482247515017979" TargetMode="External"/><Relationship Id="rId5" Type="http://schemas.openxmlformats.org/officeDocument/2006/relationships/image" Target="../media/image40.jpeg"/><Relationship Id="rId4" Type="http://schemas.openxmlformats.org/officeDocument/2006/relationships/hyperlink" Target="https://www.google.com.ua/url?sa=i&amp;rct=j&amp;q=&amp;esrc=s&amp;source=images&amp;cd=&amp;cad=rja&amp;uact=8&amp;ved=0ahUKEwjqlsaf69zQAhViOJoKHSzpDT0QjRwIBw&amp;url=http://naceka-online.ru/stati/pasechnoe-oborudovanie/samodelnaja-voskotopka.html&amp;psig=AFQjCNHlirkubArb8gjinp6nSBPjZjMf3A&amp;ust=1481019753446029" TargetMode="External"/><Relationship Id="rId9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5.jpeg"/><Relationship Id="rId2" Type="http://schemas.openxmlformats.org/officeDocument/2006/relationships/hyperlink" Target="https://www.google.com.ua/url?sa=i&amp;rct=j&amp;q=&amp;esrc=s&amp;source=images&amp;cd=&amp;cad=rja&amp;uact=8&amp;ved=0ahUKEwjz0OTi6dzQAhVkQZoKHSwJD8sQjRwIBw&amp;url=http://dovidkam.com/sadigorod/doglyad-za-bdzholami/metelik-ognivka-likuvannya-yaki-xvorobi-likuye-voskova-mil.html&amp;psig=AFQjCNFZjNs2NWDTqCdLU3Ac_JIBkxb0Tg&amp;ust=1481019459648274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ogle.com.ua/url?sa=i&amp;rct=j&amp;q=&amp;esrc=s&amp;source=images&amp;cd=&amp;cad=rja&amp;uact=8&amp;ved=0ahUKEwi06t2jvs7QAhXGDZoKHRMwCp4QjRwIBw&amp;url=http://poradum.com/sad-i-gorod/doglyad-za-bdzholami/obrobka-bdzhil-vid-klishha-likuvannya-ta-oznaki-xvorobi.html&amp;psig=AFQjCNH19DNRx37JkD2F8rHaTiD30t-VRA&amp;ust=1480525150461807" TargetMode="External"/><Relationship Id="rId5" Type="http://schemas.openxmlformats.org/officeDocument/2006/relationships/image" Target="../media/image44.jpeg"/><Relationship Id="rId4" Type="http://schemas.openxmlformats.org/officeDocument/2006/relationships/hyperlink" Target="https://www.google.com.ua/url?sa=i&amp;rct=j&amp;q=&amp;esrc=s&amp;source=images&amp;cd=&amp;cad=rja&amp;uact=8&amp;ved=0ahUKEwjz0d6y6tzQAhVhJ5oKHQQoCuUQjRwIBw&amp;url=http://vidpoviday.com/borotba-z-voskovoyu-millyu-shkoda-korist-metodi-znishhennya&amp;psig=AFQjCNFZjNs2NWDTqCdLU3Ac_JIBkxb0Tg&amp;ust=1481019459648274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google.com.ua/url?sa=i&amp;rct=j&amp;q=&amp;esrc=s&amp;source=images&amp;cd=&amp;cad=rja&amp;uact=8&amp;ved=0ahUKEwjZgYqFlMLQAhWMOSwKHeHfBdUQjRwIBw&amp;url=http://pchelandiya.chudodievo.com/health-and-honey/interesting-facts-about-bees/&amp;psig=AFQjCNFBLjxiuKp098-a2tgs978iMHhPrQ&amp;ust=1480103082832145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учитель\Desktop\БД\16325340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00043"/>
            <a:ext cx="7772400" cy="1428759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Бджола медоносна – майбутнє людства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4714876" y="2357430"/>
            <a:ext cx="4143404" cy="3857652"/>
          </a:xfrm>
        </p:spPr>
        <p:txBody>
          <a:bodyPr>
            <a:normAutofit/>
          </a:bodyPr>
          <a:lstStyle/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Роботу виконала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Губаль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Антоніна Іванівна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учениця 10 класу </a:t>
            </a:r>
          </a:p>
          <a:p>
            <a:r>
              <a:rPr lang="uk-U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Липчанської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ЗОШ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I-III 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ступенів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uk-U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ауковий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керівник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Губаль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Наталія Степанівна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вчитель біології</a:t>
            </a:r>
          </a:p>
          <a:p>
            <a:r>
              <a:rPr lang="uk-U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Липчанської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ЗОШ 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 -III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ступенів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57200" y="274638"/>
            <a:ext cx="8229600" cy="15112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ru-RU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/>
          </a:p>
        </p:txBody>
      </p:sp>
      <p:pic>
        <p:nvPicPr>
          <p:cNvPr id="10" name="Содержимое 3" descr="Картинки по запросу фото бджоли">
            <a:hlinkClick r:id="rId3" tgtFrame="&quot;_blank&quot;"/>
          </p:cNvPr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143248"/>
            <a:ext cx="4143404" cy="278608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xmlns="" val="350545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28596" y="214290"/>
            <a:ext cx="8429684" cy="5911873"/>
          </a:xfrm>
        </p:spPr>
        <p:txBody>
          <a:bodyPr/>
          <a:lstStyle/>
          <a:p>
            <a:pPr>
              <a:buNone/>
            </a:pPr>
            <a:endParaRPr lang="uk-UA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Актуальність</a:t>
            </a: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 обраної теми полягає в отриманні екологічно чистих продуктів бджільництва з метою профілактики населення.</a:t>
            </a:r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00033" y="154376"/>
            <a:ext cx="8358247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uk-UA" sz="32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єктом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наших досліджень є бджола медоносна. </a:t>
            </a:r>
            <a:endParaRPr kumimoji="0" lang="ru-RU" sz="32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Предмет досліджень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 форми та методи утримання бджолосімей  та популяризація породи серед населення.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Метою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науково-дослідницької роботи є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розведення та утримання бджіл на власній</a:t>
            </a:r>
            <a:r>
              <a:rPr lang="uk-UA" sz="3200" b="1" dirty="0" smtClean="0"/>
              <a:t>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пасіці для отримання якісного продукту – меду, прополісу, пилку та інших, а також вивчення хвороб бджолосімей та їх профілактика.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Для досягнення мети були поставлені такі завдання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dirty="0" smtClean="0"/>
          </a:p>
          <a:p>
            <a:pPr lvl="0"/>
            <a:r>
              <a:rPr lang="uk-UA" sz="3500" b="1" dirty="0" smtClean="0">
                <a:latin typeface="Times New Roman" pitchFamily="18" charset="0"/>
                <a:cs typeface="Times New Roman" pitchFamily="18" charset="0"/>
              </a:rPr>
              <a:t>Огляд літературних джерел та спостереження за життям бджіл.</a:t>
            </a:r>
            <a:endParaRPr lang="ru-RU" sz="35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3500" b="1" dirty="0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3500" b="1" dirty="0" smtClean="0">
                <a:latin typeface="Times New Roman" pitchFamily="18" charset="0"/>
                <a:cs typeface="Times New Roman" pitchFamily="18" charset="0"/>
              </a:rPr>
              <a:t>ясувати корисність бджіл для запилення рослин.</a:t>
            </a:r>
            <a:endParaRPr lang="ru-RU" sz="35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3500" b="1" dirty="0" smtClean="0">
                <a:latin typeface="Times New Roman" pitchFamily="18" charset="0"/>
                <a:cs typeface="Times New Roman" pitchFamily="18" charset="0"/>
              </a:rPr>
              <a:t>Дізнатися про цілющі властивості продуктів бджільництва.</a:t>
            </a:r>
            <a:endParaRPr lang="ru-RU" sz="35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3500" b="1" dirty="0" smtClean="0">
                <a:latin typeface="Times New Roman" pitchFamily="18" charset="0"/>
                <a:cs typeface="Times New Roman" pitchFamily="18" charset="0"/>
              </a:rPr>
              <a:t>Вивчити захворювання бджіл та їх лікування.</a:t>
            </a:r>
            <a:endParaRPr lang="ru-RU" sz="35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3500" b="1" dirty="0" smtClean="0">
                <a:latin typeface="Times New Roman" pitchFamily="18" charset="0"/>
                <a:cs typeface="Times New Roman" pitchFamily="18" charset="0"/>
              </a:rPr>
              <a:t>Практично займатися розведенням  та утриманням бджіл на власній пасіці.</a:t>
            </a:r>
            <a:endParaRPr lang="ru-RU" sz="3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>
            <a:normAutofit/>
          </a:bodyPr>
          <a:lstStyle/>
          <a:p>
            <a:r>
              <a:rPr lang="uk-UA" sz="3200" b="1" dirty="0" err="1" smtClean="0">
                <a:latin typeface="Times New Roman" pitchFamily="18" charset="0"/>
                <a:cs typeface="Times New Roman" pitchFamily="18" charset="0"/>
              </a:rPr>
              <a:t>Бджолярство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може забезпечити населення екологічно чистими </a:t>
            </a:r>
            <a:r>
              <a:rPr lang="uk-UA" sz="3200" b="1" dirty="0" err="1" smtClean="0">
                <a:latin typeface="Times New Roman" pitchFamily="18" charset="0"/>
                <a:cs typeface="Times New Roman" pitchFamily="18" charset="0"/>
              </a:rPr>
              <a:t>бджолопродуктами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Картинки по запросу фото пилок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42910" y="1571612"/>
            <a:ext cx="3000396" cy="2143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5" name="Рисунок 4" descr="Картинки по запросу фото викачування меду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4000504"/>
            <a:ext cx="3214710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6" name="Рисунок 5" descr="C:\Users\User\Desktop\мід\P123097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4000504"/>
            <a:ext cx="3286148" cy="24145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7" name="Рисунок 6" descr="Картинки по запросу початкове бджільництво фото">
            <a:hlinkClick r:id="rId6" tgtFrame="&quot;_blank&quot;"/>
          </p:cNvPr>
          <p:cNvPicPr/>
          <p:nvPr/>
        </p:nvPicPr>
        <p:blipFill>
          <a:blip r:embed="rId7" cstate="print"/>
          <a:srcRect r="-11" b="14134"/>
          <a:stretch>
            <a:fillRect/>
          </a:stretch>
        </p:blipFill>
        <p:spPr bwMode="auto">
          <a:xfrm>
            <a:off x="5357818" y="1571612"/>
            <a:ext cx="3214710" cy="2214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Особливості сім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ї медоносної бджоли</a:t>
            </a:r>
            <a:endParaRPr lang="ru-RU" dirty="0"/>
          </a:p>
        </p:txBody>
      </p:sp>
      <p:pic>
        <p:nvPicPr>
          <p:cNvPr id="4" name="Содержимое 3" descr="Картинки по запросу фото матки бджоли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857224" y="2928934"/>
            <a:ext cx="3214710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5" name="Рисунок 4" descr="Картинки по запросу фото трутня">
            <a:hlinkClick r:id="rId4" tgtFrame="&quot;_blank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2857496"/>
            <a:ext cx="3214710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714349" y="2000240"/>
            <a:ext cx="32147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Матка і робочі бджоли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57818" y="2071678"/>
            <a:ext cx="29289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рутень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Способи розмноження бджолиних сімей</a:t>
            </a:r>
            <a:endParaRPr lang="ru-RU" dirty="0"/>
          </a:p>
        </p:txBody>
      </p:sp>
      <p:pic>
        <p:nvPicPr>
          <p:cNvPr id="4" name="Содержимое 3" descr="Картинки по запросу фото роїння бджіл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643182"/>
            <a:ext cx="3048000" cy="2476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Картинки по запросу фото штучне розмноження бджіл">
            <a:hlinkClick r:id="rId4" tgtFrame="&quot;_blank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2714620"/>
            <a:ext cx="3143272" cy="25003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642910" y="1643050"/>
            <a:ext cx="27860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Природне  - рій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57818" y="1571612"/>
            <a:ext cx="28575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Штучне – поділ сім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ї навпіл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Огляд сімей на пасіці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User\Desktop\Изображение 03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785926"/>
            <a:ext cx="4357718" cy="41434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6" name="Содержимое 3" descr="Картинки по запросу фото задимлення бджіл">
            <a:hlinkClick r:id="rId3" tgtFrame="&quot;_blank&quot;"/>
          </p:cNvPr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2857496"/>
            <a:ext cx="2786082" cy="22860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28605"/>
            <a:ext cx="7772400" cy="1000131"/>
          </a:xfrm>
        </p:spPr>
        <p:txBody>
          <a:bodyPr>
            <a:normAutofit fontScale="90000"/>
          </a:bodyPr>
          <a:lstStyle/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Догляд за бджолами</a:t>
            </a:r>
            <a:br>
              <a:rPr lang="uk-UA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Утеплення гнізд</a:t>
            </a:r>
            <a:br>
              <a:rPr lang="uk-UA" sz="2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500034" y="3886200"/>
            <a:ext cx="8072494" cy="2471758"/>
          </a:xfrm>
        </p:spPr>
        <p:txBody>
          <a:bodyPr>
            <a:normAutofit/>
          </a:bodyPr>
          <a:lstStyle/>
          <a:p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Оброблення від </a:t>
            </a:r>
            <a:r>
              <a:rPr lang="uk-U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вароатозу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Прослуховування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11" descr="Картинки по запросу фото утеплення бджіл">
            <a:hlinkClick r:id="rId2" tgtFrame="&quot;_blank&quot;"/>
          </p:cNvPr>
          <p:cNvPicPr>
            <a:picLocks noGrp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1571612"/>
            <a:ext cx="3357562" cy="22145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5" name="Picture 2" descr="C:\Users\User\Desktop\мід\P12309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3429000"/>
            <a:ext cx="3500462" cy="2214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6" name="Рисунок 5" descr="C:\Users\User\Desktop\мід\P123097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3286124"/>
            <a:ext cx="3571900" cy="2286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1214445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Різноманітність </a:t>
            </a:r>
            <a:r>
              <a:rPr lang="uk-UA" sz="2800" b="1" dirty="0" err="1" smtClean="0">
                <a:latin typeface="Times New Roman" pitchFamily="18" charset="0"/>
                <a:cs typeface="Times New Roman" pitchFamily="18" charset="0"/>
              </a:rPr>
              <a:t>бджолопродуктів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 на нашій пасіці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286808" cy="5214974"/>
          </a:xfrm>
        </p:spPr>
        <p:txBody>
          <a:bodyPr>
            <a:normAutofit/>
          </a:bodyPr>
          <a:lstStyle/>
          <a:p>
            <a:pPr algn="l"/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пилок                                                          мед</a:t>
            </a:r>
          </a:p>
          <a:p>
            <a:pPr algn="l"/>
            <a:endParaRPr lang="uk-UA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прополіс                                                            </a:t>
            </a:r>
            <a:r>
              <a:rPr lang="uk-UA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воск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Картинки по запросу фото пилок"/>
          <p:cNvPicPr>
            <a:picLocks noGrp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000240"/>
            <a:ext cx="2540000" cy="1857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5" name="Рисунок 4" descr="Картинки по запросу фото мед"/>
          <p:cNvPicPr/>
          <p:nvPr/>
        </p:nvPicPr>
        <p:blipFill>
          <a:blip r:embed="rId3" cstate="print"/>
          <a:srcRect l="5484" r="7265" b="12241"/>
          <a:stretch>
            <a:fillRect/>
          </a:stretch>
        </p:blipFill>
        <p:spPr bwMode="auto">
          <a:xfrm>
            <a:off x="5572132" y="1928802"/>
            <a:ext cx="2786082" cy="19288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6" name="Рисунок 5" descr="Картинки по запросу фото прополіса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643446"/>
            <a:ext cx="2714644" cy="17907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7" name="Рисунок 6" descr="Картинки по запросу фото воску бджолиного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4500570"/>
            <a:ext cx="2714644" cy="18621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Розпечатування та викачування меду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Картинки по запросу фото викачування меду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428736"/>
            <a:ext cx="2857520" cy="2143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5" name="Рисунок 4" descr="C:\Users\User\Desktop\мід\P123098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1357298"/>
            <a:ext cx="3000396" cy="2357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6" name="Рисунок 5" descr="Картинки по запросу фото викачування меду">
            <a:hlinkClick r:id="rId5" tgtFrame="&quot;_blank&quot;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786" y="4000504"/>
            <a:ext cx="3071834" cy="21574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7" name="Рисунок 6" descr="C:\Users\User\Desktop\DSC02430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792889" y="3636871"/>
            <a:ext cx="2201692" cy="30718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Хвороби та шкідники бджіл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625989"/>
          </a:xfrm>
        </p:spPr>
        <p:txBody>
          <a:bodyPr/>
          <a:lstStyle/>
          <a:p>
            <a:pPr algn="ctr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Інфекційна хвороба – гнилець</a:t>
            </a:r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pPr algn="ctr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Оброблення сімей молочною сироваткою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User\Desktop\Віка Бенца\DSC0242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027984" y="2115235"/>
            <a:ext cx="2373124" cy="2857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5" name="Рисунок 4" descr="Картинки по запросу фото оброблення бджіл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2357430"/>
            <a:ext cx="2786082" cy="22860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28605"/>
            <a:ext cx="7772400" cy="1000131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Інфекційна хвороба – гнилець</a:t>
            </a:r>
            <a:br>
              <a:rPr lang="uk-UA" b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114568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Готування сиропу з препаратом тетрацикліну і підгодовування бджіл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Картинки по запросу фото годування бджіл">
            <a:hlinkClick r:id="rId2" tgtFrame="&quot;_blank&quot;"/>
          </p:cNvPr>
          <p:cNvPicPr>
            <a:picLocks noGrp="1"/>
          </p:cNvPicPr>
          <p:nvPr>
            <p:ph idx="4294967295"/>
          </p:nvPr>
        </p:nvPicPr>
        <p:blipFill>
          <a:blip r:embed="rId3" cstate="print"/>
          <a:srcRect t="14211" b="14210"/>
          <a:stretch>
            <a:fillRect/>
          </a:stretch>
        </p:blipFill>
        <p:spPr bwMode="auto">
          <a:xfrm>
            <a:off x="785786" y="1357298"/>
            <a:ext cx="3286148" cy="24542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5" name="Рисунок 4" descr="D:\Бджоли\Кухлик меду\P101012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1428736"/>
            <a:ext cx="3177417" cy="2357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71481"/>
            <a:ext cx="7772400" cy="642941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Вірусна хвороба  - 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аскосфероз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371600" y="3000372"/>
            <a:ext cx="6400800" cy="3714776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Змішування кормового тіста з ністатином і</a:t>
            </a:r>
            <a:endParaRPr lang="ru-RU" sz="2400" dirty="0" smtClean="0"/>
          </a:p>
          <a:p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розміщення його над гніздом</a:t>
            </a:r>
          </a:p>
          <a:p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Оприскування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сімей </a:t>
            </a:r>
            <a:r>
              <a:rPr lang="uk-UA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нітрофунгіном</a:t>
            </a:r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Картинки по запросу фото канді для бджіл">
            <a:hlinkClick r:id="rId2" tgtFrame="&quot;_blank&quot;"/>
          </p:cNvPr>
          <p:cNvPicPr>
            <a:picLocks noGrp="1"/>
          </p:cNvPicPr>
          <p:nvPr>
            <p:ph idx="4294967295"/>
          </p:nvPr>
        </p:nvPicPr>
        <p:blipFill>
          <a:blip r:embed="rId3" cstate="print"/>
          <a:srcRect l="13793" t="13027" r="13218" b="13793"/>
          <a:stretch>
            <a:fillRect/>
          </a:stretch>
        </p:blipFill>
        <p:spPr bwMode="auto">
          <a:xfrm>
            <a:off x="1142976" y="1214422"/>
            <a:ext cx="2714625" cy="1714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5" name="Рисунок 4" descr="Картинки по запросу фото канді для бджіл">
            <a:hlinkClick r:id="rId4" tgtFrame="&quot;_blank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1285861"/>
            <a:ext cx="2531745" cy="15716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6" name="Рисунок 5" descr="Похожее изображение">
            <a:hlinkClick r:id="rId6" tgtFrame="&quot;_blank&quot;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4000504"/>
            <a:ext cx="2487295" cy="16430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928693"/>
          </a:xfrm>
        </p:spPr>
        <p:txBody>
          <a:bodyPr>
            <a:noAutofit/>
          </a:bodyPr>
          <a:lstStyle/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Інвазійні хвороби. </a:t>
            </a:r>
            <a:r>
              <a:rPr lang="uk-UA" sz="3600" b="1" dirty="0" err="1" smtClean="0">
                <a:latin typeface="Times New Roman" pitchFamily="18" charset="0"/>
                <a:cs typeface="Times New Roman" pitchFamily="18" charset="0"/>
              </a:rPr>
              <a:t>Вароатоз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28596" y="3143248"/>
            <a:ext cx="8072494" cy="3357586"/>
          </a:xfrm>
        </p:spPr>
        <p:txBody>
          <a:bodyPr>
            <a:normAutofit/>
          </a:bodyPr>
          <a:lstStyle/>
          <a:p>
            <a:pPr algn="l"/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Кліщ </a:t>
            </a:r>
            <a:r>
              <a:rPr lang="uk-U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вароа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Якобсоні           Вражена личинка і бджола кліщем </a:t>
            </a:r>
            <a:r>
              <a:rPr lang="uk-U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вароа</a:t>
            </a:r>
            <a:endPara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Мертві кліщі                                    Осипання бджіл, вражених кліщем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Картинки по запросу фото кліщ вароа">
            <a:hlinkClick r:id="rId2" tgtFrame="&quot;_blank&quot;"/>
          </p:cNvPr>
          <p:cNvPicPr>
            <a:picLocks noGrp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1071546"/>
            <a:ext cx="2357454" cy="20177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5" name="Рисунок 4" descr="Картинки по запросу фото оброблення бджіл">
            <a:hlinkClick r:id="rId4" tgtFrame="&quot;_blank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1071546"/>
            <a:ext cx="2428892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6" name="Рисунок 5" descr="Картинки по запросу фото кліщ вароа">
            <a:hlinkClick r:id="rId6" tgtFrame="&quot;_blank&quot;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1071546"/>
            <a:ext cx="2500330" cy="19288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7" name="Рисунок 6" descr="Картинки по запросу фото кліщ вароа">
            <a:hlinkClick r:id="rId8" tgtFrame="&quot;_blank&quot;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7158" y="3929066"/>
            <a:ext cx="2500330" cy="2019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8" name="Рисунок 7" descr="Картинки по запросу фото кліщ вароа">
            <a:hlinkClick r:id="rId10" tgtFrame="&quot;_blank&quot;"/>
          </p:cNvPr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00562" y="3786190"/>
            <a:ext cx="3643338" cy="2143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1071569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Інвазійні хвороби.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Вароатоз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357158" y="2786058"/>
            <a:ext cx="8786842" cy="3929090"/>
          </a:xfrm>
        </p:spPr>
        <p:txBody>
          <a:bodyPr>
            <a:normAutofit lnSpcReduction="10000"/>
          </a:bodyPr>
          <a:lstStyle/>
          <a:p>
            <a:pPr algn="l"/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Препарат КАС -81      Полин гіркий         Бруньки сосни</a:t>
            </a:r>
          </a:p>
          <a:p>
            <a:pPr algn="l"/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Застосування </a:t>
            </a:r>
            <a:r>
              <a:rPr lang="uk-UA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біпіну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Розведення і вливання </a:t>
            </a:r>
            <a:r>
              <a:rPr lang="uk-UA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біпіну</a:t>
            </a:r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допомогою димової </a:t>
            </a:r>
          </a:p>
          <a:p>
            <a:pPr algn="l"/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пушки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Картинки по запросу фото полин гіркий">
            <a:hlinkClick r:id="rId2" tgtFrame="&quot;_blank&quot;"/>
          </p:cNvPr>
          <p:cNvPicPr>
            <a:picLocks noGrp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857232"/>
            <a:ext cx="2214578" cy="1857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5" name="Рисунок 4" descr="Картинки по запросу фото полин гіркий">
            <a:hlinkClick r:id="rId4" tgtFrame="&quot;_blank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857232"/>
            <a:ext cx="2091845" cy="18954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6" name="Рисунок 5" descr="Картинки по запросу фото молоді бруньки сосни">
            <a:hlinkClick r:id="rId6" tgtFrame="&quot;_blank&quot;"/>
          </p:cNvPr>
          <p:cNvPicPr/>
          <p:nvPr/>
        </p:nvPicPr>
        <p:blipFill>
          <a:blip r:embed="rId7" cstate="print"/>
          <a:srcRect l="5213" t="7097" r="3791" b="10323"/>
          <a:stretch>
            <a:fillRect/>
          </a:stretch>
        </p:blipFill>
        <p:spPr bwMode="auto">
          <a:xfrm>
            <a:off x="6072198" y="857232"/>
            <a:ext cx="2043114" cy="18383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8" name="Рисунок 7" descr="C:\Users\User\Desktop\мід\P1230978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0034" y="3214686"/>
            <a:ext cx="2928958" cy="20717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9" name="Рисунок 8" descr="Картинки по запросу фото кліщ вароа">
            <a:hlinkClick r:id="rId9" tgtFrame="&quot;_blank&quot;"/>
          </p:cNvPr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57620" y="3286124"/>
            <a:ext cx="2209800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0" name="Рисунок 9" descr="Картинки по запросу фото кліщ вароа">
            <a:hlinkClick r:id="rId11" tgtFrame="&quot;_blank&quot;"/>
          </p:cNvPr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357950" y="3286124"/>
            <a:ext cx="2228850" cy="1857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Результати досліджень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357298"/>
            <a:ext cx="8643998" cy="5143536"/>
          </a:xfrm>
        </p:spPr>
        <p:txBody>
          <a:bodyPr>
            <a:normAutofit lnSpcReduction="10000"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Навесні  обстежили сім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ї у ветеринарній лабораторії. Виявилося, що сім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ям, до яких ми застосували всі профілактичні заходи, були на 98%  вільні від кліща. Гнізда сухі, чисті, з досить великим запасом меду, бджоли активні, осипання не більше 10 - 20 бджіл на сім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ю.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Сім’ї, які були оброблені тільки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біпіном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, були вивільнені від кліща на 85%.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Дві сім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ї ми залишили для контролю без  догляду.  Обидві сім’ї загинули.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Результати досліджень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 Отже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, виходячи з досліджень, можемо зробити висновок, що сім’ї , до яких було застосовано комплекс заходів (природні препарати, будівельна рамка) були набагато активніші і сильніші, ніж сім’ї, оброблені тільки хімічними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препаратами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857255"/>
          </a:xfrm>
        </p:spPr>
        <p:txBody>
          <a:bodyPr>
            <a:norm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Шкідники </a:t>
            </a:r>
            <a:r>
              <a:rPr lang="uk-UA" sz="3200" b="1" dirty="0" err="1" smtClean="0">
                <a:latin typeface="Times New Roman" pitchFamily="18" charset="0"/>
                <a:cs typeface="Times New Roman" pitchFamily="18" charset="0"/>
              </a:rPr>
              <a:t>бджіл.Воскова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міль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357158" y="3000372"/>
            <a:ext cx="8572560" cy="3500462"/>
          </a:xfrm>
        </p:spPr>
        <p:txBody>
          <a:bodyPr>
            <a:normAutofit lnSpcReduction="10000"/>
          </a:bodyPr>
          <a:lstStyle/>
          <a:p>
            <a:pPr algn="l"/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Воскова міль                                    Пошкоджені стільники</a:t>
            </a:r>
          </a:p>
          <a:p>
            <a:pPr algn="l"/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Сонячна </a:t>
            </a:r>
            <a:r>
              <a:rPr lang="uk-UA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воскотопка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Парова </a:t>
            </a:r>
            <a:r>
              <a:rPr lang="uk-UA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воскотопка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Картинки по запросу фото воскова міль у вуликах">
            <a:hlinkClick r:id="rId2" tgtFrame="&quot;_blank&quot;"/>
          </p:cNvPr>
          <p:cNvPicPr>
            <a:picLocks noGrp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000108"/>
            <a:ext cx="3071834" cy="2000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5" name="Рисунок 4" descr="Картинки по запросу фото воскотопки">
            <a:hlinkClick r:id="rId4" tgtFrame="&quot;_blank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1071546"/>
            <a:ext cx="3195652" cy="19288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6" name="Рисунок 5" descr="Картинки по запросу сонячна воскотопка своїми руками">
            <a:hlinkClick r:id="rId6" tgtFrame="&quot;_blank&quot;"/>
          </p:cNvPr>
          <p:cNvPicPr/>
          <p:nvPr/>
        </p:nvPicPr>
        <p:blipFill>
          <a:blip r:embed="rId7" cstate="print"/>
          <a:srcRect l="8462" r="6538" b="6363"/>
          <a:stretch>
            <a:fillRect/>
          </a:stretch>
        </p:blipFill>
        <p:spPr bwMode="auto">
          <a:xfrm>
            <a:off x="500034" y="3714752"/>
            <a:ext cx="3143272" cy="21764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7" name="Рисунок 6" descr="Картинки по запросу фото парова воскотопка">
            <a:hlinkClick r:id="rId8" tgtFrame="&quot;_blank&quot;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0628" y="3643314"/>
            <a:ext cx="3303595" cy="22098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714379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Боротьба з восковою міллю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428596" y="3286124"/>
            <a:ext cx="8501122" cy="3214710"/>
          </a:xfrm>
        </p:spPr>
        <p:txBody>
          <a:bodyPr>
            <a:normAutofit/>
          </a:bodyPr>
          <a:lstStyle/>
          <a:p>
            <a:pPr algn="l"/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Очищення вулика від молі           Видалення личинок з ходів</a:t>
            </a:r>
          </a:p>
          <a:p>
            <a:pPr algn="l"/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Обкурювання сірчистим газом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Картинки по запросу фото воскова міль у вуликах">
            <a:hlinkClick r:id="rId2" tgtFrame="&quot;_blank&quot;"/>
          </p:cNvPr>
          <p:cNvPicPr>
            <a:picLocks noGrp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214422"/>
            <a:ext cx="3214688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5" name="Рисунок 4" descr="Картинки по запросу фото воскова міль у вуликах">
            <a:hlinkClick r:id="rId4" tgtFrame="&quot;_blank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1142984"/>
            <a:ext cx="3071834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6" name="Рисунок 5" descr="Картинки по запросу фото кліщ вароа">
            <a:hlinkClick r:id="rId6" tgtFrame="&quot;_blank&quot;"/>
          </p:cNvPr>
          <p:cNvPicPr/>
          <p:nvPr/>
        </p:nvPicPr>
        <p:blipFill>
          <a:blip r:embed="rId7" cstate="print"/>
          <a:srcRect t="15300" r="1538" b="16022"/>
          <a:stretch>
            <a:fillRect/>
          </a:stretch>
        </p:blipFill>
        <p:spPr bwMode="auto">
          <a:xfrm>
            <a:off x="2714612" y="3786190"/>
            <a:ext cx="3643338" cy="20717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Висновки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643602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На нашу думку, утримання і розведення бджіл є актуальним у наш час. Адже екологічна ситуація в Україні досить невтішна і захворюваність людей зростає з кожним роком. Лікувальні цінності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бджолопродуктів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не знаходять собі рівних серед інших продуктів. І зараз ми впевнено можемо стверджувати, що перш ніж зайти в аптеку за ліками, краще вживати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бджолопродукти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, які підвищують імунітет людини у будь-якому віці.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Дякуємо за увагу!</a:t>
            </a:r>
            <a:endParaRPr lang="ru-RU" sz="54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Картинки по запросу фото бджоли">
            <a:hlinkClick r:id="rId2" tgtFrame="&quot;_blank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571612"/>
            <a:ext cx="6643734" cy="450059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957</TotalTime>
  <Words>536</Words>
  <Application>Microsoft Office PowerPoint</Application>
  <PresentationFormat>Экран (4:3)</PresentationFormat>
  <Paragraphs>112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Бджола медоносна – майбутнє людства</vt:lpstr>
      <vt:lpstr>Слайд 2</vt:lpstr>
      <vt:lpstr>Слайд 3</vt:lpstr>
      <vt:lpstr>Для досягнення мети були поставлені такі завдання: </vt:lpstr>
      <vt:lpstr>Бджолярство може забезпечити населення екологічно чистими бджолопродуктами</vt:lpstr>
      <vt:lpstr>Особливості сім’ї медоносної бджоли</vt:lpstr>
      <vt:lpstr>Способи розмноження бджолиних сімей</vt:lpstr>
      <vt:lpstr>Огляд сімей на пасіці</vt:lpstr>
      <vt:lpstr>Догляд за бджолами  Утеплення гнізд </vt:lpstr>
      <vt:lpstr>Різноманітність бджолопродуктів на нашій пасіці</vt:lpstr>
      <vt:lpstr>Розпечатування та викачування меду</vt:lpstr>
      <vt:lpstr>Хвороби та шкідники бджіл</vt:lpstr>
      <vt:lpstr>Інфекційна хвороба – гнилець </vt:lpstr>
      <vt:lpstr>Вірусна хвороба  -  аскосфероз</vt:lpstr>
      <vt:lpstr>Інвазійні хвороби. Вароатоз </vt:lpstr>
      <vt:lpstr>Інвазійні хвороби. Вароатоз </vt:lpstr>
      <vt:lpstr>Результати досліджень</vt:lpstr>
      <vt:lpstr>Результати досліджень</vt:lpstr>
      <vt:lpstr>Шкідники бджіл.Воскова міль</vt:lpstr>
      <vt:lpstr>Боротьба з восковою міллю</vt:lpstr>
      <vt:lpstr>Висновки</vt:lpstr>
      <vt:lpstr>Дякуємо за увагу!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113</cp:revision>
  <dcterms:created xsi:type="dcterms:W3CDTF">2016-11-24T18:48:55Z</dcterms:created>
  <dcterms:modified xsi:type="dcterms:W3CDTF">2017-01-03T15:34:36Z</dcterms:modified>
</cp:coreProperties>
</file>