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3"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24" autoAdjust="0"/>
    <p:restoredTop sz="94660"/>
  </p:normalViewPr>
  <p:slideViewPr>
    <p:cSldViewPr>
      <p:cViewPr varScale="1">
        <p:scale>
          <a:sx n="72" d="100"/>
          <a:sy n="72" d="100"/>
        </p:scale>
        <p:origin x="-136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58B2B4-CBED-480E-8E06-4ABA4EA5D989}" type="datetimeFigureOut">
              <a:rPr lang="ru-RU" smtClean="0"/>
              <a:t>11.03.2023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ADDE41-F462-4369-9B6E-1C68404210EE}" type="slidenum">
              <a:rPr lang="ru-RU" smtClean="0"/>
              <a:t>‹#›</a:t>
            </a:fld>
            <a:endParaRPr lang="ru-RU"/>
          </a:p>
        </p:txBody>
      </p:sp>
    </p:spTree>
    <p:extLst>
      <p:ext uri="{BB962C8B-B14F-4D97-AF65-F5344CB8AC3E}">
        <p14:creationId xmlns:p14="http://schemas.microsoft.com/office/powerpoint/2010/main" val="3849941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1ADDE41-F462-4369-9B6E-1C68404210EE}" type="slidenum">
              <a:rPr lang="ru-RU" smtClean="0"/>
              <a:t>1</a:t>
            </a:fld>
            <a:endParaRPr lang="ru-RU"/>
          </a:p>
        </p:txBody>
      </p:sp>
    </p:spTree>
    <p:extLst>
      <p:ext uri="{BB962C8B-B14F-4D97-AF65-F5344CB8AC3E}">
        <p14:creationId xmlns:p14="http://schemas.microsoft.com/office/powerpoint/2010/main" val="177552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11.03.2023</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11.03.2023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11.03.2023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11.03.2023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11.03.2023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11.03.2023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11.03.2023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11.03.2023</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692697"/>
            <a:ext cx="7772400" cy="1944215"/>
          </a:xfrm>
        </p:spPr>
        <p:txBody>
          <a:bodyPr>
            <a:normAutofit fontScale="90000"/>
          </a:bodyPr>
          <a:lstStyle/>
          <a:p>
            <a:pPr algn="ctr"/>
            <a:r>
              <a:rPr lang="uk-UA" sz="4900" b="1" dirty="0">
                <a:solidFill>
                  <a:srgbClr val="FFFF00"/>
                </a:solidFill>
              </a:rPr>
              <a:t>Тема. </a:t>
            </a:r>
            <a:r>
              <a:rPr lang="ru-RU" sz="4900" b="1" dirty="0" err="1">
                <a:solidFill>
                  <a:srgbClr val="FFFF00"/>
                </a:solidFill>
              </a:rPr>
              <a:t>Сім</a:t>
            </a:r>
            <a:r>
              <a:rPr lang="ru-RU" sz="4900" b="1" dirty="0">
                <a:solidFill>
                  <a:srgbClr val="FFFF00"/>
                </a:solidFill>
              </a:rPr>
              <a:t> </a:t>
            </a:r>
            <a:r>
              <a:rPr lang="ru-RU" sz="4900" b="1" dirty="0" err="1">
                <a:solidFill>
                  <a:srgbClr val="FFFF00"/>
                </a:solidFill>
              </a:rPr>
              <a:t>природних</a:t>
            </a:r>
            <a:r>
              <a:rPr lang="ru-RU" sz="4900" b="1" dirty="0">
                <a:solidFill>
                  <a:srgbClr val="FFFF00"/>
                </a:solidFill>
              </a:rPr>
              <a:t> чудес </a:t>
            </a:r>
            <a:r>
              <a:rPr lang="ru-RU" sz="4900" b="1" dirty="0" err="1">
                <a:solidFill>
                  <a:srgbClr val="FFFF00"/>
                </a:solidFill>
              </a:rPr>
              <a:t>України</a:t>
            </a:r>
            <a:r>
              <a:rPr lang="uk-UA" sz="4900" b="1" dirty="0">
                <a:solidFill>
                  <a:srgbClr val="002060"/>
                </a:solidFill>
              </a:rPr>
              <a:t>.</a:t>
            </a:r>
            <a:r>
              <a:rPr lang="ru-RU" dirty="0"/>
              <a:t/>
            </a:r>
            <a:br>
              <a:rPr lang="ru-RU" dirty="0"/>
            </a:br>
            <a:endParaRPr lang="ru-RU" dirty="0"/>
          </a:p>
        </p:txBody>
      </p:sp>
      <p:sp>
        <p:nvSpPr>
          <p:cNvPr id="3" name="Подзаголовок 2"/>
          <p:cNvSpPr>
            <a:spLocks noGrp="1"/>
          </p:cNvSpPr>
          <p:nvPr>
            <p:ph type="subTitle" idx="1"/>
          </p:nvPr>
        </p:nvSpPr>
        <p:spPr>
          <a:xfrm>
            <a:off x="1043608" y="2492896"/>
            <a:ext cx="7200800" cy="3528392"/>
          </a:xfrm>
        </p:spPr>
        <p:txBody>
          <a:bodyPr/>
          <a:lstStyle/>
          <a:p>
            <a:endParaRPr lang="ru-RU" dirty="0"/>
          </a:p>
        </p:txBody>
      </p:sp>
      <p:pic>
        <p:nvPicPr>
          <p:cNvPr id="1026" name="Picture 2" descr="C:\Users\Gigabyte\Desktop\2.jpg"/>
          <p:cNvPicPr>
            <a:picLocks noChangeAspect="1" noChangeArrowheads="1"/>
          </p:cNvPicPr>
          <p:nvPr/>
        </p:nvPicPr>
        <p:blipFill rotWithShape="1">
          <a:blip r:embed="rId3">
            <a:extLst>
              <a:ext uri="{28A0092B-C50C-407E-A947-70E740481C1C}">
                <a14:useLocalDpi xmlns:a14="http://schemas.microsoft.com/office/drawing/2010/main" val="0"/>
              </a:ext>
            </a:extLst>
          </a:blip>
          <a:srcRect l="4031" t="42478" r="4295"/>
          <a:stretch/>
        </p:blipFill>
        <p:spPr bwMode="auto">
          <a:xfrm>
            <a:off x="899591" y="2361573"/>
            <a:ext cx="7776749" cy="3659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04813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548680"/>
            <a:ext cx="7772400" cy="2232247"/>
          </a:xfrm>
        </p:spPr>
        <p:txBody>
          <a:bodyPr>
            <a:noAutofit/>
          </a:bodyPr>
          <a:lstStyle/>
          <a:p>
            <a:pPr algn="l"/>
            <a:r>
              <a:rPr lang="uk-UA" sz="2800" dirty="0" smtClean="0">
                <a:solidFill>
                  <a:schemeClr val="tx1"/>
                </a:solidFill>
              </a:rPr>
              <a:t>Ми часто мріємо про чудеса заморських країн і, на жаль, забуваємо про свої рідні дива. А їх, між іншим, вистачає. </a:t>
            </a:r>
            <a:r>
              <a:rPr lang="uk-UA" sz="2800" dirty="0">
                <a:solidFill>
                  <a:schemeClr val="tx1"/>
                </a:solidFill>
              </a:rPr>
              <a:t>С</a:t>
            </a:r>
            <a:r>
              <a:rPr lang="uk-UA" sz="2800" dirty="0" smtClean="0">
                <a:solidFill>
                  <a:schemeClr val="tx1"/>
                </a:solidFill>
              </a:rPr>
              <a:t>ьогодні я пропоную вам здійснити віртуальну подорож та оглянути унікальні природні </a:t>
            </a:r>
            <a:r>
              <a:rPr lang="uk-UA" sz="2800" dirty="0" err="1" smtClean="0">
                <a:solidFill>
                  <a:schemeClr val="tx1"/>
                </a:solidFill>
              </a:rPr>
              <a:t>пам</a:t>
            </a:r>
            <a:r>
              <a:rPr lang="en-US" sz="2800" dirty="0" smtClean="0">
                <a:solidFill>
                  <a:schemeClr val="tx1"/>
                </a:solidFill>
              </a:rPr>
              <a:t>’</a:t>
            </a:r>
            <a:r>
              <a:rPr lang="uk-UA" sz="2800" dirty="0" smtClean="0">
                <a:solidFill>
                  <a:schemeClr val="tx1"/>
                </a:solidFill>
              </a:rPr>
              <a:t>ятки України.</a:t>
            </a:r>
            <a:endParaRPr lang="ru-RU" sz="2800" dirty="0">
              <a:solidFill>
                <a:schemeClr val="tx1"/>
              </a:solidFill>
            </a:endParaRPr>
          </a:p>
        </p:txBody>
      </p:sp>
      <p:sp>
        <p:nvSpPr>
          <p:cNvPr id="3" name="Подзаголовок 2"/>
          <p:cNvSpPr>
            <a:spLocks noGrp="1"/>
          </p:cNvSpPr>
          <p:nvPr>
            <p:ph type="subTitle" idx="1"/>
          </p:nvPr>
        </p:nvSpPr>
        <p:spPr>
          <a:xfrm>
            <a:off x="2447325" y="3085593"/>
            <a:ext cx="4212907" cy="3024336"/>
          </a:xfrm>
        </p:spPr>
        <p:txBody>
          <a:bodyPr/>
          <a:lstStyle/>
          <a:p>
            <a:endParaRPr lang="ru-RU" dirty="0"/>
          </a:p>
        </p:txBody>
      </p:sp>
      <p:pic>
        <p:nvPicPr>
          <p:cNvPr id="2050" name="Picture 2" descr="C:\Users\Gigabyte\Desktop\dyv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3458" y="3068960"/>
            <a:ext cx="4752528" cy="314845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50227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404665"/>
            <a:ext cx="7772400" cy="936103"/>
          </a:xfrm>
        </p:spPr>
        <p:txBody>
          <a:bodyPr>
            <a:normAutofit/>
          </a:bodyPr>
          <a:lstStyle/>
          <a:p>
            <a:pPr algn="ctr"/>
            <a:r>
              <a:rPr lang="uk-UA" sz="3200" b="1" dirty="0" smtClean="0">
                <a:solidFill>
                  <a:srgbClr val="FFFF00"/>
                </a:solidFill>
              </a:rPr>
              <a:t>Асканія-Нова (Херсонщина)</a:t>
            </a:r>
            <a:endParaRPr lang="ru-RU" sz="3200" b="1" dirty="0">
              <a:solidFill>
                <a:srgbClr val="FFFF00"/>
              </a:solidFill>
            </a:endParaRPr>
          </a:p>
        </p:txBody>
      </p:sp>
      <p:sp>
        <p:nvSpPr>
          <p:cNvPr id="3" name="Подзаголовок 2"/>
          <p:cNvSpPr>
            <a:spLocks noGrp="1"/>
          </p:cNvSpPr>
          <p:nvPr>
            <p:ph type="subTitle" idx="1"/>
          </p:nvPr>
        </p:nvSpPr>
        <p:spPr>
          <a:xfrm>
            <a:off x="1371600" y="1412776"/>
            <a:ext cx="6656784" cy="4226024"/>
          </a:xfrm>
        </p:spPr>
        <p:txBody>
          <a:bodyPr>
            <a:normAutofit/>
          </a:bodyPr>
          <a:lstStyle/>
          <a:p>
            <a:pPr algn="l"/>
            <a:r>
              <a:rPr lang="uk-UA" sz="2400" dirty="0" smtClean="0">
                <a:solidFill>
                  <a:schemeClr val="tx1"/>
                </a:solidFill>
              </a:rPr>
              <a:t>Біосферний заповідник «Асканія-Нова»- одне із 7 природних чудес України, що входить в сотню найбільш відомих заповідних територій планети, вже відсвяткував своє сторіччя.</a:t>
            </a:r>
            <a:endParaRPr lang="ru-RU" sz="2400" dirty="0">
              <a:solidFill>
                <a:schemeClr val="tx1"/>
              </a:solidFill>
            </a:endParaRPr>
          </a:p>
        </p:txBody>
      </p:sp>
      <p:pic>
        <p:nvPicPr>
          <p:cNvPr id="3077" name="Picture 5" descr="C:\Users\Gigabyte\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212976"/>
            <a:ext cx="5276553" cy="32519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20885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836712"/>
            <a:ext cx="7848872" cy="1656184"/>
          </a:xfrm>
        </p:spPr>
        <p:txBody>
          <a:bodyPr>
            <a:noAutofit/>
          </a:bodyPr>
          <a:lstStyle/>
          <a:p>
            <a:pPr algn="l"/>
            <a:r>
              <a:rPr lang="uk-UA" sz="2800" dirty="0" smtClean="0">
                <a:solidFill>
                  <a:srgbClr val="FFFF00"/>
                </a:solidFill>
              </a:rPr>
              <a:t> </a:t>
            </a:r>
            <a:r>
              <a:rPr lang="uk-UA" sz="2800" dirty="0" smtClean="0">
                <a:solidFill>
                  <a:schemeClr val="tx1"/>
                </a:solidFill>
              </a:rPr>
              <a:t>Де ще можна знайти такий клаптик первозданної природи? Площа заповідника 33 тисячі гектарів. Причому третину займає степ, який за мільйони років не знав плуга.</a:t>
            </a:r>
            <a:endParaRPr lang="ru-RU" sz="2800" dirty="0">
              <a:solidFill>
                <a:schemeClr val="tx1"/>
              </a:solidFill>
            </a:endParaRPr>
          </a:p>
        </p:txBody>
      </p:sp>
      <p:sp>
        <p:nvSpPr>
          <p:cNvPr id="3" name="Подзаголовок 2"/>
          <p:cNvSpPr>
            <a:spLocks noGrp="1"/>
          </p:cNvSpPr>
          <p:nvPr>
            <p:ph type="subTitle" idx="1"/>
          </p:nvPr>
        </p:nvSpPr>
        <p:spPr>
          <a:xfrm>
            <a:off x="1907704" y="2924944"/>
            <a:ext cx="5981600" cy="2713856"/>
          </a:xfrm>
        </p:spPr>
        <p:txBody>
          <a:bodyPr/>
          <a:lstStyle/>
          <a:p>
            <a:endParaRPr lang="ru-RU" dirty="0"/>
          </a:p>
        </p:txBody>
      </p:sp>
      <p:pic>
        <p:nvPicPr>
          <p:cNvPr id="4098" name="Picture 2" descr="C:\Users\Gigabyte\Desktop\images (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9868" y="2636911"/>
            <a:ext cx="6264696" cy="368410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1983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Gigabyte\Desktop\askaniya_nova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7485" cy="6858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635000"/>
          </a:effectLst>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7824" y="1127199"/>
            <a:ext cx="5400600"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76496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Gigabyte\Desktop\загружено.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6632"/>
            <a:ext cx="7896090" cy="525448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6147" name="Picture 3" descr="C:\Users\Gigabyte\Desktop\images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287715"/>
            <a:ext cx="3453653" cy="345365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5376" y="5418566"/>
            <a:ext cx="59404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99237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404664"/>
            <a:ext cx="7772400" cy="1296144"/>
          </a:xfrm>
        </p:spPr>
        <p:txBody>
          <a:bodyPr>
            <a:normAutofit/>
          </a:bodyPr>
          <a:lstStyle/>
          <a:p>
            <a:pPr algn="ctr"/>
            <a:r>
              <a:rPr lang="uk-UA" sz="2800" b="1" dirty="0" smtClean="0">
                <a:solidFill>
                  <a:srgbClr val="FFFF00"/>
                </a:solidFill>
              </a:rPr>
              <a:t>69 видів тварин, які тут живуть </a:t>
            </a:r>
            <a:r>
              <a:rPr lang="uk-UA" sz="2800" b="1" dirty="0" err="1" smtClean="0">
                <a:solidFill>
                  <a:srgbClr val="FFFF00"/>
                </a:solidFill>
              </a:rPr>
              <a:t>занесено</a:t>
            </a:r>
            <a:r>
              <a:rPr lang="uk-UA" sz="2800" b="1" dirty="0" smtClean="0">
                <a:solidFill>
                  <a:srgbClr val="FFFF00"/>
                </a:solidFill>
              </a:rPr>
              <a:t> в Червону книгу України</a:t>
            </a:r>
            <a:r>
              <a:rPr lang="uk-UA" sz="2800" b="1" dirty="0" smtClean="0">
                <a:solidFill>
                  <a:srgbClr val="002060"/>
                </a:solidFill>
              </a:rPr>
              <a:t>.</a:t>
            </a:r>
            <a:endParaRPr lang="ru-RU" sz="2800" b="1" dirty="0">
              <a:solidFill>
                <a:srgbClr val="002060"/>
              </a:solidFill>
            </a:endParaRPr>
          </a:p>
        </p:txBody>
      </p:sp>
      <p:sp>
        <p:nvSpPr>
          <p:cNvPr id="3" name="Подзаголовок 2"/>
          <p:cNvSpPr>
            <a:spLocks noGrp="1"/>
          </p:cNvSpPr>
          <p:nvPr>
            <p:ph type="subTitle" idx="1"/>
          </p:nvPr>
        </p:nvSpPr>
        <p:spPr>
          <a:xfrm>
            <a:off x="3765377" y="3622982"/>
            <a:ext cx="2462808" cy="2015817"/>
          </a:xfrm>
        </p:spPr>
        <p:txBody>
          <a:bodyPr/>
          <a:lstStyle/>
          <a:p>
            <a:endParaRPr lang="ru-RU" dirty="0"/>
          </a:p>
        </p:txBody>
      </p:sp>
      <p:pic>
        <p:nvPicPr>
          <p:cNvPr id="7170" name="Picture 2" descr="C:\Users\Gigabyte\Desktop\загружено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116123"/>
            <a:ext cx="2656879" cy="224898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127000"/>
          </a:effectLst>
          <a:extLst>
            <a:ext uri="{909E8E84-426E-40DD-AFC4-6F175D3DCCD1}">
              <a14:hiddenFill xmlns:a14="http://schemas.microsoft.com/office/drawing/2010/main">
                <a:solidFill>
                  <a:srgbClr val="FFFFFF"/>
                </a:solidFill>
              </a14:hiddenFill>
            </a:ext>
          </a:extLst>
        </p:spPr>
      </p:pic>
      <p:pic>
        <p:nvPicPr>
          <p:cNvPr id="7171" name="Picture 3" descr="C:\Users\Gigabyte\Desktop\images (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0264" y="3356992"/>
            <a:ext cx="2838419" cy="283841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7172" name="Picture 4" descr="C:\Users\Gigabyte\Desktop\images (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8683" y="1801335"/>
            <a:ext cx="2033151" cy="239656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0863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988840"/>
            <a:ext cx="7772400" cy="2088232"/>
          </a:xfrm>
        </p:spPr>
        <p:txBody>
          <a:bodyPr>
            <a:normAutofit fontScale="90000"/>
          </a:bodyPr>
          <a:lstStyle/>
          <a:p>
            <a:pPr algn="l"/>
            <a:r>
              <a:rPr lang="ru-RU" sz="3100" b="1" dirty="0" smtClean="0">
                <a:solidFill>
                  <a:srgbClr val="002060"/>
                </a:solidFill>
                <a:latin typeface="Calibri" pitchFamily="34" charset="0"/>
                <a:cs typeface="Calibri" pitchFamily="34" charset="0"/>
              </a:rPr>
              <a:t>        </a:t>
            </a:r>
            <a:r>
              <a:rPr lang="ru-RU" sz="3100" b="1" dirty="0" err="1" smtClean="0">
                <a:solidFill>
                  <a:srgbClr val="FFFF00"/>
                </a:solidFill>
                <a:latin typeface="Calibri" pitchFamily="34" charset="0"/>
                <a:cs typeface="Calibri" pitchFamily="34" charset="0"/>
              </a:rPr>
              <a:t>Гранітно-степове</a:t>
            </a:r>
            <a:r>
              <a:rPr lang="ru-RU" sz="3100" b="1" dirty="0" smtClean="0">
                <a:solidFill>
                  <a:srgbClr val="FFFF00"/>
                </a:solidFill>
                <a:latin typeface="Calibri" pitchFamily="34" charset="0"/>
                <a:cs typeface="Calibri" pitchFamily="34" charset="0"/>
              </a:rPr>
              <a:t> </a:t>
            </a:r>
            <a:r>
              <a:rPr lang="ru-RU" sz="3100" b="1" dirty="0" err="1" smtClean="0">
                <a:solidFill>
                  <a:srgbClr val="FFFF00"/>
                </a:solidFill>
                <a:latin typeface="Calibri" pitchFamily="34" charset="0"/>
                <a:cs typeface="Calibri" pitchFamily="34" charset="0"/>
              </a:rPr>
              <a:t>Побужжя</a:t>
            </a:r>
            <a:r>
              <a:rPr lang="ru-RU" sz="3100" b="1" dirty="0" smtClean="0">
                <a:solidFill>
                  <a:srgbClr val="FFFF00"/>
                </a:solidFill>
                <a:latin typeface="Calibri" pitchFamily="34" charset="0"/>
                <a:cs typeface="Calibri" pitchFamily="34" charset="0"/>
              </a:rPr>
              <a:t> (</a:t>
            </a:r>
            <a:r>
              <a:rPr lang="ru-RU" sz="3100" b="1" dirty="0" err="1" smtClean="0">
                <a:solidFill>
                  <a:srgbClr val="FFFF00"/>
                </a:solidFill>
                <a:latin typeface="Calibri" pitchFamily="34" charset="0"/>
                <a:cs typeface="Calibri" pitchFamily="34" charset="0"/>
              </a:rPr>
              <a:t>Миколаївщина</a:t>
            </a:r>
            <a:r>
              <a:rPr lang="ru-RU" sz="3100" b="1" dirty="0" smtClean="0">
                <a:solidFill>
                  <a:srgbClr val="FFFF00"/>
                </a:solidFill>
                <a:latin typeface="Calibri" pitchFamily="34" charset="0"/>
                <a:cs typeface="Calibri" pitchFamily="34" charset="0"/>
              </a:rPr>
              <a:t>)</a:t>
            </a:r>
            <a:br>
              <a:rPr lang="ru-RU" sz="3100" b="1" dirty="0" smtClean="0">
                <a:solidFill>
                  <a:srgbClr val="FFFF00"/>
                </a:solidFill>
                <a:latin typeface="Calibri" pitchFamily="34" charset="0"/>
                <a:cs typeface="Calibri" pitchFamily="34" charset="0"/>
              </a:rPr>
            </a:br>
            <a:r>
              <a:rPr lang="ru-RU" sz="3200" b="1" dirty="0" smtClean="0">
                <a:solidFill>
                  <a:srgbClr val="002060"/>
                </a:solidFill>
                <a:latin typeface="Calibri" pitchFamily="34" charset="0"/>
                <a:cs typeface="Calibri" pitchFamily="34" charset="0"/>
              </a:rPr>
              <a:t/>
            </a:r>
            <a:br>
              <a:rPr lang="ru-RU" sz="3200" b="1" dirty="0" smtClean="0">
                <a:solidFill>
                  <a:srgbClr val="002060"/>
                </a:solidFill>
                <a:latin typeface="Calibri" pitchFamily="34" charset="0"/>
                <a:cs typeface="Calibri" pitchFamily="34" charset="0"/>
              </a:rPr>
            </a:br>
            <a:r>
              <a:rPr lang="ru-RU" sz="2700" dirty="0" err="1" smtClean="0">
                <a:solidFill>
                  <a:schemeClr val="tx1"/>
                </a:solidFill>
              </a:rPr>
              <a:t>Південний</a:t>
            </a:r>
            <a:r>
              <a:rPr lang="ru-RU" sz="2700" dirty="0" smtClean="0">
                <a:solidFill>
                  <a:schemeClr val="tx1"/>
                </a:solidFill>
              </a:rPr>
              <a:t> </a:t>
            </a:r>
            <a:r>
              <a:rPr lang="ru-RU" sz="2700" dirty="0">
                <a:solidFill>
                  <a:schemeClr val="tx1"/>
                </a:solidFill>
              </a:rPr>
              <a:t>Буг у </a:t>
            </a:r>
            <a:r>
              <a:rPr lang="ru-RU" sz="2700" dirty="0" err="1">
                <a:solidFill>
                  <a:schemeClr val="tx1"/>
                </a:solidFill>
              </a:rPr>
              <a:t>крутих</a:t>
            </a:r>
            <a:r>
              <a:rPr lang="ru-RU" sz="2700" dirty="0">
                <a:solidFill>
                  <a:schemeClr val="tx1"/>
                </a:solidFill>
              </a:rPr>
              <a:t> </a:t>
            </a:r>
            <a:r>
              <a:rPr lang="ru-RU" sz="2700" dirty="0" err="1">
                <a:solidFill>
                  <a:schemeClr val="tx1"/>
                </a:solidFill>
              </a:rPr>
              <a:t>кам’янистих</a:t>
            </a:r>
            <a:r>
              <a:rPr lang="ru-RU" sz="2700" dirty="0">
                <a:solidFill>
                  <a:schemeClr val="tx1"/>
                </a:solidFill>
              </a:rPr>
              <a:t> берегах </a:t>
            </a:r>
            <a:r>
              <a:rPr lang="ru-RU" sz="2700" dirty="0" err="1">
                <a:solidFill>
                  <a:schemeClr val="tx1"/>
                </a:solidFill>
              </a:rPr>
              <a:t>утворює</a:t>
            </a:r>
            <a:r>
              <a:rPr lang="ru-RU" sz="2700" dirty="0">
                <a:solidFill>
                  <a:schemeClr val="tx1"/>
                </a:solidFill>
              </a:rPr>
              <a:t> </a:t>
            </a:r>
            <a:r>
              <a:rPr lang="ru-RU" sz="2700" dirty="0" err="1">
                <a:solidFill>
                  <a:schemeClr val="tx1"/>
                </a:solidFill>
              </a:rPr>
              <a:t>вузьку</a:t>
            </a:r>
            <a:r>
              <a:rPr lang="ru-RU" sz="2700" dirty="0">
                <a:solidFill>
                  <a:schemeClr val="tx1"/>
                </a:solidFill>
              </a:rPr>
              <a:t> </a:t>
            </a:r>
            <a:r>
              <a:rPr lang="ru-RU" sz="2700" dirty="0" err="1">
                <a:solidFill>
                  <a:schemeClr val="tx1"/>
                </a:solidFill>
              </a:rPr>
              <a:t>каньйоноподібну</a:t>
            </a:r>
            <a:r>
              <a:rPr lang="ru-RU" sz="2700" dirty="0">
                <a:solidFill>
                  <a:schemeClr val="tx1"/>
                </a:solidFill>
              </a:rPr>
              <a:t> долину. </a:t>
            </a:r>
            <a:r>
              <a:rPr lang="ru-RU" sz="2700" dirty="0" err="1">
                <a:solidFill>
                  <a:schemeClr val="tx1"/>
                </a:solidFill>
              </a:rPr>
              <a:t>Величні</a:t>
            </a:r>
            <a:r>
              <a:rPr lang="ru-RU" sz="2700" dirty="0">
                <a:solidFill>
                  <a:schemeClr val="tx1"/>
                </a:solidFill>
              </a:rPr>
              <a:t> </a:t>
            </a:r>
            <a:r>
              <a:rPr lang="ru-RU" sz="2700" dirty="0" err="1">
                <a:solidFill>
                  <a:schemeClr val="tx1"/>
                </a:solidFill>
              </a:rPr>
              <a:t>гранітні</a:t>
            </a:r>
            <a:r>
              <a:rPr lang="ru-RU" sz="2700" dirty="0">
                <a:solidFill>
                  <a:schemeClr val="tx1"/>
                </a:solidFill>
              </a:rPr>
              <a:t> </a:t>
            </a:r>
            <a:r>
              <a:rPr lang="ru-RU" sz="2700" dirty="0" err="1">
                <a:solidFill>
                  <a:schemeClr val="tx1"/>
                </a:solidFill>
              </a:rPr>
              <a:t>скелі</a:t>
            </a:r>
            <a:r>
              <a:rPr lang="ru-RU" sz="2700" dirty="0">
                <a:solidFill>
                  <a:schemeClr val="tx1"/>
                </a:solidFill>
              </a:rPr>
              <a:t> </a:t>
            </a:r>
            <a:r>
              <a:rPr lang="ru-RU" sz="2700" dirty="0" err="1">
                <a:solidFill>
                  <a:schemeClr val="tx1"/>
                </a:solidFill>
              </a:rPr>
              <a:t>місцями</a:t>
            </a:r>
            <a:r>
              <a:rPr lang="ru-RU" sz="2700" dirty="0">
                <a:solidFill>
                  <a:schemeClr val="tx1"/>
                </a:solidFill>
              </a:rPr>
              <a:t> </a:t>
            </a:r>
            <a:r>
              <a:rPr lang="ru-RU" sz="2700" dirty="0" err="1">
                <a:solidFill>
                  <a:schemeClr val="tx1"/>
                </a:solidFill>
              </a:rPr>
              <a:t>сягають</a:t>
            </a:r>
            <a:r>
              <a:rPr lang="ru-RU" sz="2700" dirty="0">
                <a:solidFill>
                  <a:schemeClr val="tx1"/>
                </a:solidFill>
              </a:rPr>
              <a:t> 40-50 м </a:t>
            </a:r>
            <a:r>
              <a:rPr lang="ru-RU" sz="2700" dirty="0" err="1">
                <a:solidFill>
                  <a:schemeClr val="tx1"/>
                </a:solidFill>
              </a:rPr>
              <a:t>заввишки</a:t>
            </a:r>
            <a:r>
              <a:rPr lang="ru-RU" sz="2700" dirty="0">
                <a:solidFill>
                  <a:schemeClr val="tx1"/>
                </a:solidFill>
              </a:rPr>
              <a:t>. Русло </a:t>
            </a:r>
            <a:r>
              <a:rPr lang="ru-RU" sz="2700" dirty="0" err="1">
                <a:solidFill>
                  <a:schemeClr val="tx1"/>
                </a:solidFill>
              </a:rPr>
              <a:t>річки</a:t>
            </a:r>
            <a:r>
              <a:rPr lang="ru-RU" sz="2700" dirty="0">
                <a:solidFill>
                  <a:schemeClr val="tx1"/>
                </a:solidFill>
              </a:rPr>
              <a:t> </a:t>
            </a:r>
            <a:r>
              <a:rPr lang="ru-RU" sz="2700" dirty="0" err="1">
                <a:solidFill>
                  <a:schemeClr val="tx1"/>
                </a:solidFill>
              </a:rPr>
              <a:t>порожисте</a:t>
            </a:r>
            <a:r>
              <a:rPr lang="ru-RU" sz="2700" dirty="0">
                <a:solidFill>
                  <a:schemeClr val="tx1"/>
                </a:solidFill>
              </a:rPr>
              <a:t> з </a:t>
            </a:r>
            <a:r>
              <a:rPr lang="ru-RU" sz="2700" dirty="0" err="1">
                <a:solidFill>
                  <a:schemeClr val="tx1"/>
                </a:solidFill>
              </a:rPr>
              <a:t>водограями</a:t>
            </a:r>
            <a:r>
              <a:rPr lang="ru-RU" sz="2700" dirty="0">
                <a:solidFill>
                  <a:schemeClr val="tx1"/>
                </a:solidFill>
              </a:rPr>
              <a:t> та островами. </a:t>
            </a:r>
            <a:r>
              <a:rPr lang="ru-RU" sz="2700" dirty="0" err="1">
                <a:solidFill>
                  <a:schemeClr val="tx1"/>
                </a:solidFill>
              </a:rPr>
              <a:t>Це</a:t>
            </a:r>
            <a:r>
              <a:rPr lang="ru-RU" sz="2700" dirty="0">
                <a:solidFill>
                  <a:schemeClr val="tx1"/>
                </a:solidFill>
              </a:rPr>
              <a:t> </a:t>
            </a:r>
            <a:r>
              <a:rPr lang="ru-RU" sz="2700" dirty="0" err="1">
                <a:solidFill>
                  <a:schemeClr val="tx1"/>
                </a:solidFill>
              </a:rPr>
              <a:t>справжній</a:t>
            </a:r>
            <a:r>
              <a:rPr lang="ru-RU" sz="2700" dirty="0">
                <a:solidFill>
                  <a:schemeClr val="tx1"/>
                </a:solidFill>
              </a:rPr>
              <a:t> </a:t>
            </a:r>
            <a:r>
              <a:rPr lang="ru-RU" sz="2700" dirty="0" err="1">
                <a:solidFill>
                  <a:schemeClr val="tx1"/>
                </a:solidFill>
              </a:rPr>
              <a:t>гірський</a:t>
            </a:r>
            <a:r>
              <a:rPr lang="ru-RU" sz="2700" dirty="0">
                <a:solidFill>
                  <a:schemeClr val="tx1"/>
                </a:solidFill>
              </a:rPr>
              <a:t> ландшафт </a:t>
            </a:r>
            <a:r>
              <a:rPr lang="ru-RU" sz="2700" dirty="0" err="1">
                <a:solidFill>
                  <a:schemeClr val="tx1"/>
                </a:solidFill>
              </a:rPr>
              <a:t>серед</a:t>
            </a:r>
            <a:r>
              <a:rPr lang="ru-RU" sz="2700" dirty="0">
                <a:solidFill>
                  <a:schemeClr val="tx1"/>
                </a:solidFill>
              </a:rPr>
              <a:t> </a:t>
            </a:r>
            <a:r>
              <a:rPr lang="ru-RU" sz="2700" dirty="0" err="1">
                <a:solidFill>
                  <a:schemeClr val="tx1"/>
                </a:solidFill>
              </a:rPr>
              <a:t>Українського</a:t>
            </a:r>
            <a:r>
              <a:rPr lang="ru-RU" sz="2700" dirty="0">
                <a:solidFill>
                  <a:schemeClr val="tx1"/>
                </a:solidFill>
              </a:rPr>
              <a:t> степу…</a:t>
            </a:r>
            <a:r>
              <a:rPr lang="ru-RU" sz="2700" b="1" dirty="0" smtClean="0">
                <a:solidFill>
                  <a:schemeClr val="tx1"/>
                </a:solidFill>
                <a:cs typeface="Calibri" pitchFamily="34" charset="0"/>
              </a:rPr>
              <a:t/>
            </a:r>
            <a:br>
              <a:rPr lang="ru-RU" sz="2700" b="1" dirty="0" smtClean="0">
                <a:solidFill>
                  <a:schemeClr val="tx1"/>
                </a:solidFill>
                <a:cs typeface="Calibri" pitchFamily="34" charset="0"/>
              </a:rPr>
            </a:br>
            <a:r>
              <a:rPr lang="ru-RU" sz="3200" b="1" dirty="0">
                <a:solidFill>
                  <a:srgbClr val="002060"/>
                </a:solidFill>
                <a:latin typeface="Calibri" pitchFamily="34" charset="0"/>
                <a:cs typeface="Calibri" pitchFamily="34" charset="0"/>
              </a:rPr>
              <a:t/>
            </a:r>
            <a:br>
              <a:rPr lang="ru-RU" sz="3200" b="1" dirty="0">
                <a:solidFill>
                  <a:srgbClr val="002060"/>
                </a:solidFill>
                <a:latin typeface="Calibri" pitchFamily="34" charset="0"/>
                <a:cs typeface="Calibri" pitchFamily="34" charset="0"/>
              </a:rPr>
            </a:br>
            <a:endParaRPr lang="ru-RU" sz="3200" b="1" dirty="0">
              <a:solidFill>
                <a:srgbClr val="002060"/>
              </a:solidFill>
              <a:latin typeface="Calibri" pitchFamily="34" charset="0"/>
              <a:cs typeface="Calibri" pitchFamily="34" charset="0"/>
            </a:endParaRPr>
          </a:p>
        </p:txBody>
      </p:sp>
      <p:sp>
        <p:nvSpPr>
          <p:cNvPr id="3" name="Подзаголовок 2"/>
          <p:cNvSpPr>
            <a:spLocks noGrp="1"/>
          </p:cNvSpPr>
          <p:nvPr>
            <p:ph type="subTitle" idx="1"/>
          </p:nvPr>
        </p:nvSpPr>
        <p:spPr>
          <a:xfrm>
            <a:off x="1907704" y="3789040"/>
            <a:ext cx="5616624" cy="1408224"/>
          </a:xfrm>
        </p:spPr>
        <p:txBody>
          <a:bodyPr/>
          <a:lstStyle/>
          <a:p>
            <a:endParaRPr lang="ru-RU" dirty="0"/>
          </a:p>
        </p:txBody>
      </p:sp>
      <p:pic>
        <p:nvPicPr>
          <p:cNvPr id="8194" name="Picture 2" descr="C:\Users\Gigabyte\Desktop\загружено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627" y="3572913"/>
            <a:ext cx="3786499" cy="252433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127000"/>
          </a:effectLst>
          <a:extLst>
            <a:ext uri="{909E8E84-426E-40DD-AFC4-6F175D3DCCD1}">
              <a14:hiddenFill xmlns:a14="http://schemas.microsoft.com/office/drawing/2010/main">
                <a:solidFill>
                  <a:srgbClr val="FFFFFF"/>
                </a:solidFill>
              </a14:hiddenFill>
            </a:ext>
          </a:extLst>
        </p:spPr>
      </p:pic>
      <p:pic>
        <p:nvPicPr>
          <p:cNvPr id="8195" name="Picture 3" descr="C:\Users\Gigabyte\Desktop\загружено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6542" y="3572912"/>
            <a:ext cx="3970868" cy="252433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06472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Users\Gigabyte\Desktop\загружено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052736"/>
            <a:ext cx="7167746" cy="475252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43075" y="668561"/>
            <a:ext cx="59404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68202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836712"/>
            <a:ext cx="7772400" cy="1656184"/>
          </a:xfrm>
        </p:spPr>
        <p:txBody>
          <a:bodyPr>
            <a:normAutofit fontScale="90000"/>
          </a:bodyPr>
          <a:lstStyle/>
          <a:p>
            <a:pPr algn="ctr"/>
            <a:r>
              <a:rPr lang="ru-RU" sz="3600" b="1" dirty="0" err="1">
                <a:solidFill>
                  <a:srgbClr val="FFFF00"/>
                </a:solidFill>
                <a:latin typeface="Calibri" pitchFamily="34" charset="0"/>
                <a:cs typeface="Calibri" pitchFamily="34" charset="0"/>
              </a:rPr>
              <a:t>Подільські</a:t>
            </a:r>
            <a:r>
              <a:rPr lang="ru-RU" sz="3600" b="1" dirty="0">
                <a:solidFill>
                  <a:srgbClr val="FFFF00"/>
                </a:solidFill>
                <a:latin typeface="Calibri" pitchFamily="34" charset="0"/>
                <a:cs typeface="Calibri" pitchFamily="34" charset="0"/>
              </a:rPr>
              <a:t> </a:t>
            </a:r>
            <a:r>
              <a:rPr lang="ru-RU" sz="3600" b="1" dirty="0" err="1" smtClean="0">
                <a:solidFill>
                  <a:srgbClr val="FFFF00"/>
                </a:solidFill>
                <a:latin typeface="Calibri" pitchFamily="34" charset="0"/>
                <a:cs typeface="Calibri" pitchFamily="34" charset="0"/>
              </a:rPr>
              <a:t>Товтри</a:t>
            </a:r>
            <a:r>
              <a:rPr lang="ru-RU" sz="3600" b="1" dirty="0" smtClean="0">
                <a:solidFill>
                  <a:srgbClr val="FFFF00"/>
                </a:solidFill>
                <a:latin typeface="Calibri" pitchFamily="34" charset="0"/>
                <a:cs typeface="Calibri" pitchFamily="34" charset="0"/>
              </a:rPr>
              <a:t> (</a:t>
            </a:r>
            <a:r>
              <a:rPr lang="ru-RU" sz="3600" b="1" dirty="0" err="1" smtClean="0">
                <a:solidFill>
                  <a:srgbClr val="FFFF00"/>
                </a:solidFill>
                <a:latin typeface="Calibri" pitchFamily="34" charset="0"/>
                <a:cs typeface="Calibri" pitchFamily="34" charset="0"/>
              </a:rPr>
              <a:t>Хмельниччина</a:t>
            </a:r>
            <a:r>
              <a:rPr lang="ru-RU" sz="3600" b="1" dirty="0" smtClean="0">
                <a:solidFill>
                  <a:srgbClr val="FFFF00"/>
                </a:solidFill>
                <a:latin typeface="Calibri" pitchFamily="34" charset="0"/>
                <a:cs typeface="Calibri" pitchFamily="34" charset="0"/>
              </a:rPr>
              <a:t>)</a:t>
            </a:r>
            <a:br>
              <a:rPr lang="ru-RU" sz="3600" b="1" dirty="0" smtClean="0">
                <a:solidFill>
                  <a:srgbClr val="FFFF00"/>
                </a:solidFill>
                <a:latin typeface="Calibri" pitchFamily="34" charset="0"/>
                <a:cs typeface="Calibri" pitchFamily="34" charset="0"/>
              </a:rPr>
            </a:br>
            <a:r>
              <a:rPr lang="ru-RU" dirty="0">
                <a:solidFill>
                  <a:srgbClr val="202124"/>
                </a:solidFill>
                <a:latin typeface="arial"/>
              </a:rPr>
              <a:t/>
            </a:r>
            <a:br>
              <a:rPr lang="ru-RU" dirty="0">
                <a:solidFill>
                  <a:srgbClr val="202124"/>
                </a:solidFill>
                <a:latin typeface="arial"/>
              </a:rPr>
            </a:br>
            <a:endParaRPr lang="ru-RU" dirty="0"/>
          </a:p>
        </p:txBody>
      </p:sp>
      <p:sp>
        <p:nvSpPr>
          <p:cNvPr id="3" name="Подзаголовок 2"/>
          <p:cNvSpPr>
            <a:spLocks noGrp="1"/>
          </p:cNvSpPr>
          <p:nvPr>
            <p:ph type="subTitle" idx="1"/>
          </p:nvPr>
        </p:nvSpPr>
        <p:spPr>
          <a:xfrm>
            <a:off x="683568" y="1340768"/>
            <a:ext cx="7704856" cy="4298032"/>
          </a:xfrm>
        </p:spPr>
        <p:txBody>
          <a:bodyPr>
            <a:normAutofit/>
          </a:bodyPr>
          <a:lstStyle/>
          <a:p>
            <a:pPr algn="l"/>
            <a:r>
              <a:rPr lang="ru-RU" sz="2400" dirty="0" err="1">
                <a:latin typeface="+mj-lt"/>
                <a:cs typeface="Calibri" pitchFamily="34" charset="0"/>
              </a:rPr>
              <a:t>Чи</a:t>
            </a:r>
            <a:r>
              <a:rPr lang="ru-RU" sz="2400" dirty="0">
                <a:latin typeface="+mj-lt"/>
                <a:cs typeface="Calibri" pitchFamily="34" charset="0"/>
              </a:rPr>
              <a:t> </a:t>
            </a:r>
            <a:r>
              <a:rPr lang="ru-RU" sz="2400" dirty="0" err="1">
                <a:latin typeface="+mj-lt"/>
                <a:cs typeface="Calibri" pitchFamily="34" charset="0"/>
              </a:rPr>
              <a:t>мріяли</a:t>
            </a:r>
            <a:r>
              <a:rPr lang="ru-RU" sz="2400" dirty="0">
                <a:latin typeface="+mj-lt"/>
                <a:cs typeface="Calibri" pitchFamily="34" charset="0"/>
              </a:rPr>
              <a:t> </a:t>
            </a:r>
            <a:r>
              <a:rPr lang="ru-RU" sz="2400" dirty="0" err="1">
                <a:latin typeface="+mj-lt"/>
                <a:cs typeface="Calibri" pitchFamily="34" charset="0"/>
              </a:rPr>
              <a:t>ви</a:t>
            </a:r>
            <a:r>
              <a:rPr lang="ru-RU" sz="2400" dirty="0">
                <a:latin typeface="+mj-lt"/>
                <a:cs typeface="Calibri" pitchFamily="34" charset="0"/>
              </a:rPr>
              <a:t> колись </a:t>
            </a:r>
            <a:r>
              <a:rPr lang="ru-RU" sz="2400" dirty="0" err="1">
                <a:latin typeface="+mj-lt"/>
                <a:cs typeface="Calibri" pitchFamily="34" charset="0"/>
              </a:rPr>
              <a:t>прогулятися</a:t>
            </a:r>
            <a:r>
              <a:rPr lang="ru-RU" sz="2400" dirty="0">
                <a:latin typeface="+mj-lt"/>
                <a:cs typeface="Calibri" pitchFamily="34" charset="0"/>
              </a:rPr>
              <a:t> дном </a:t>
            </a:r>
            <a:r>
              <a:rPr lang="ru-RU" sz="2400" dirty="0" err="1">
                <a:latin typeface="+mj-lt"/>
                <a:cs typeface="Calibri" pitchFamily="34" charset="0"/>
              </a:rPr>
              <a:t>доісторичного</a:t>
            </a:r>
            <a:r>
              <a:rPr lang="ru-RU" sz="2400" dirty="0">
                <a:latin typeface="+mj-lt"/>
                <a:cs typeface="Calibri" pitchFamily="34" charset="0"/>
              </a:rPr>
              <a:t> моря, яке </a:t>
            </a:r>
            <a:r>
              <a:rPr lang="ru-RU" sz="2400" dirty="0" err="1">
                <a:latin typeface="+mj-lt"/>
                <a:cs typeface="Calibri" pitchFamily="34" charset="0"/>
              </a:rPr>
              <a:t>існувало</a:t>
            </a:r>
            <a:r>
              <a:rPr lang="ru-RU" sz="2400" dirty="0">
                <a:latin typeface="+mj-lt"/>
                <a:cs typeface="Calibri" pitchFamily="34" charset="0"/>
              </a:rPr>
              <a:t> </a:t>
            </a:r>
            <a:r>
              <a:rPr lang="ru-RU" sz="2400" dirty="0" err="1">
                <a:latin typeface="+mj-lt"/>
                <a:cs typeface="Calibri" pitchFamily="34" charset="0"/>
              </a:rPr>
              <a:t>мільйони</a:t>
            </a:r>
            <a:r>
              <a:rPr lang="ru-RU" sz="2400" dirty="0">
                <a:latin typeface="+mj-lt"/>
                <a:cs typeface="Calibri" pitchFamily="34" charset="0"/>
              </a:rPr>
              <a:t> </a:t>
            </a:r>
            <a:r>
              <a:rPr lang="ru-RU" sz="2400" dirty="0" err="1">
                <a:latin typeface="+mj-lt"/>
                <a:cs typeface="Calibri" pitchFamily="34" charset="0"/>
              </a:rPr>
              <a:t>років</a:t>
            </a:r>
            <a:r>
              <a:rPr lang="ru-RU" sz="2400" dirty="0">
                <a:latin typeface="+mj-lt"/>
                <a:cs typeface="Calibri" pitchFamily="34" charset="0"/>
              </a:rPr>
              <a:t> тому</a:t>
            </a:r>
            <a:r>
              <a:rPr lang="ru-RU" sz="2400" dirty="0" smtClean="0">
                <a:latin typeface="+mj-lt"/>
                <a:cs typeface="Calibri" pitchFamily="34" charset="0"/>
              </a:rPr>
              <a:t>? </a:t>
            </a:r>
            <a:r>
              <a:rPr lang="ru-RU" sz="2400" dirty="0" err="1" smtClean="0">
                <a:latin typeface="+mj-lt"/>
                <a:cs typeface="Calibri" pitchFamily="34" charset="0"/>
              </a:rPr>
              <a:t>Якщо</a:t>
            </a:r>
            <a:r>
              <a:rPr lang="ru-RU" sz="2400" dirty="0" smtClean="0">
                <a:latin typeface="+mj-lt"/>
                <a:cs typeface="Calibri" pitchFamily="34" charset="0"/>
              </a:rPr>
              <a:t> так, то вам </a:t>
            </a:r>
            <a:r>
              <a:rPr lang="ru-RU" sz="2400" dirty="0" err="1" smtClean="0">
                <a:latin typeface="+mj-lt"/>
                <a:cs typeface="Calibri" pitchFamily="34" charset="0"/>
              </a:rPr>
              <a:t>варто</a:t>
            </a:r>
            <a:r>
              <a:rPr lang="ru-RU" sz="2400" dirty="0" smtClean="0">
                <a:latin typeface="+mj-lt"/>
                <a:cs typeface="Calibri" pitchFamily="34" charset="0"/>
              </a:rPr>
              <a:t> </a:t>
            </a:r>
            <a:r>
              <a:rPr lang="ru-RU" sz="2400" dirty="0" err="1" smtClean="0">
                <a:latin typeface="+mj-lt"/>
                <a:cs typeface="Calibri" pitchFamily="34" charset="0"/>
              </a:rPr>
              <a:t>відвідати</a:t>
            </a:r>
            <a:r>
              <a:rPr lang="ru-RU" sz="2400" dirty="0" smtClean="0">
                <a:latin typeface="+mj-lt"/>
                <a:cs typeface="Calibri" pitchFamily="34" charset="0"/>
              </a:rPr>
              <a:t> </a:t>
            </a:r>
            <a:r>
              <a:rPr lang="ru-RU" sz="2400" dirty="0" err="1" smtClean="0">
                <a:latin typeface="+mj-lt"/>
                <a:cs typeface="Calibri" pitchFamily="34" charset="0"/>
              </a:rPr>
              <a:t>національний</a:t>
            </a:r>
            <a:r>
              <a:rPr lang="ru-RU" sz="2400" dirty="0" smtClean="0">
                <a:latin typeface="+mj-lt"/>
                <a:cs typeface="Calibri" pitchFamily="34" charset="0"/>
              </a:rPr>
              <a:t> парк </a:t>
            </a:r>
            <a:r>
              <a:rPr lang="ru-RU" sz="2400" dirty="0" err="1" smtClean="0">
                <a:latin typeface="+mj-lt"/>
                <a:cs typeface="Calibri" pitchFamily="34" charset="0"/>
              </a:rPr>
              <a:t>Подільські</a:t>
            </a:r>
            <a:r>
              <a:rPr lang="ru-RU" sz="2400" dirty="0" smtClean="0">
                <a:latin typeface="+mj-lt"/>
                <a:cs typeface="Calibri" pitchFamily="34" charset="0"/>
              </a:rPr>
              <a:t> </a:t>
            </a:r>
            <a:r>
              <a:rPr lang="ru-RU" sz="2400" dirty="0" err="1" smtClean="0">
                <a:latin typeface="+mj-lt"/>
                <a:cs typeface="Calibri" pitchFamily="34" charset="0"/>
              </a:rPr>
              <a:t>Товтри</a:t>
            </a:r>
            <a:r>
              <a:rPr lang="ru-RU" sz="2400" dirty="0" smtClean="0">
                <a:latin typeface="+mj-lt"/>
                <a:cs typeface="Calibri" pitchFamily="34" charset="0"/>
              </a:rPr>
              <a:t>. </a:t>
            </a:r>
            <a:r>
              <a:rPr lang="ru-RU" sz="2400" dirty="0" err="1" smtClean="0">
                <a:latin typeface="+mj-lt"/>
                <a:cs typeface="Calibri" pitchFamily="34" charset="0"/>
              </a:rPr>
              <a:t>Це</a:t>
            </a:r>
            <a:r>
              <a:rPr lang="ru-RU" sz="2400" dirty="0" smtClean="0">
                <a:latin typeface="+mj-lt"/>
                <a:cs typeface="Calibri" pitchFamily="34" charset="0"/>
              </a:rPr>
              <a:t> </a:t>
            </a:r>
            <a:r>
              <a:rPr lang="ru-RU" sz="2400" dirty="0" err="1" smtClean="0">
                <a:latin typeface="+mj-lt"/>
              </a:rPr>
              <a:t>унікальна</a:t>
            </a:r>
            <a:r>
              <a:rPr lang="ru-RU" sz="2400" dirty="0" smtClean="0">
                <a:latin typeface="+mj-lt"/>
              </a:rPr>
              <a:t> </a:t>
            </a:r>
            <a:r>
              <a:rPr lang="ru-RU" sz="2400" dirty="0" err="1" smtClean="0">
                <a:latin typeface="+mj-lt"/>
              </a:rPr>
              <a:t>ландшафтна</a:t>
            </a:r>
            <a:r>
              <a:rPr lang="ru-RU" sz="2400" dirty="0" smtClean="0">
                <a:latin typeface="+mj-lt"/>
              </a:rPr>
              <a:t> система, </a:t>
            </a:r>
            <a:r>
              <a:rPr lang="ru-RU" sz="2400" dirty="0">
                <a:latin typeface="+mj-lt"/>
              </a:rPr>
              <a:t>яка </a:t>
            </a:r>
            <a:r>
              <a:rPr lang="ru-RU" sz="2400" dirty="0" err="1">
                <a:latin typeface="+mj-lt"/>
              </a:rPr>
              <a:t>сформувалася</a:t>
            </a:r>
            <a:r>
              <a:rPr lang="ru-RU" sz="2400" dirty="0">
                <a:latin typeface="+mj-lt"/>
              </a:rPr>
              <a:t> 14-25 млн </a:t>
            </a:r>
            <a:r>
              <a:rPr lang="ru-RU" sz="2400" dirty="0" err="1">
                <a:latin typeface="+mj-lt"/>
              </a:rPr>
              <a:t>років</a:t>
            </a:r>
            <a:r>
              <a:rPr lang="ru-RU" sz="2400" dirty="0">
                <a:latin typeface="+mj-lt"/>
              </a:rPr>
              <a:t> тому і </a:t>
            </a:r>
            <a:r>
              <a:rPr lang="ru-RU" sz="2400" dirty="0" err="1">
                <a:latin typeface="+mj-lt"/>
              </a:rPr>
              <a:t>була</a:t>
            </a:r>
            <a:r>
              <a:rPr lang="ru-RU" sz="2400" dirty="0">
                <a:latin typeface="+mj-lt"/>
              </a:rPr>
              <a:t> </a:t>
            </a:r>
            <a:r>
              <a:rPr lang="ru-RU" sz="2400" dirty="0" err="1">
                <a:latin typeface="+mj-lt"/>
              </a:rPr>
              <a:t>бар’єрним</a:t>
            </a:r>
            <a:r>
              <a:rPr lang="ru-RU" sz="2400" dirty="0">
                <a:latin typeface="+mj-lt"/>
              </a:rPr>
              <a:t> рифом </a:t>
            </a:r>
            <a:r>
              <a:rPr lang="ru-RU" sz="2400" dirty="0" err="1">
                <a:latin typeface="+mj-lt"/>
              </a:rPr>
              <a:t>двох</a:t>
            </a:r>
            <a:r>
              <a:rPr lang="ru-RU" sz="2400" dirty="0">
                <a:latin typeface="+mj-lt"/>
              </a:rPr>
              <a:t> </a:t>
            </a:r>
            <a:r>
              <a:rPr lang="ru-RU" sz="2400" dirty="0" err="1">
                <a:latin typeface="+mj-lt"/>
              </a:rPr>
              <a:t>колишніх</a:t>
            </a:r>
            <a:r>
              <a:rPr lang="ru-RU" sz="2400" dirty="0">
                <a:latin typeface="+mj-lt"/>
              </a:rPr>
              <a:t> </a:t>
            </a:r>
            <a:r>
              <a:rPr lang="ru-RU" sz="2400" dirty="0" err="1">
                <a:latin typeface="+mj-lt"/>
              </a:rPr>
              <a:t>морів</a:t>
            </a:r>
            <a:r>
              <a:rPr lang="ru-RU" sz="2400" dirty="0">
                <a:latin typeface="+mj-lt"/>
              </a:rPr>
              <a:t> – </a:t>
            </a:r>
            <a:r>
              <a:rPr lang="ru-RU" sz="2400" dirty="0" err="1">
                <a:latin typeface="+mj-lt"/>
              </a:rPr>
              <a:t>Тортонського</a:t>
            </a:r>
            <a:r>
              <a:rPr lang="ru-RU" sz="2400" dirty="0">
                <a:latin typeface="+mj-lt"/>
              </a:rPr>
              <a:t> і </a:t>
            </a:r>
            <a:r>
              <a:rPr lang="ru-RU" sz="2400" dirty="0" err="1">
                <a:latin typeface="+mj-lt"/>
              </a:rPr>
              <a:t>Сарматського</a:t>
            </a:r>
            <a:r>
              <a:rPr lang="ru-RU" sz="2400" dirty="0" smtClean="0">
                <a:latin typeface="+mj-lt"/>
              </a:rPr>
              <a:t>.</a:t>
            </a:r>
          </a:p>
          <a:p>
            <a:pPr algn="l"/>
            <a:endParaRPr lang="ru-RU" sz="2400" dirty="0">
              <a:latin typeface="+mj-lt"/>
              <a:cs typeface="Calibri" pitchFamily="34" charset="0"/>
            </a:endParaRPr>
          </a:p>
        </p:txBody>
      </p:sp>
      <p:pic>
        <p:nvPicPr>
          <p:cNvPr id="10242" name="Picture 2" descr="C:\Users\Gigabyte\Desktop\загружено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808" y="3861048"/>
            <a:ext cx="3420138" cy="224716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10243" name="Picture 3" descr="C:\Users\Gigabyte\Desktop\загружено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1" y="3861048"/>
            <a:ext cx="4349844" cy="24482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1063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Gigabyte\Desktop\scF1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87862"/>
            <a:ext cx="9036496" cy="67773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635000"/>
          </a:effectLst>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620688"/>
            <a:ext cx="371316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06755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71600" y="692697"/>
            <a:ext cx="7200800" cy="2520279"/>
          </a:xfrm>
        </p:spPr>
        <p:txBody>
          <a:bodyPr>
            <a:normAutofit/>
          </a:bodyPr>
          <a:lstStyle/>
          <a:p>
            <a:pPr algn="l"/>
            <a:r>
              <a:rPr lang="ru-RU" sz="2800" dirty="0" smtClean="0">
                <a:solidFill>
                  <a:srgbClr val="000000"/>
                </a:solidFill>
                <a:latin typeface="Calibri" pitchFamily="34" charset="0"/>
                <a:cs typeface="Calibri" pitchFamily="34" charset="0"/>
              </a:rPr>
              <a:t>                                </a:t>
            </a:r>
            <a:r>
              <a:rPr lang="ru-RU" sz="3600" b="1" dirty="0" smtClean="0">
                <a:solidFill>
                  <a:srgbClr val="FFFF00"/>
                </a:solidFill>
                <a:latin typeface="Calibri" pitchFamily="34" charset="0"/>
                <a:cs typeface="Calibri" pitchFamily="34" charset="0"/>
              </a:rPr>
              <a:t>Озеро </a:t>
            </a:r>
            <a:r>
              <a:rPr lang="ru-RU" sz="3600" b="1" dirty="0" err="1" smtClean="0">
                <a:solidFill>
                  <a:srgbClr val="FFFF00"/>
                </a:solidFill>
                <a:latin typeface="Calibri" pitchFamily="34" charset="0"/>
                <a:cs typeface="Calibri" pitchFamily="34" charset="0"/>
              </a:rPr>
              <a:t>Світязь</a:t>
            </a:r>
            <a:r>
              <a:rPr lang="ru-RU" sz="2800" dirty="0" smtClean="0">
                <a:solidFill>
                  <a:srgbClr val="000000"/>
                </a:solidFill>
                <a:latin typeface="Calibri" pitchFamily="34" charset="0"/>
                <a:cs typeface="Calibri" pitchFamily="34" charset="0"/>
              </a:rPr>
              <a:t/>
            </a:r>
            <a:br>
              <a:rPr lang="ru-RU" sz="2800" dirty="0" smtClean="0">
                <a:solidFill>
                  <a:srgbClr val="000000"/>
                </a:solidFill>
                <a:latin typeface="Calibri" pitchFamily="34" charset="0"/>
                <a:cs typeface="Calibri" pitchFamily="34" charset="0"/>
              </a:rPr>
            </a:br>
            <a:r>
              <a:rPr lang="ru-RU" sz="2400" dirty="0" err="1">
                <a:solidFill>
                  <a:schemeClr val="tx1"/>
                </a:solidFill>
                <a:latin typeface="Calibri" pitchFamily="34" charset="0"/>
                <a:cs typeface="Calibri" pitchFamily="34" charset="0"/>
              </a:rPr>
              <a:t>Світязь</a:t>
            </a:r>
            <a:r>
              <a:rPr lang="ru-RU" sz="2400" dirty="0">
                <a:solidFill>
                  <a:schemeClr val="tx1"/>
                </a:solidFill>
                <a:latin typeface="Calibri" pitchFamily="34" charset="0"/>
                <a:cs typeface="Calibri" pitchFamily="34" charset="0"/>
              </a:rPr>
              <a:t> – </a:t>
            </a:r>
            <a:r>
              <a:rPr lang="ru-RU" sz="2400" dirty="0" err="1">
                <a:solidFill>
                  <a:schemeClr val="tx1"/>
                </a:solidFill>
                <a:latin typeface="Calibri" pitchFamily="34" charset="0"/>
                <a:cs typeface="Calibri" pitchFamily="34" charset="0"/>
              </a:rPr>
              <a:t>найбільше</a:t>
            </a:r>
            <a:r>
              <a:rPr lang="ru-RU" sz="2400" dirty="0">
                <a:solidFill>
                  <a:schemeClr val="tx1"/>
                </a:solidFill>
                <a:latin typeface="Calibri" pitchFamily="34" charset="0"/>
                <a:cs typeface="Calibri" pitchFamily="34" charset="0"/>
              </a:rPr>
              <a:t> озеро у </a:t>
            </a:r>
            <a:r>
              <a:rPr lang="ru-RU" sz="2400" dirty="0" err="1">
                <a:solidFill>
                  <a:schemeClr val="tx1"/>
                </a:solidFill>
                <a:latin typeface="Calibri" pitchFamily="34" charset="0"/>
                <a:cs typeface="Calibri" pitchFamily="34" charset="0"/>
              </a:rPr>
              <a:t>групі</a:t>
            </a:r>
            <a:r>
              <a:rPr lang="ru-RU" sz="2400" dirty="0">
                <a:solidFill>
                  <a:schemeClr val="tx1"/>
                </a:solidFill>
                <a:latin typeface="Calibri" pitchFamily="34" charset="0"/>
                <a:cs typeface="Calibri" pitchFamily="34" charset="0"/>
              </a:rPr>
              <a:t> </a:t>
            </a:r>
            <a:r>
              <a:rPr lang="ru-RU" sz="2400" dirty="0" err="1">
                <a:solidFill>
                  <a:schemeClr val="tx1"/>
                </a:solidFill>
                <a:latin typeface="Calibri" pitchFamily="34" charset="0"/>
                <a:cs typeface="Calibri" pitchFamily="34" charset="0"/>
              </a:rPr>
              <a:t>Шацьких</a:t>
            </a:r>
            <a:r>
              <a:rPr lang="ru-RU" sz="2400" dirty="0">
                <a:solidFill>
                  <a:schemeClr val="tx1"/>
                </a:solidFill>
                <a:latin typeface="Calibri" pitchFamily="34" charset="0"/>
                <a:cs typeface="Calibri" pitchFamily="34" charset="0"/>
              </a:rPr>
              <a:t> озер, </a:t>
            </a:r>
            <a:r>
              <a:rPr lang="ru-RU" sz="2400" dirty="0" err="1">
                <a:solidFill>
                  <a:schemeClr val="tx1"/>
                </a:solidFill>
                <a:latin typeface="Calibri" pitchFamily="34" charset="0"/>
                <a:cs typeface="Calibri" pitchFamily="34" charset="0"/>
              </a:rPr>
              <a:t>найглибше</a:t>
            </a:r>
            <a:r>
              <a:rPr lang="ru-RU" sz="2400" dirty="0">
                <a:solidFill>
                  <a:schemeClr val="tx1"/>
                </a:solidFill>
                <a:latin typeface="Calibri" pitchFamily="34" charset="0"/>
                <a:cs typeface="Calibri" pitchFamily="34" charset="0"/>
              </a:rPr>
              <a:t> озеро природного </a:t>
            </a:r>
            <a:r>
              <a:rPr lang="ru-RU" sz="2400" dirty="0" err="1">
                <a:solidFill>
                  <a:schemeClr val="tx1"/>
                </a:solidFill>
                <a:latin typeface="Calibri" pitchFamily="34" charset="0"/>
                <a:cs typeface="Calibri" pitchFamily="34" charset="0"/>
              </a:rPr>
              <a:t>походження</a:t>
            </a:r>
            <a:r>
              <a:rPr lang="ru-RU" sz="2400" dirty="0">
                <a:solidFill>
                  <a:schemeClr val="tx1"/>
                </a:solidFill>
                <a:latin typeface="Calibri" pitchFamily="34" charset="0"/>
                <a:cs typeface="Calibri" pitchFamily="34" charset="0"/>
              </a:rPr>
              <a:t> в </a:t>
            </a:r>
            <a:r>
              <a:rPr lang="ru-RU" sz="2400" dirty="0" err="1">
                <a:solidFill>
                  <a:schemeClr val="tx1"/>
                </a:solidFill>
                <a:latin typeface="Calibri" pitchFamily="34" charset="0"/>
                <a:cs typeface="Calibri" pitchFamily="34" charset="0"/>
              </a:rPr>
              <a:t>Україні</a:t>
            </a:r>
            <a:r>
              <a:rPr lang="ru-RU" sz="2400" dirty="0">
                <a:solidFill>
                  <a:schemeClr val="tx1"/>
                </a:solidFill>
                <a:latin typeface="Calibri" pitchFamily="34" charset="0"/>
                <a:cs typeface="Calibri" pitchFamily="34" charset="0"/>
              </a:rPr>
              <a:t>.</a:t>
            </a:r>
            <a:r>
              <a:rPr lang="ru-RU" sz="2400" dirty="0" smtClean="0">
                <a:solidFill>
                  <a:schemeClr val="tx1"/>
                </a:solidFill>
                <a:latin typeface="Calibri" pitchFamily="34" charset="0"/>
                <a:cs typeface="Calibri" pitchFamily="34" charset="0"/>
              </a:rPr>
              <a:t/>
            </a:r>
            <a:br>
              <a:rPr lang="ru-RU" sz="2400" dirty="0" smtClean="0">
                <a:solidFill>
                  <a:schemeClr val="tx1"/>
                </a:solidFill>
                <a:latin typeface="Calibri" pitchFamily="34" charset="0"/>
                <a:cs typeface="Calibri" pitchFamily="34" charset="0"/>
              </a:rPr>
            </a:br>
            <a:r>
              <a:rPr lang="ru-RU" sz="2400" dirty="0" err="1" smtClean="0">
                <a:solidFill>
                  <a:schemeClr val="tx1"/>
                </a:solidFill>
                <a:latin typeface="Calibri" pitchFamily="34" charset="0"/>
                <a:cs typeface="Calibri" pitchFamily="34" charset="0"/>
              </a:rPr>
              <a:t>Величезне</a:t>
            </a:r>
            <a:r>
              <a:rPr lang="ru-RU" sz="2400" dirty="0" smtClean="0">
                <a:solidFill>
                  <a:schemeClr val="tx1"/>
                </a:solidFill>
                <a:latin typeface="Calibri" pitchFamily="34" charset="0"/>
                <a:cs typeface="Calibri" pitchFamily="34" charset="0"/>
              </a:rPr>
              <a:t> </a:t>
            </a:r>
            <a:r>
              <a:rPr lang="ru-RU" sz="2400" dirty="0">
                <a:solidFill>
                  <a:schemeClr val="tx1"/>
                </a:solidFill>
                <a:latin typeface="Calibri" pitchFamily="34" charset="0"/>
                <a:cs typeface="Calibri" pitchFamily="34" charset="0"/>
              </a:rPr>
              <a:t>озеро з </a:t>
            </a:r>
            <a:r>
              <a:rPr lang="ru-RU" sz="2400" dirty="0" err="1">
                <a:solidFill>
                  <a:schemeClr val="tx1"/>
                </a:solidFill>
                <a:latin typeface="Calibri" pitchFamily="34" charset="0"/>
                <a:cs typeface="Calibri" pitchFamily="34" charset="0"/>
              </a:rPr>
              <a:t>прозорою</a:t>
            </a:r>
            <a:r>
              <a:rPr lang="ru-RU" sz="2400" dirty="0">
                <a:solidFill>
                  <a:schemeClr val="tx1"/>
                </a:solidFill>
                <a:latin typeface="Calibri" pitchFamily="34" charset="0"/>
                <a:cs typeface="Calibri" pitchFamily="34" charset="0"/>
              </a:rPr>
              <a:t> водою, яка </a:t>
            </a:r>
            <a:r>
              <a:rPr lang="ru-RU" sz="2400" dirty="0" err="1">
                <a:solidFill>
                  <a:schemeClr val="tx1"/>
                </a:solidFill>
                <a:latin typeface="Calibri" pitchFamily="34" charset="0"/>
                <a:cs typeface="Calibri" pitchFamily="34" charset="0"/>
              </a:rPr>
              <a:t>змінює</a:t>
            </a:r>
            <a:r>
              <a:rPr lang="ru-RU" sz="2400" dirty="0">
                <a:solidFill>
                  <a:schemeClr val="tx1"/>
                </a:solidFill>
                <a:latin typeface="Calibri" pitchFamily="34" charset="0"/>
                <a:cs typeface="Calibri" pitchFamily="34" charset="0"/>
              </a:rPr>
              <a:t> </a:t>
            </a:r>
            <a:r>
              <a:rPr lang="ru-RU" sz="2400" dirty="0" err="1">
                <a:solidFill>
                  <a:schemeClr val="tx1"/>
                </a:solidFill>
                <a:latin typeface="Calibri" pitchFamily="34" charset="0"/>
                <a:cs typeface="Calibri" pitchFamily="34" charset="0"/>
              </a:rPr>
              <a:t>свій</a:t>
            </a:r>
            <a:r>
              <a:rPr lang="ru-RU" sz="2400" dirty="0">
                <a:solidFill>
                  <a:schemeClr val="tx1"/>
                </a:solidFill>
                <a:latin typeface="Calibri" pitchFamily="34" charset="0"/>
                <a:cs typeface="Calibri" pitchFamily="34" charset="0"/>
              </a:rPr>
              <a:t> </a:t>
            </a:r>
            <a:r>
              <a:rPr lang="ru-RU" sz="2400" dirty="0" err="1">
                <a:solidFill>
                  <a:schemeClr val="tx1"/>
                </a:solidFill>
                <a:latin typeface="Calibri" pitchFamily="34" charset="0"/>
                <a:cs typeface="Calibri" pitchFamily="34" charset="0"/>
              </a:rPr>
              <a:t>колір</a:t>
            </a:r>
            <a:r>
              <a:rPr lang="ru-RU" sz="2400" dirty="0">
                <a:solidFill>
                  <a:schemeClr val="tx1"/>
                </a:solidFill>
                <a:latin typeface="Calibri" pitchFamily="34" charset="0"/>
                <a:cs typeface="Calibri" pitchFamily="34" charset="0"/>
              </a:rPr>
              <a:t> </a:t>
            </a:r>
            <a:r>
              <a:rPr lang="ru-RU" sz="2400" dirty="0" err="1">
                <a:solidFill>
                  <a:schemeClr val="tx1"/>
                </a:solidFill>
                <a:latin typeface="Calibri" pitchFamily="34" charset="0"/>
                <a:cs typeface="Calibri" pitchFamily="34" charset="0"/>
              </a:rPr>
              <a:t>від</a:t>
            </a:r>
            <a:r>
              <a:rPr lang="ru-RU" sz="2400" dirty="0">
                <a:solidFill>
                  <a:schemeClr val="tx1"/>
                </a:solidFill>
                <a:latin typeface="Calibri" pitchFamily="34" charset="0"/>
                <a:cs typeface="Calibri" pitchFamily="34" charset="0"/>
              </a:rPr>
              <a:t> </a:t>
            </a:r>
            <a:r>
              <a:rPr lang="ru-RU" sz="2400" dirty="0" err="1">
                <a:solidFill>
                  <a:schemeClr val="tx1"/>
                </a:solidFill>
                <a:latin typeface="Calibri" pitchFamily="34" charset="0"/>
                <a:cs typeface="Calibri" pitchFamily="34" charset="0"/>
              </a:rPr>
              <a:t>бірюзової</a:t>
            </a:r>
            <a:r>
              <a:rPr lang="ru-RU" sz="2400" dirty="0">
                <a:solidFill>
                  <a:schemeClr val="tx1"/>
                </a:solidFill>
                <a:latin typeface="Calibri" pitchFamily="34" charset="0"/>
                <a:cs typeface="Calibri" pitchFamily="34" charset="0"/>
              </a:rPr>
              <a:t> до темно-</a:t>
            </a:r>
            <a:r>
              <a:rPr lang="ru-RU" sz="2400" dirty="0" err="1">
                <a:solidFill>
                  <a:schemeClr val="tx1"/>
                </a:solidFill>
                <a:latin typeface="Calibri" pitchFamily="34" charset="0"/>
                <a:cs typeface="Calibri" pitchFamily="34" charset="0"/>
              </a:rPr>
              <a:t>зеленої</a:t>
            </a:r>
            <a:r>
              <a:rPr lang="ru-RU" sz="2400" dirty="0">
                <a:solidFill>
                  <a:schemeClr val="tx1"/>
                </a:solidFill>
                <a:latin typeface="Calibri" pitchFamily="34" charset="0"/>
                <a:cs typeface="Calibri" pitchFamily="34" charset="0"/>
              </a:rPr>
              <a:t>, як на фото з </a:t>
            </a:r>
            <a:r>
              <a:rPr lang="ru-RU" sz="2400" dirty="0" err="1" smtClean="0">
                <a:solidFill>
                  <a:schemeClr val="tx1"/>
                </a:solidFill>
                <a:latin typeface="Calibri" pitchFamily="34" charset="0"/>
                <a:cs typeface="Calibri" pitchFamily="34" charset="0"/>
              </a:rPr>
              <a:t>Мальдів</a:t>
            </a:r>
            <a:r>
              <a:rPr lang="ru-RU" sz="2400" dirty="0" smtClean="0">
                <a:solidFill>
                  <a:schemeClr val="tx1"/>
                </a:solidFill>
                <a:latin typeface="Calibri" pitchFamily="34" charset="0"/>
                <a:cs typeface="Calibri" pitchFamily="34" charset="0"/>
              </a:rPr>
              <a:t>.</a:t>
            </a:r>
            <a:endParaRPr lang="ru-RU" sz="2400" dirty="0">
              <a:solidFill>
                <a:schemeClr val="tx1"/>
              </a:solidFill>
              <a:latin typeface="Calibri" pitchFamily="34" charset="0"/>
              <a:cs typeface="Calibri" pitchFamily="34" charset="0"/>
            </a:endParaRPr>
          </a:p>
        </p:txBody>
      </p:sp>
      <p:sp>
        <p:nvSpPr>
          <p:cNvPr id="3" name="Подзаголовок 2"/>
          <p:cNvSpPr>
            <a:spLocks noGrp="1"/>
          </p:cNvSpPr>
          <p:nvPr>
            <p:ph type="subTitle" idx="1"/>
          </p:nvPr>
        </p:nvSpPr>
        <p:spPr>
          <a:xfrm>
            <a:off x="2987824" y="3961328"/>
            <a:ext cx="3240360" cy="1777752"/>
          </a:xfrm>
        </p:spPr>
        <p:txBody>
          <a:bodyPr/>
          <a:lstStyle/>
          <a:p>
            <a:endParaRPr lang="ru-RU" dirty="0"/>
          </a:p>
        </p:txBody>
      </p:sp>
      <p:pic>
        <p:nvPicPr>
          <p:cNvPr id="12291" name="Picture 3" descr="C:\Users\Gigabyte\Desktop\загружено (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168217"/>
            <a:ext cx="4608512" cy="323839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9395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Gigabyte\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015" y="836712"/>
            <a:ext cx="7586558" cy="50405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836712"/>
            <a:ext cx="3328987"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C:\Users\Gigabyte\Desktop\ozero_svitiaz-mi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6131" y="1198314"/>
            <a:ext cx="7750372" cy="525502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187624" y="2136339"/>
            <a:ext cx="6984776" cy="1200329"/>
          </a:xfrm>
          <a:prstGeom prst="rect">
            <a:avLst/>
          </a:prstGeom>
        </p:spPr>
        <p:txBody>
          <a:bodyPr wrap="square">
            <a:spAutoFit/>
          </a:bodyPr>
          <a:lstStyle/>
          <a:p>
            <a:r>
              <a:rPr lang="ru-RU" dirty="0" err="1">
                <a:solidFill>
                  <a:schemeClr val="bg1"/>
                </a:solidFill>
                <a:latin typeface="Calibri" pitchFamily="34" charset="0"/>
                <a:cs typeface="Calibri" pitchFamily="34" charset="0"/>
              </a:rPr>
              <a:t>Існує</a:t>
            </a:r>
            <a:r>
              <a:rPr lang="ru-RU" dirty="0">
                <a:solidFill>
                  <a:schemeClr val="bg1"/>
                </a:solidFill>
                <a:latin typeface="Calibri" pitchFamily="34" charset="0"/>
                <a:cs typeface="Calibri" pitchFamily="34" charset="0"/>
              </a:rPr>
              <a:t> легенда, </a:t>
            </a:r>
            <a:r>
              <a:rPr lang="ru-RU" dirty="0" err="1">
                <a:solidFill>
                  <a:schemeClr val="bg1"/>
                </a:solidFill>
                <a:latin typeface="Calibri" pitchFamily="34" charset="0"/>
                <a:cs typeface="Calibri" pitchFamily="34" charset="0"/>
              </a:rPr>
              <a:t>що</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Полісся</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раніше</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було</a:t>
            </a:r>
            <a:r>
              <a:rPr lang="ru-RU" dirty="0">
                <a:solidFill>
                  <a:schemeClr val="bg1"/>
                </a:solidFill>
                <a:latin typeface="Calibri" pitchFamily="34" charset="0"/>
                <a:cs typeface="Calibri" pitchFamily="34" charset="0"/>
              </a:rPr>
              <a:t> океаном, </a:t>
            </a:r>
            <a:r>
              <a:rPr lang="ru-RU" dirty="0" err="1">
                <a:solidFill>
                  <a:schemeClr val="bg1"/>
                </a:solidFill>
                <a:latin typeface="Calibri" pitchFamily="34" charset="0"/>
                <a:cs typeface="Calibri" pitchFamily="34" charset="0"/>
              </a:rPr>
              <a:t>який</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висох</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Замість</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нього</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залишилися</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невеликі</a:t>
            </a:r>
            <a:r>
              <a:rPr lang="ru-RU" dirty="0">
                <a:solidFill>
                  <a:schemeClr val="bg1"/>
                </a:solidFill>
                <a:latin typeface="Calibri" pitchFamily="34" charset="0"/>
                <a:cs typeface="Calibri" pitchFamily="34" charset="0"/>
              </a:rPr>
              <a:t> озера. </a:t>
            </a:r>
            <a:r>
              <a:rPr lang="ru-RU" dirty="0" err="1">
                <a:solidFill>
                  <a:schemeClr val="bg1"/>
                </a:solidFill>
                <a:latin typeface="Calibri" pitchFamily="34" charset="0"/>
                <a:cs typeface="Calibri" pitchFamily="34" charset="0"/>
              </a:rPr>
              <a:t>Найбільше</a:t>
            </a:r>
            <a:r>
              <a:rPr lang="ru-RU" dirty="0">
                <a:solidFill>
                  <a:schemeClr val="bg1"/>
                </a:solidFill>
                <a:latin typeface="Calibri" pitchFamily="34" charset="0"/>
                <a:cs typeface="Calibri" pitchFamily="34" charset="0"/>
              </a:rPr>
              <a:t> з них – </a:t>
            </a:r>
            <a:r>
              <a:rPr lang="ru-RU" dirty="0" err="1">
                <a:solidFill>
                  <a:schemeClr val="bg1"/>
                </a:solidFill>
                <a:latin typeface="Calibri" pitchFamily="34" charset="0"/>
                <a:cs typeface="Calibri" pitchFamily="34" charset="0"/>
              </a:rPr>
              <a:t>Світязь</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що</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знаходиться</a:t>
            </a:r>
            <a:r>
              <a:rPr lang="ru-RU" dirty="0">
                <a:solidFill>
                  <a:schemeClr val="bg1"/>
                </a:solidFill>
                <a:latin typeface="Calibri" pitchFamily="34" charset="0"/>
                <a:cs typeface="Calibri" pitchFamily="34" charset="0"/>
              </a:rPr>
              <a:t> на </a:t>
            </a:r>
            <a:r>
              <a:rPr lang="ru-RU" dirty="0" err="1">
                <a:solidFill>
                  <a:schemeClr val="bg1"/>
                </a:solidFill>
                <a:latin typeface="Calibri" pitchFamily="34" charset="0"/>
                <a:cs typeface="Calibri" pitchFamily="34" charset="0"/>
              </a:rPr>
              <a:t>північному</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заході</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України</a:t>
            </a:r>
            <a:r>
              <a:rPr lang="ru-RU" dirty="0">
                <a:solidFill>
                  <a:schemeClr val="bg1"/>
                </a:solidFill>
                <a:latin typeface="Calibri" pitchFamily="34" charset="0"/>
                <a:cs typeface="Calibri" pitchFamily="34" charset="0"/>
              </a:rPr>
              <a:t>. В </a:t>
            </a:r>
            <a:r>
              <a:rPr lang="ru-RU" dirty="0" err="1">
                <a:solidFill>
                  <a:schemeClr val="bg1"/>
                </a:solidFill>
                <a:latin typeface="Calibri" pitchFamily="34" charset="0"/>
                <a:cs typeface="Calibri" pitchFamily="34" charset="0"/>
              </a:rPr>
              <a:t>океані</a:t>
            </a:r>
            <a:r>
              <a:rPr lang="ru-RU" dirty="0">
                <a:solidFill>
                  <a:schemeClr val="bg1"/>
                </a:solidFill>
                <a:latin typeface="Calibri" pitchFamily="34" charset="0"/>
                <a:cs typeface="Calibri" pitchFamily="34" charset="0"/>
              </a:rPr>
              <a:t> мешкали </a:t>
            </a:r>
            <a:r>
              <a:rPr lang="ru-RU" dirty="0" err="1">
                <a:solidFill>
                  <a:schemeClr val="bg1"/>
                </a:solidFill>
                <a:latin typeface="Calibri" pitchFamily="34" charset="0"/>
                <a:cs typeface="Calibri" pitchFamily="34" charset="0"/>
              </a:rPr>
              <a:t>кити</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Залишився</a:t>
            </a:r>
            <a:r>
              <a:rPr lang="ru-RU" dirty="0">
                <a:solidFill>
                  <a:schemeClr val="bg1"/>
                </a:solidFill>
                <a:latin typeface="Calibri" pitchFamily="34" charset="0"/>
                <a:cs typeface="Calibri" pitchFamily="34" charset="0"/>
              </a:rPr>
              <a:t> </a:t>
            </a:r>
            <a:r>
              <a:rPr lang="ru-RU" dirty="0" err="1">
                <a:solidFill>
                  <a:schemeClr val="bg1"/>
                </a:solidFill>
                <a:latin typeface="Calibri" pitchFamily="34" charset="0"/>
                <a:cs typeface="Calibri" pitchFamily="34" charset="0"/>
              </a:rPr>
              <a:t>тільки</a:t>
            </a:r>
            <a:r>
              <a:rPr lang="ru-RU" dirty="0">
                <a:solidFill>
                  <a:schemeClr val="bg1"/>
                </a:solidFill>
                <a:latin typeface="Calibri" pitchFamily="34" charset="0"/>
                <a:cs typeface="Calibri" pitchFamily="34" charset="0"/>
              </a:rPr>
              <a:t> один кит, і той </a:t>
            </a:r>
            <a:r>
              <a:rPr lang="ru-RU" dirty="0" err="1">
                <a:solidFill>
                  <a:schemeClr val="bg1"/>
                </a:solidFill>
                <a:latin typeface="Calibri" pitchFamily="34" charset="0"/>
                <a:cs typeface="Calibri" pitchFamily="34" charset="0"/>
              </a:rPr>
              <a:t>перетворився</a:t>
            </a:r>
            <a:r>
              <a:rPr lang="ru-RU" dirty="0">
                <a:solidFill>
                  <a:schemeClr val="bg1"/>
                </a:solidFill>
                <a:latin typeface="Calibri" pitchFamily="34" charset="0"/>
                <a:cs typeface="Calibri" pitchFamily="34" charset="0"/>
              </a:rPr>
              <a:t> </a:t>
            </a:r>
            <a:r>
              <a:rPr lang="ru-RU" dirty="0" smtClean="0">
                <a:solidFill>
                  <a:schemeClr val="bg1"/>
                </a:solidFill>
                <a:latin typeface="Calibri" pitchFamily="34" charset="0"/>
                <a:cs typeface="Calibri" pitchFamily="34" charset="0"/>
              </a:rPr>
              <a:t>на </a:t>
            </a:r>
            <a:r>
              <a:rPr lang="ru-RU" dirty="0" err="1" smtClean="0">
                <a:solidFill>
                  <a:schemeClr val="bg1"/>
                </a:solidFill>
                <a:latin typeface="Calibri" pitchFamily="34" charset="0"/>
                <a:cs typeface="Calibri" pitchFamily="34" charset="0"/>
              </a:rPr>
              <a:t>острів</a:t>
            </a:r>
            <a:r>
              <a:rPr lang="ru-RU" dirty="0" smtClean="0">
                <a:solidFill>
                  <a:schemeClr val="bg1"/>
                </a:solidFill>
                <a:latin typeface="Calibri" pitchFamily="34" charset="0"/>
                <a:cs typeface="Calibri" pitchFamily="34" charset="0"/>
              </a:rPr>
              <a:t>.</a:t>
            </a:r>
            <a:endParaRPr lang="ru-RU" dirty="0">
              <a:solidFill>
                <a:schemeClr val="bg1"/>
              </a:solidFill>
              <a:latin typeface="Calibri" pitchFamily="34" charset="0"/>
              <a:cs typeface="Calibri" pitchFamily="34" charset="0"/>
            </a:endParaRPr>
          </a:p>
        </p:txBody>
      </p:sp>
    </p:spTree>
    <p:extLst>
      <p:ext uri="{BB962C8B-B14F-4D97-AF65-F5344CB8AC3E}">
        <p14:creationId xmlns:p14="http://schemas.microsoft.com/office/powerpoint/2010/main" val="18555744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476673"/>
            <a:ext cx="7772400" cy="2952327"/>
          </a:xfrm>
        </p:spPr>
        <p:txBody>
          <a:bodyPr>
            <a:normAutofit fontScale="90000"/>
          </a:bodyPr>
          <a:lstStyle/>
          <a:p>
            <a:pPr algn="l"/>
            <a:r>
              <a:rPr lang="ru-RU" sz="3200" b="1" dirty="0" smtClean="0">
                <a:solidFill>
                  <a:srgbClr val="002060"/>
                </a:solidFill>
                <a:latin typeface="Calibri" pitchFamily="34" charset="0"/>
                <a:cs typeface="Calibri" pitchFamily="34" charset="0"/>
              </a:rPr>
              <a:t>                     </a:t>
            </a:r>
            <a:r>
              <a:rPr lang="ru-RU" sz="3600" b="1" dirty="0" err="1" smtClean="0">
                <a:solidFill>
                  <a:srgbClr val="FFFF00"/>
                </a:solidFill>
                <a:latin typeface="Calibri" pitchFamily="34" charset="0"/>
                <a:cs typeface="Calibri" pitchFamily="34" charset="0"/>
              </a:rPr>
              <a:t>Мармурова</a:t>
            </a:r>
            <a:r>
              <a:rPr lang="ru-RU" sz="3600" b="1" dirty="0" smtClean="0">
                <a:solidFill>
                  <a:srgbClr val="FFFF00"/>
                </a:solidFill>
                <a:latin typeface="Calibri" pitchFamily="34" charset="0"/>
                <a:cs typeface="Calibri" pitchFamily="34" charset="0"/>
              </a:rPr>
              <a:t> </a:t>
            </a:r>
            <a:r>
              <a:rPr lang="ru-RU" sz="3600" b="1" dirty="0" err="1" smtClean="0">
                <a:solidFill>
                  <a:srgbClr val="FFFF00"/>
                </a:solidFill>
                <a:latin typeface="Calibri" pitchFamily="34" charset="0"/>
                <a:cs typeface="Calibri" pitchFamily="34" charset="0"/>
              </a:rPr>
              <a:t>печера</a:t>
            </a:r>
            <a:r>
              <a:rPr lang="ru-RU" sz="3600" b="1" dirty="0" smtClean="0">
                <a:solidFill>
                  <a:srgbClr val="FFFF00"/>
                </a:solidFill>
                <a:latin typeface="Calibri" pitchFamily="34" charset="0"/>
                <a:cs typeface="Calibri" pitchFamily="34" charset="0"/>
              </a:rPr>
              <a:t> (</a:t>
            </a:r>
            <a:r>
              <a:rPr lang="ru-RU" sz="3600" b="1" dirty="0" err="1" smtClean="0">
                <a:solidFill>
                  <a:srgbClr val="FFFF00"/>
                </a:solidFill>
                <a:latin typeface="Calibri" pitchFamily="34" charset="0"/>
                <a:cs typeface="Calibri" pitchFamily="34" charset="0"/>
              </a:rPr>
              <a:t>Крим</a:t>
            </a:r>
            <a:r>
              <a:rPr lang="ru-RU" sz="3600" b="1" dirty="0" smtClean="0">
                <a:solidFill>
                  <a:srgbClr val="FFFF00"/>
                </a:solidFill>
                <a:latin typeface="Calibri" pitchFamily="34" charset="0"/>
                <a:cs typeface="Calibri" pitchFamily="34" charset="0"/>
              </a:rPr>
              <a:t>)</a:t>
            </a:r>
            <a:r>
              <a:rPr lang="ru-RU" sz="3600" dirty="0">
                <a:solidFill>
                  <a:srgbClr val="202124"/>
                </a:solidFill>
                <a:latin typeface="arial"/>
              </a:rPr>
              <a:t/>
            </a:r>
            <a:br>
              <a:rPr lang="ru-RU" sz="3600" dirty="0">
                <a:solidFill>
                  <a:srgbClr val="202124"/>
                </a:solidFill>
                <a:latin typeface="arial"/>
              </a:rPr>
            </a:br>
            <a:r>
              <a:rPr lang="ru-RU" sz="2800" dirty="0" err="1">
                <a:solidFill>
                  <a:schemeClr val="tx1"/>
                </a:solidFill>
              </a:rPr>
              <a:t>Мармурова</a:t>
            </a:r>
            <a:r>
              <a:rPr lang="ru-RU" sz="2800" dirty="0">
                <a:solidFill>
                  <a:schemeClr val="tx1"/>
                </a:solidFill>
              </a:rPr>
              <a:t> </a:t>
            </a:r>
            <a:r>
              <a:rPr lang="ru-RU" sz="2800" dirty="0" err="1">
                <a:solidFill>
                  <a:schemeClr val="tx1"/>
                </a:solidFill>
              </a:rPr>
              <a:t>печера</a:t>
            </a:r>
            <a:r>
              <a:rPr lang="ru-RU" sz="2800" dirty="0">
                <a:solidFill>
                  <a:schemeClr val="tx1"/>
                </a:solidFill>
              </a:rPr>
              <a:t> – одна з </a:t>
            </a:r>
            <a:r>
              <a:rPr lang="ru-RU" sz="2800" dirty="0" err="1">
                <a:solidFill>
                  <a:schemeClr val="tx1"/>
                </a:solidFill>
              </a:rPr>
              <a:t>найгарніших</a:t>
            </a:r>
            <a:r>
              <a:rPr lang="ru-RU" sz="2800" dirty="0">
                <a:solidFill>
                  <a:schemeClr val="tx1"/>
                </a:solidFill>
              </a:rPr>
              <a:t> </a:t>
            </a:r>
            <a:r>
              <a:rPr lang="ru-RU" sz="2800" dirty="0" err="1">
                <a:solidFill>
                  <a:schemeClr val="tx1"/>
                </a:solidFill>
              </a:rPr>
              <a:t>печер</a:t>
            </a:r>
            <a:r>
              <a:rPr lang="ru-RU" sz="2800" dirty="0">
                <a:solidFill>
                  <a:schemeClr val="tx1"/>
                </a:solidFill>
              </a:rPr>
              <a:t> </a:t>
            </a:r>
            <a:r>
              <a:rPr lang="ru-RU" sz="2800" dirty="0" err="1">
                <a:solidFill>
                  <a:schemeClr val="tx1"/>
                </a:solidFill>
              </a:rPr>
              <a:t>Криму</a:t>
            </a:r>
            <a:r>
              <a:rPr lang="ru-RU" sz="2800" dirty="0">
                <a:solidFill>
                  <a:schemeClr val="tx1"/>
                </a:solidFill>
              </a:rPr>
              <a:t>. Природа </a:t>
            </a:r>
            <a:r>
              <a:rPr lang="ru-RU" sz="2800" dirty="0" err="1">
                <a:solidFill>
                  <a:schemeClr val="tx1"/>
                </a:solidFill>
              </a:rPr>
              <a:t>створювала</a:t>
            </a:r>
            <a:r>
              <a:rPr lang="ru-RU" sz="2800" dirty="0">
                <a:solidFill>
                  <a:schemeClr val="tx1"/>
                </a:solidFill>
              </a:rPr>
              <a:t> </a:t>
            </a:r>
            <a:r>
              <a:rPr lang="ru-RU" sz="2800" dirty="0" err="1">
                <a:solidFill>
                  <a:schemeClr val="tx1"/>
                </a:solidFill>
              </a:rPr>
              <a:t>це</a:t>
            </a:r>
            <a:r>
              <a:rPr lang="ru-RU" sz="2800" dirty="0">
                <a:solidFill>
                  <a:schemeClr val="tx1"/>
                </a:solidFill>
              </a:rPr>
              <a:t> чудо </a:t>
            </a:r>
            <a:r>
              <a:rPr lang="ru-RU" sz="2800" dirty="0" err="1">
                <a:solidFill>
                  <a:schemeClr val="tx1"/>
                </a:solidFill>
              </a:rPr>
              <a:t>природи</a:t>
            </a:r>
            <a:r>
              <a:rPr lang="ru-RU" sz="2800" dirty="0">
                <a:solidFill>
                  <a:schemeClr val="tx1"/>
                </a:solidFill>
              </a:rPr>
              <a:t> з </a:t>
            </a:r>
            <a:r>
              <a:rPr lang="ru-RU" sz="2800" dirty="0" err="1">
                <a:solidFill>
                  <a:schemeClr val="tx1"/>
                </a:solidFill>
              </a:rPr>
              <a:t>мармурового</a:t>
            </a:r>
            <a:r>
              <a:rPr lang="ru-RU" sz="2800" dirty="0">
                <a:solidFill>
                  <a:schemeClr val="tx1"/>
                </a:solidFill>
              </a:rPr>
              <a:t> </a:t>
            </a:r>
            <a:r>
              <a:rPr lang="ru-RU" sz="2800" dirty="0" err="1" smtClean="0">
                <a:solidFill>
                  <a:schemeClr val="tx1"/>
                </a:solidFill>
              </a:rPr>
              <a:t>вапняку</a:t>
            </a:r>
            <a:r>
              <a:rPr lang="ru-RU" sz="2800" dirty="0" smtClean="0">
                <a:solidFill>
                  <a:schemeClr val="tx1"/>
                </a:solidFill>
              </a:rPr>
              <a:t> </a:t>
            </a:r>
            <a:r>
              <a:rPr lang="ru-RU" sz="2800" dirty="0" err="1" smtClean="0">
                <a:solidFill>
                  <a:schemeClr val="tx1"/>
                </a:solidFill>
              </a:rPr>
              <a:t>впродовж</a:t>
            </a:r>
            <a:r>
              <a:rPr lang="ru-RU" sz="2800" dirty="0" smtClean="0">
                <a:solidFill>
                  <a:schemeClr val="tx1"/>
                </a:solidFill>
              </a:rPr>
              <a:t> </a:t>
            </a:r>
            <a:r>
              <a:rPr lang="ru-RU" sz="2800" dirty="0" err="1">
                <a:solidFill>
                  <a:schemeClr val="tx1"/>
                </a:solidFill>
              </a:rPr>
              <a:t>сотень</a:t>
            </a:r>
            <a:r>
              <a:rPr lang="ru-RU" sz="2800" dirty="0">
                <a:solidFill>
                  <a:schemeClr val="tx1"/>
                </a:solidFill>
              </a:rPr>
              <a:t> </a:t>
            </a:r>
            <a:r>
              <a:rPr lang="ru-RU" sz="2800" dirty="0" err="1">
                <a:solidFill>
                  <a:schemeClr val="tx1"/>
                </a:solidFill>
              </a:rPr>
              <a:t>тисяч</a:t>
            </a:r>
            <a:r>
              <a:rPr lang="ru-RU" sz="2800" dirty="0">
                <a:solidFill>
                  <a:schemeClr val="tx1"/>
                </a:solidFill>
              </a:rPr>
              <a:t> </a:t>
            </a:r>
            <a:r>
              <a:rPr lang="ru-RU" sz="2800" dirty="0" err="1">
                <a:solidFill>
                  <a:schemeClr val="tx1"/>
                </a:solidFill>
              </a:rPr>
              <a:t>років</a:t>
            </a:r>
            <a:r>
              <a:rPr lang="ru-RU" sz="2700" dirty="0" smtClean="0">
                <a:solidFill>
                  <a:schemeClr val="tx1"/>
                </a:solidFill>
              </a:rPr>
              <a:t>.</a:t>
            </a:r>
            <a:r>
              <a:rPr lang="ru-RU" sz="2400" dirty="0">
                <a:solidFill>
                  <a:schemeClr val="tx1"/>
                </a:solidFill>
              </a:rPr>
              <a:t> </a:t>
            </a:r>
            <a:r>
              <a:rPr lang="ru-RU" sz="2700" dirty="0" err="1">
                <a:solidFill>
                  <a:schemeClr val="tx1"/>
                </a:solidFill>
              </a:rPr>
              <a:t>Це</a:t>
            </a:r>
            <a:r>
              <a:rPr lang="ru-RU" sz="2700" dirty="0">
                <a:solidFill>
                  <a:schemeClr val="tx1"/>
                </a:solidFill>
              </a:rPr>
              <a:t> </a:t>
            </a:r>
            <a:r>
              <a:rPr lang="ru-RU" sz="2700" dirty="0" err="1">
                <a:solidFill>
                  <a:schemeClr val="tx1"/>
                </a:solidFill>
              </a:rPr>
              <a:t>справжній</a:t>
            </a:r>
            <a:r>
              <a:rPr lang="ru-RU" sz="2700" dirty="0">
                <a:solidFill>
                  <a:schemeClr val="tx1"/>
                </a:solidFill>
              </a:rPr>
              <a:t> </a:t>
            </a:r>
            <a:r>
              <a:rPr lang="ru-RU" sz="2700" dirty="0" err="1">
                <a:solidFill>
                  <a:schemeClr val="tx1"/>
                </a:solidFill>
              </a:rPr>
              <a:t>природний</a:t>
            </a:r>
            <a:r>
              <a:rPr lang="ru-RU" sz="2700" dirty="0">
                <a:solidFill>
                  <a:schemeClr val="tx1"/>
                </a:solidFill>
              </a:rPr>
              <a:t> </a:t>
            </a:r>
            <a:r>
              <a:rPr lang="ru-RU" sz="2700" dirty="0" err="1">
                <a:solidFill>
                  <a:schemeClr val="tx1"/>
                </a:solidFill>
              </a:rPr>
              <a:t>підземний</a:t>
            </a:r>
            <a:r>
              <a:rPr lang="ru-RU" sz="2700" dirty="0">
                <a:solidFill>
                  <a:schemeClr val="tx1"/>
                </a:solidFill>
              </a:rPr>
              <a:t> музей, в </a:t>
            </a:r>
            <a:r>
              <a:rPr lang="ru-RU" sz="2700" dirty="0" err="1">
                <a:solidFill>
                  <a:schemeClr val="tx1"/>
                </a:solidFill>
              </a:rPr>
              <a:t>якому</a:t>
            </a:r>
            <a:r>
              <a:rPr lang="ru-RU" sz="2700" dirty="0">
                <a:solidFill>
                  <a:schemeClr val="tx1"/>
                </a:solidFill>
              </a:rPr>
              <a:t> </a:t>
            </a:r>
            <a:r>
              <a:rPr lang="ru-RU" sz="2700" dirty="0" err="1">
                <a:solidFill>
                  <a:schemeClr val="tx1"/>
                </a:solidFill>
              </a:rPr>
              <a:t>можна</a:t>
            </a:r>
            <a:r>
              <a:rPr lang="ru-RU" sz="2700" dirty="0">
                <a:solidFill>
                  <a:schemeClr val="tx1"/>
                </a:solidFill>
              </a:rPr>
              <a:t> </a:t>
            </a:r>
            <a:r>
              <a:rPr lang="ru-RU" sz="2700" dirty="0" err="1">
                <a:solidFill>
                  <a:schemeClr val="tx1"/>
                </a:solidFill>
              </a:rPr>
              <a:t>побачити</a:t>
            </a:r>
            <a:r>
              <a:rPr lang="ru-RU" sz="2700" dirty="0">
                <a:solidFill>
                  <a:schemeClr val="tx1"/>
                </a:solidFill>
              </a:rPr>
              <a:t> </a:t>
            </a:r>
            <a:r>
              <a:rPr lang="ru-RU" sz="2700" dirty="0" err="1">
                <a:solidFill>
                  <a:schemeClr val="tx1"/>
                </a:solidFill>
              </a:rPr>
              <a:t>неймовірної</a:t>
            </a:r>
            <a:r>
              <a:rPr lang="ru-RU" sz="2700" dirty="0">
                <a:solidFill>
                  <a:schemeClr val="tx1"/>
                </a:solidFill>
              </a:rPr>
              <a:t> </a:t>
            </a:r>
            <a:r>
              <a:rPr lang="ru-RU" sz="2700" dirty="0" err="1">
                <a:solidFill>
                  <a:schemeClr val="tx1"/>
                </a:solidFill>
              </a:rPr>
              <a:t>краси</a:t>
            </a:r>
            <a:r>
              <a:rPr lang="ru-RU" sz="2700" dirty="0">
                <a:solidFill>
                  <a:schemeClr val="tx1"/>
                </a:solidFill>
              </a:rPr>
              <a:t> </a:t>
            </a:r>
            <a:r>
              <a:rPr lang="ru-RU" sz="2700" dirty="0" err="1">
                <a:solidFill>
                  <a:schemeClr val="tx1"/>
                </a:solidFill>
              </a:rPr>
              <a:t>кам’яні</a:t>
            </a:r>
            <a:r>
              <a:rPr lang="ru-RU" sz="2700" dirty="0">
                <a:solidFill>
                  <a:schemeClr val="tx1"/>
                </a:solidFill>
              </a:rPr>
              <a:t> </a:t>
            </a:r>
            <a:r>
              <a:rPr lang="ru-RU" sz="2700" dirty="0" err="1">
                <a:solidFill>
                  <a:schemeClr val="tx1"/>
                </a:solidFill>
              </a:rPr>
              <a:t>водоспади</a:t>
            </a:r>
            <a:r>
              <a:rPr lang="ru-RU" sz="2700" dirty="0">
                <a:solidFill>
                  <a:schemeClr val="tx1"/>
                </a:solidFill>
              </a:rPr>
              <a:t>, </a:t>
            </a:r>
            <a:r>
              <a:rPr lang="ru-RU" sz="2700" dirty="0" err="1">
                <a:solidFill>
                  <a:schemeClr val="tx1"/>
                </a:solidFill>
              </a:rPr>
              <a:t>каскади</a:t>
            </a:r>
            <a:r>
              <a:rPr lang="ru-RU" sz="2700" dirty="0">
                <a:solidFill>
                  <a:schemeClr val="tx1"/>
                </a:solidFill>
              </a:rPr>
              <a:t> невеликих </a:t>
            </a:r>
            <a:r>
              <a:rPr lang="ru-RU" sz="2700" dirty="0" smtClean="0">
                <a:solidFill>
                  <a:schemeClr val="tx1"/>
                </a:solidFill>
              </a:rPr>
              <a:t>озер</a:t>
            </a:r>
            <a:r>
              <a:rPr lang="ru-RU" sz="2700" dirty="0" smtClean="0"/>
              <a:t>.</a:t>
            </a:r>
            <a:endParaRPr lang="ru-RU" sz="2700" dirty="0"/>
          </a:p>
        </p:txBody>
      </p:sp>
      <p:sp>
        <p:nvSpPr>
          <p:cNvPr id="3" name="Подзаголовок 2"/>
          <p:cNvSpPr>
            <a:spLocks noGrp="1"/>
          </p:cNvSpPr>
          <p:nvPr>
            <p:ph type="subTitle" idx="1"/>
          </p:nvPr>
        </p:nvSpPr>
        <p:spPr>
          <a:xfrm>
            <a:off x="1371600" y="3861048"/>
            <a:ext cx="6400800" cy="2232248"/>
          </a:xfrm>
        </p:spPr>
        <p:txBody>
          <a:bodyPr/>
          <a:lstStyle/>
          <a:p>
            <a:endParaRPr lang="ru-RU" dirty="0"/>
          </a:p>
        </p:txBody>
      </p:sp>
      <p:pic>
        <p:nvPicPr>
          <p:cNvPr id="14338" name="Picture 2" descr="C:\Users\Gigabyte\Desktop\загружено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717032"/>
            <a:ext cx="3672408" cy="25333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14339" name="Picture 3" descr="C:\Users\Gigabyte\Desktop\загружено (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3619080"/>
            <a:ext cx="3960440" cy="26936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59768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Gigabyte\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937262"/>
            <a:ext cx="7964555" cy="530004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8" name="Picture 3" descr="C:\Users\Gigabyte\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968" y="1089662"/>
            <a:ext cx="7964555" cy="530004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07698" y="1340768"/>
            <a:ext cx="59404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56718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48680"/>
            <a:ext cx="7772400" cy="2880319"/>
          </a:xfrm>
        </p:spPr>
        <p:txBody>
          <a:bodyPr>
            <a:normAutofit fontScale="90000"/>
          </a:bodyPr>
          <a:lstStyle/>
          <a:p>
            <a:pPr algn="l"/>
            <a:r>
              <a:rPr lang="ru-RU" sz="3100" b="1" dirty="0" smtClean="0">
                <a:solidFill>
                  <a:srgbClr val="002060"/>
                </a:solidFill>
              </a:rPr>
              <a:t>                                </a:t>
            </a:r>
            <a:r>
              <a:rPr lang="ru-RU" sz="3600" b="1" dirty="0" smtClean="0">
                <a:solidFill>
                  <a:srgbClr val="FFFF00"/>
                </a:solidFill>
              </a:rPr>
              <a:t>Озеро </a:t>
            </a:r>
            <a:r>
              <a:rPr lang="ru-RU" sz="3600" b="1" dirty="0" err="1" smtClean="0">
                <a:solidFill>
                  <a:srgbClr val="FFFF00"/>
                </a:solidFill>
              </a:rPr>
              <a:t>Синевир</a:t>
            </a:r>
            <a:r>
              <a:rPr lang="ru-RU" sz="3600" b="1" dirty="0" smtClean="0">
                <a:solidFill>
                  <a:srgbClr val="FFFF00"/>
                </a:solidFill>
              </a:rPr>
              <a:t>  </a:t>
            </a:r>
            <a:r>
              <a:rPr lang="ru-RU" sz="3600" dirty="0" smtClean="0">
                <a:solidFill>
                  <a:srgbClr val="FFFF00"/>
                </a:solidFill>
              </a:rPr>
              <a:t/>
            </a:r>
            <a:br>
              <a:rPr lang="ru-RU" sz="3600" dirty="0" smtClean="0">
                <a:solidFill>
                  <a:srgbClr val="FFFF00"/>
                </a:solidFill>
              </a:rPr>
            </a:br>
            <a:r>
              <a:rPr lang="ru-RU" sz="2800" dirty="0" err="1">
                <a:solidFill>
                  <a:schemeClr val="tx1"/>
                </a:solidFill>
              </a:rPr>
              <a:t>Н</a:t>
            </a:r>
            <a:r>
              <a:rPr lang="ru-RU" sz="2800" dirty="0" err="1" smtClean="0">
                <a:solidFill>
                  <a:schemeClr val="tx1"/>
                </a:solidFill>
              </a:rPr>
              <a:t>айбільше</a:t>
            </a:r>
            <a:r>
              <a:rPr lang="ru-RU" sz="2800" dirty="0" smtClean="0">
                <a:solidFill>
                  <a:schemeClr val="tx1"/>
                </a:solidFill>
              </a:rPr>
              <a:t> </a:t>
            </a:r>
            <a:r>
              <a:rPr lang="ru-RU" sz="2800" dirty="0">
                <a:solidFill>
                  <a:schemeClr val="tx1"/>
                </a:solidFill>
              </a:rPr>
              <a:t>озеро </a:t>
            </a:r>
            <a:r>
              <a:rPr lang="ru-RU" sz="2800" dirty="0" err="1">
                <a:solidFill>
                  <a:schemeClr val="tx1"/>
                </a:solidFill>
              </a:rPr>
              <a:t>Українських</a:t>
            </a:r>
            <a:r>
              <a:rPr lang="ru-RU" sz="2800" dirty="0">
                <a:solidFill>
                  <a:schemeClr val="tx1"/>
                </a:solidFill>
              </a:rPr>
              <a:t> Карпат. </a:t>
            </a:r>
            <a:r>
              <a:rPr lang="ru-RU" sz="2800" dirty="0" err="1">
                <a:solidFill>
                  <a:schemeClr val="tx1"/>
                </a:solidFill>
              </a:rPr>
              <a:t>Існує</a:t>
            </a:r>
            <a:r>
              <a:rPr lang="ru-RU" sz="2800" dirty="0">
                <a:solidFill>
                  <a:schemeClr val="tx1"/>
                </a:solidFill>
              </a:rPr>
              <a:t> легенда, </a:t>
            </a:r>
            <a:r>
              <a:rPr lang="ru-RU" sz="2800" dirty="0" err="1">
                <a:solidFill>
                  <a:schemeClr val="tx1"/>
                </a:solidFill>
              </a:rPr>
              <a:t>згідно</a:t>
            </a:r>
            <a:r>
              <a:rPr lang="ru-RU" sz="2800" dirty="0">
                <a:solidFill>
                  <a:schemeClr val="tx1"/>
                </a:solidFill>
              </a:rPr>
              <a:t> </a:t>
            </a:r>
            <a:r>
              <a:rPr lang="ru-RU" sz="2800" dirty="0" err="1">
                <a:solidFill>
                  <a:schemeClr val="tx1"/>
                </a:solidFill>
              </a:rPr>
              <a:t>якою</a:t>
            </a:r>
            <a:r>
              <a:rPr lang="ru-RU" sz="2800" dirty="0">
                <a:solidFill>
                  <a:schemeClr val="tx1"/>
                </a:solidFill>
              </a:rPr>
              <a:t> </a:t>
            </a:r>
            <a:r>
              <a:rPr lang="ru-RU" sz="2800" dirty="0" err="1">
                <a:solidFill>
                  <a:schemeClr val="tx1"/>
                </a:solidFill>
              </a:rPr>
              <a:t>мальовниче</a:t>
            </a:r>
            <a:r>
              <a:rPr lang="ru-RU" sz="2800" dirty="0">
                <a:solidFill>
                  <a:schemeClr val="tx1"/>
                </a:solidFill>
              </a:rPr>
              <a:t> озеро </a:t>
            </a:r>
            <a:r>
              <a:rPr lang="ru-RU" sz="2800" dirty="0" err="1">
                <a:solidFill>
                  <a:schemeClr val="tx1"/>
                </a:solidFill>
              </a:rPr>
              <a:t>утворилося</a:t>
            </a:r>
            <a:r>
              <a:rPr lang="ru-RU" sz="2800" dirty="0">
                <a:solidFill>
                  <a:schemeClr val="tx1"/>
                </a:solidFill>
              </a:rPr>
              <a:t> </a:t>
            </a:r>
            <a:r>
              <a:rPr lang="ru-RU" sz="2800" dirty="0" err="1">
                <a:solidFill>
                  <a:schemeClr val="tx1"/>
                </a:solidFill>
              </a:rPr>
              <a:t>від</a:t>
            </a:r>
            <a:r>
              <a:rPr lang="ru-RU" sz="2800" dirty="0">
                <a:solidFill>
                  <a:schemeClr val="tx1"/>
                </a:solidFill>
              </a:rPr>
              <a:t> потоку </a:t>
            </a:r>
            <a:r>
              <a:rPr lang="ru-RU" sz="2800" dirty="0" err="1">
                <a:solidFill>
                  <a:schemeClr val="tx1"/>
                </a:solidFill>
              </a:rPr>
              <a:t>сліз</a:t>
            </a:r>
            <a:r>
              <a:rPr lang="ru-RU" sz="2800" dirty="0">
                <a:solidFill>
                  <a:schemeClr val="tx1"/>
                </a:solidFill>
              </a:rPr>
              <a:t> </a:t>
            </a:r>
            <a:r>
              <a:rPr lang="ru-RU" sz="2800" dirty="0" err="1">
                <a:solidFill>
                  <a:schemeClr val="tx1"/>
                </a:solidFill>
              </a:rPr>
              <a:t>графської</a:t>
            </a:r>
            <a:r>
              <a:rPr lang="ru-RU" sz="2800" dirty="0">
                <a:solidFill>
                  <a:schemeClr val="tx1"/>
                </a:solidFill>
              </a:rPr>
              <a:t> </a:t>
            </a:r>
            <a:r>
              <a:rPr lang="ru-RU" sz="2800" dirty="0" err="1">
                <a:solidFill>
                  <a:schemeClr val="tx1"/>
                </a:solidFill>
              </a:rPr>
              <a:t>доньки</a:t>
            </a:r>
            <a:r>
              <a:rPr lang="ru-RU" sz="2800" dirty="0">
                <a:solidFill>
                  <a:schemeClr val="tx1"/>
                </a:solidFill>
              </a:rPr>
              <a:t> Синь, на </a:t>
            </a:r>
            <a:r>
              <a:rPr lang="ru-RU" sz="2800" dirty="0" err="1">
                <a:solidFill>
                  <a:schemeClr val="tx1"/>
                </a:solidFill>
              </a:rPr>
              <a:t>місце</a:t>
            </a:r>
            <a:r>
              <a:rPr lang="ru-RU" sz="2800" dirty="0">
                <a:solidFill>
                  <a:schemeClr val="tx1"/>
                </a:solidFill>
              </a:rPr>
              <a:t>, де </a:t>
            </a:r>
            <a:r>
              <a:rPr lang="ru-RU" sz="2800" dirty="0" err="1">
                <a:solidFill>
                  <a:schemeClr val="tx1"/>
                </a:solidFill>
              </a:rPr>
              <a:t>її</a:t>
            </a:r>
            <a:r>
              <a:rPr lang="ru-RU" sz="2800" dirty="0">
                <a:solidFill>
                  <a:schemeClr val="tx1"/>
                </a:solidFill>
              </a:rPr>
              <a:t> </a:t>
            </a:r>
            <a:r>
              <a:rPr lang="ru-RU" sz="2800" dirty="0" err="1">
                <a:solidFill>
                  <a:schemeClr val="tx1"/>
                </a:solidFill>
              </a:rPr>
              <a:t>коханого</a:t>
            </a:r>
            <a:r>
              <a:rPr lang="ru-RU" sz="2800" dirty="0">
                <a:solidFill>
                  <a:schemeClr val="tx1"/>
                </a:solidFill>
              </a:rPr>
              <a:t>, простого </a:t>
            </a:r>
            <a:r>
              <a:rPr lang="ru-RU" sz="2800" dirty="0" err="1">
                <a:solidFill>
                  <a:schemeClr val="tx1"/>
                </a:solidFill>
              </a:rPr>
              <a:t>верховинського</a:t>
            </a:r>
            <a:r>
              <a:rPr lang="ru-RU" sz="2800" dirty="0">
                <a:solidFill>
                  <a:schemeClr val="tx1"/>
                </a:solidFill>
              </a:rPr>
              <a:t> пастуха Вира, </a:t>
            </a:r>
            <a:r>
              <a:rPr lang="ru-RU" sz="2800" dirty="0" err="1">
                <a:solidFill>
                  <a:schemeClr val="tx1"/>
                </a:solidFill>
              </a:rPr>
              <a:t>було</a:t>
            </a:r>
            <a:r>
              <a:rPr lang="ru-RU" sz="2800" dirty="0">
                <a:solidFill>
                  <a:schemeClr val="tx1"/>
                </a:solidFill>
              </a:rPr>
              <a:t> вбито </a:t>
            </a:r>
            <a:r>
              <a:rPr lang="ru-RU" sz="2800" dirty="0" err="1">
                <a:solidFill>
                  <a:schemeClr val="tx1"/>
                </a:solidFill>
              </a:rPr>
              <a:t>камінною</a:t>
            </a:r>
            <a:r>
              <a:rPr lang="ru-RU" sz="2800" dirty="0">
                <a:solidFill>
                  <a:schemeClr val="tx1"/>
                </a:solidFill>
              </a:rPr>
              <a:t> </a:t>
            </a:r>
            <a:r>
              <a:rPr lang="ru-RU" sz="2800" dirty="0" err="1">
                <a:solidFill>
                  <a:schemeClr val="tx1"/>
                </a:solidFill>
              </a:rPr>
              <a:t>глибою</a:t>
            </a:r>
            <a:r>
              <a:rPr lang="ru-RU" sz="2800" dirty="0">
                <a:solidFill>
                  <a:schemeClr val="tx1"/>
                </a:solidFill>
              </a:rPr>
              <a:t> за наказом </a:t>
            </a:r>
            <a:r>
              <a:rPr lang="ru-RU" sz="2800" dirty="0" err="1">
                <a:solidFill>
                  <a:schemeClr val="tx1"/>
                </a:solidFill>
              </a:rPr>
              <a:t>підступного</a:t>
            </a:r>
            <a:r>
              <a:rPr lang="ru-RU" sz="2800" dirty="0">
                <a:solidFill>
                  <a:schemeClr val="tx1"/>
                </a:solidFill>
              </a:rPr>
              <a:t> графа.</a:t>
            </a:r>
          </a:p>
        </p:txBody>
      </p:sp>
      <p:sp>
        <p:nvSpPr>
          <p:cNvPr id="3" name="Подзаголовок 2"/>
          <p:cNvSpPr>
            <a:spLocks noGrp="1"/>
          </p:cNvSpPr>
          <p:nvPr>
            <p:ph type="subTitle" idx="1"/>
          </p:nvPr>
        </p:nvSpPr>
        <p:spPr>
          <a:xfrm>
            <a:off x="971600" y="4077072"/>
            <a:ext cx="7416496" cy="904064"/>
          </a:xfrm>
        </p:spPr>
        <p:txBody>
          <a:bodyPr/>
          <a:lstStyle/>
          <a:p>
            <a:endParaRPr lang="ru-RU" dirty="0"/>
          </a:p>
        </p:txBody>
      </p:sp>
      <p:pic>
        <p:nvPicPr>
          <p:cNvPr id="16386" name="Picture 2" descr="C:\Users\Gigabyte\Desktop\загружено (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861048"/>
            <a:ext cx="3505211" cy="225601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127000"/>
          </a:effectLst>
          <a:extLst>
            <a:ext uri="{909E8E84-426E-40DD-AFC4-6F175D3DCCD1}">
              <a14:hiddenFill xmlns:a14="http://schemas.microsoft.com/office/drawing/2010/main">
                <a:solidFill>
                  <a:srgbClr val="FFFFFF"/>
                </a:solidFill>
              </a14:hiddenFill>
            </a:ext>
          </a:extLst>
        </p:spPr>
      </p:pic>
      <p:pic>
        <p:nvPicPr>
          <p:cNvPr id="16387" name="Picture 3" descr="C:\Users\Gigabyte\Desktop\загружено (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3830716"/>
            <a:ext cx="4114414" cy="23166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267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C:\Users\Gigabyte\Desktop\загружено (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750" y="1035621"/>
            <a:ext cx="7947822" cy="48245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897503" y="3105835"/>
            <a:ext cx="3348994" cy="64633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sz="3600" b="1" i="0" u="none" strike="noStrike" kern="0" cap="none" spc="0" normalizeH="0" baseline="0" noProof="0" dirty="0" smtClean="0">
                <a:ln>
                  <a:noFill/>
                </a:ln>
                <a:solidFill>
                  <a:srgbClr val="FFFF00"/>
                </a:solidFill>
                <a:effectLst>
                  <a:outerShdw blurRad="38100" dist="25400" dir="5400000" algn="tl" rotWithShape="0">
                    <a:srgbClr val="000000">
                      <a:alpha val="43000"/>
                    </a:srgbClr>
                  </a:outerShdw>
                </a:effectLst>
                <a:uLnTx/>
                <a:uFillTx/>
                <a:latin typeface="Calibri"/>
                <a:ea typeface="+mj-ea"/>
                <a:cs typeface="+mj-cs"/>
              </a:rPr>
              <a:t>Озеро </a:t>
            </a:r>
            <a:r>
              <a:rPr kumimoji="0" lang="ru-RU" sz="3600" b="1" i="0" u="none" strike="noStrike" kern="0" cap="none" spc="0" normalizeH="0" baseline="0" noProof="0" dirty="0" err="1" smtClean="0">
                <a:ln>
                  <a:noFill/>
                </a:ln>
                <a:solidFill>
                  <a:srgbClr val="FFFF00"/>
                </a:solidFill>
                <a:effectLst>
                  <a:outerShdw blurRad="38100" dist="25400" dir="5400000" algn="tl" rotWithShape="0">
                    <a:srgbClr val="000000">
                      <a:alpha val="43000"/>
                    </a:srgbClr>
                  </a:outerShdw>
                </a:effectLst>
                <a:uLnTx/>
                <a:uFillTx/>
                <a:latin typeface="Calibri"/>
                <a:ea typeface="+mj-ea"/>
                <a:cs typeface="+mj-cs"/>
              </a:rPr>
              <a:t>Синевир</a:t>
            </a:r>
            <a:r>
              <a:rPr kumimoji="0" lang="ru-RU" sz="3600" b="1" i="0" u="none" strike="noStrike" kern="0" cap="none" spc="0" normalizeH="0" baseline="0" noProof="0" dirty="0" smtClean="0">
                <a:ln>
                  <a:noFill/>
                </a:ln>
                <a:solidFill>
                  <a:srgbClr val="FFFF00"/>
                </a:solidFill>
                <a:effectLst>
                  <a:outerShdw blurRad="38100" dist="25400" dir="5400000" algn="tl" rotWithShape="0">
                    <a:srgbClr val="000000">
                      <a:alpha val="43000"/>
                    </a:srgbClr>
                  </a:outerShdw>
                </a:effectLst>
                <a:uLnTx/>
                <a:uFillTx/>
                <a:latin typeface="Calibri"/>
                <a:ea typeface="+mj-ea"/>
                <a:cs typeface="+mj-cs"/>
              </a:rPr>
              <a:t> </a:t>
            </a:r>
            <a:endParaRPr kumimoji="0" lang="ru-RU" sz="1800" b="0" i="0" u="none" strike="noStrike" kern="0" cap="none" spc="0" normalizeH="0" baseline="0" noProof="0" dirty="0" smtClean="0">
              <a:ln>
                <a:noFill/>
              </a:ln>
              <a:solidFill>
                <a:sysClr val="windowText" lastClr="000000"/>
              </a:solidFill>
              <a:effectLst/>
              <a:uLnTx/>
              <a:uFillTx/>
            </a:endParaRPr>
          </a:p>
        </p:txBody>
      </p:sp>
      <p:pic>
        <p:nvPicPr>
          <p:cNvPr id="2050" name="Picture 2" descr="C:\Users\Gigabyte\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836712"/>
            <a:ext cx="7560840" cy="50234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6749" y="1556792"/>
            <a:ext cx="3236913" cy="953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38787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C:\Users\Gigabyte\Desktop\1_preview-ozer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9" y="821464"/>
            <a:ext cx="7936556" cy="532216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softEdge rad="317500"/>
          </a:effectLst>
          <a:extLst>
            <a:ext uri="{909E8E84-426E-40DD-AFC4-6F175D3DCCD1}">
              <a14:hiddenFill xmlns:a14="http://schemas.microsoft.com/office/drawing/2010/main">
                <a:solidFill>
                  <a:srgbClr val="FFFFFF"/>
                </a:solidFill>
              </a14:hiddenFill>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980728"/>
            <a:ext cx="3236913" cy="953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89673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pPr algn="ctr"/>
            <a:r>
              <a:rPr lang="uk-UA" sz="5400" dirty="0" smtClean="0">
                <a:solidFill>
                  <a:srgbClr val="FFFF00"/>
                </a:solidFill>
              </a:rPr>
              <a:t>Дякую за увагу!</a:t>
            </a:r>
            <a:endParaRPr lang="ru-RU" sz="5400" dirty="0">
              <a:solidFill>
                <a:srgbClr val="FFFF00"/>
              </a:solidFill>
            </a:endParaRPr>
          </a:p>
        </p:txBody>
      </p:sp>
      <p:sp>
        <p:nvSpPr>
          <p:cNvPr id="3" name="Подзаголовок 2"/>
          <p:cNvSpPr>
            <a:spLocks noGrp="1"/>
          </p:cNvSpPr>
          <p:nvPr>
            <p:ph type="subTitle" idx="1"/>
          </p:nvPr>
        </p:nvSpPr>
        <p:spPr>
          <a:xfrm>
            <a:off x="533400" y="3228536"/>
            <a:ext cx="7854696" cy="488496"/>
          </a:xfrm>
        </p:spPr>
        <p:txBody>
          <a:bodyPr/>
          <a:lstStyle/>
          <a:p>
            <a:endParaRPr lang="ru-RU" dirty="0"/>
          </a:p>
        </p:txBody>
      </p:sp>
    </p:spTree>
    <p:extLst>
      <p:ext uri="{BB962C8B-B14F-4D97-AF65-F5344CB8AC3E}">
        <p14:creationId xmlns:p14="http://schemas.microsoft.com/office/powerpoint/2010/main" val="13280901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470</TotalTime>
  <Words>249</Words>
  <Application>Microsoft Office PowerPoint</Application>
  <PresentationFormat>Экран (4:3)</PresentationFormat>
  <Paragraphs>16</Paragraphs>
  <Slides>19</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Поток</vt:lpstr>
      <vt:lpstr>Тема. Сім природних чудес України. </vt:lpstr>
      <vt:lpstr>Ми часто мріємо про чудеса заморських країн і, на жаль, забуваємо про свої рідні дива. А їх, між іншим, вистачає. Сьогодні я пропоную вам здійснити віртуальну подорож та оглянути унікальні природні пам’ятки України.</vt:lpstr>
      <vt:lpstr>Асканія-Нова (Херсонщина)</vt:lpstr>
      <vt:lpstr> Де ще можна знайти такий клаптик первозданної природи? Площа заповідника 33 тисячі гектарів. Причому третину займає степ, який за мільйони років не знав плуга.</vt:lpstr>
      <vt:lpstr>Презентация PowerPoint</vt:lpstr>
      <vt:lpstr>Презентация PowerPoint</vt:lpstr>
      <vt:lpstr>69 видів тварин, які тут живуть занесено в Червону книгу України.</vt:lpstr>
      <vt:lpstr>        Гранітно-степове Побужжя (Миколаївщина)  Південний Буг у крутих кам’янистих берегах утворює вузьку каньйоноподібну долину. Величні гранітні скелі місцями сягають 40-50 м заввишки. Русло річки порожисте з водограями та островами. Це справжній гірський ландшафт серед Українського степу…  </vt:lpstr>
      <vt:lpstr>Презентация PowerPoint</vt:lpstr>
      <vt:lpstr>Подільські Товтри (Хмельниччина)  </vt:lpstr>
      <vt:lpstr>Презентация PowerPoint</vt:lpstr>
      <vt:lpstr>                                Озеро Світязь Світязь – найбільше озеро у групі Шацьких озер, найглибше озеро природного походження в Україні. Величезне озеро з прозорою водою, яка змінює свій колір від бірюзової до темно-зеленої, як на фото з Мальдів.</vt:lpstr>
      <vt:lpstr>Презентация PowerPoint</vt:lpstr>
      <vt:lpstr>                     Мармурова печера (Крим) Мармурова печера – одна з найгарніших печер Криму. Природа створювала це чудо природи з мармурового вапняку впродовж сотень тисяч років. Це справжній природний підземний музей, в якому можна побачити неймовірної краси кам’яні водоспади, каскади невеликих озер.</vt:lpstr>
      <vt:lpstr>Презентация PowerPoint</vt:lpstr>
      <vt:lpstr>                                Озеро Синевир   Найбільше озеро Українських Карпат. Існує легенда, згідно якою мальовниче озеро утворилося від потоку сліз графської доньки Синь, на місце, де її коханого, простого верховинського пастуха Вира, було вбито камінною глибою за наказом підступного графа.</vt:lpstr>
      <vt:lpstr>Презентация PowerPoint</vt:lpstr>
      <vt:lpstr>Презентация PowerPoint</vt:lpstr>
      <vt:lpstr>Дякую за увагу!</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Сім природних чудес України. </dc:title>
  <dc:creator>Пользователь Gigabyte</dc:creator>
  <cp:lastModifiedBy>Пользователь Gigabyte</cp:lastModifiedBy>
  <cp:revision>33</cp:revision>
  <dcterms:created xsi:type="dcterms:W3CDTF">2023-02-25T16:09:40Z</dcterms:created>
  <dcterms:modified xsi:type="dcterms:W3CDTF">2023-03-11T14:55:59Z</dcterms:modified>
</cp:coreProperties>
</file>