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8288000" cy="10287000"/>
  <p:notesSz cx="6858000" cy="9144000"/>
  <p:embeddedFontLst>
    <p:embeddedFont>
      <p:font typeface="Arimo Bold" panose="020B0604020202020204" charset="0"/>
      <p:regular r:id="rId12"/>
    </p:embeddedFont>
    <p:embeddedFont>
      <p:font typeface="Blanka" panose="020B0604020202020204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anva Sans Bold" panose="020B0604020202020204" charset="0"/>
      <p:regular r:id="rId18"/>
    </p:embeddedFont>
    <p:embeddedFont>
      <p:font typeface="Coco Gothic" panose="020B0604020202020204" charset="0"/>
      <p:regular r:id="rId19"/>
    </p:embeddedFont>
    <p:embeddedFont>
      <p:font typeface="DM Sans" panose="020B0604020202020204" charset="0"/>
      <p:regular r:id="rId20"/>
    </p:embeddedFont>
    <p:embeddedFont>
      <p:font typeface="DM Sans Bold" panose="020B0604020202020204" charset="0"/>
      <p:regular r:id="rId21"/>
    </p:embeddedFont>
    <p:embeddedFont>
      <p:font typeface="Noto Serif" panose="02020600060500020200" pitchFamily="18" charset="0"/>
      <p:regular r:id="rId22"/>
      <p:bold r:id="rId23"/>
      <p:italic r:id="rId24"/>
      <p:boldItalic r:id="rId25"/>
    </p:embeddedFont>
    <p:embeddedFont>
      <p:font typeface="Noto Serif Display" panose="020B0604020202020204"/>
      <p:regular r:id="rId26"/>
    </p:embeddedFont>
    <p:embeddedFont>
      <p:font typeface="PT Serif Bold" panose="020B0604020202020204" charset="-52"/>
      <p:regular r:id="rId27"/>
    </p:embeddedFont>
    <p:embeddedFont>
      <p:font typeface="PT Serif Bold Italics" panose="020B0604020202020204" charset="-52"/>
      <p:regular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754" y="1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font" Target="fonts/font17.fntdata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font" Target="fonts/font16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svg"/><Relationship Id="rId12" Type="http://schemas.openxmlformats.org/officeDocument/2006/relationships/image" Target="../media/image18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sv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7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ua.mozaweb.com/uk/Extra-3D_sceni-Yak_dihaye_riba-209007" TargetMode="External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kfb.ly/6wQTE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learningapps.org/display?v=pnpwkkwq222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D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498448" y="5996012"/>
            <a:ext cx="3456705" cy="2970606"/>
            <a:chOff x="0" y="0"/>
            <a:chExt cx="812800" cy="698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E87B69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14300" y="-295275"/>
              <a:ext cx="584200" cy="993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997"/>
                </a:lnSpc>
                <a:spcBef>
                  <a:spcPct val="0"/>
                </a:spcBef>
              </a:pPr>
              <a:r>
                <a:rPr lang="en-US" sz="14997">
                  <a:solidFill>
                    <a:srgbClr val="000000"/>
                  </a:solidFill>
                  <a:latin typeface="Blanka"/>
                  <a:ea typeface="Blanka"/>
                  <a:cs typeface="Blanka"/>
                  <a:sym typeface="Blanka"/>
                </a:rPr>
                <a:t>S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598009" y="5933308"/>
            <a:ext cx="3420166" cy="2939205"/>
            <a:chOff x="0" y="0"/>
            <a:chExt cx="812800" cy="698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F2DA66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14300" y="-285750"/>
              <a:ext cx="584200" cy="9842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0"/>
                </a:lnSpc>
                <a:spcBef>
                  <a:spcPct val="0"/>
                </a:spcBef>
              </a:pPr>
              <a:r>
                <a:rPr lang="en-US" sz="15000">
                  <a:solidFill>
                    <a:srgbClr val="000000"/>
                  </a:solidFill>
                  <a:latin typeface="Blanka"/>
                  <a:ea typeface="Blanka"/>
                  <a:cs typeface="Blanka"/>
                  <a:sym typeface="Blanka"/>
                </a:rPr>
                <a:t>T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2530394" y="5933308"/>
            <a:ext cx="3420166" cy="2939205"/>
            <a:chOff x="0" y="0"/>
            <a:chExt cx="812800" cy="6985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D15081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14300" y="-285750"/>
              <a:ext cx="584200" cy="9842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0"/>
                </a:lnSpc>
                <a:spcBef>
                  <a:spcPct val="0"/>
                </a:spcBef>
              </a:pPr>
              <a:r>
                <a:rPr lang="en-US" sz="15000">
                  <a:solidFill>
                    <a:srgbClr val="000000"/>
                  </a:solidFill>
                  <a:latin typeface="Blanka"/>
                  <a:ea typeface="Blanka"/>
                  <a:cs typeface="Blanka"/>
                  <a:sym typeface="Blanka"/>
                </a:rPr>
                <a:t>E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5255795" y="5891599"/>
            <a:ext cx="3446112" cy="2961503"/>
            <a:chOff x="0" y="0"/>
            <a:chExt cx="812800" cy="6985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3CA6BF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114300" y="-285750"/>
              <a:ext cx="584200" cy="9842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0"/>
                </a:lnSpc>
                <a:spcBef>
                  <a:spcPct val="0"/>
                </a:spcBef>
              </a:pPr>
              <a:r>
                <a:rPr lang="en-US" sz="15000">
                  <a:solidFill>
                    <a:srgbClr val="000000"/>
                  </a:solidFill>
                  <a:latin typeface="Blanka"/>
                  <a:ea typeface="Blanka"/>
                  <a:cs typeface="Blanka"/>
                  <a:sym typeface="Blanka"/>
                </a:rPr>
                <a:t>M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2567016" y="2230789"/>
            <a:ext cx="13153967" cy="23348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79"/>
              </a:lnSpc>
            </a:pPr>
            <a:r>
              <a:rPr lang="en-US" sz="6699" b="1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ХТО ЯК ДИХАЄ. ЧИМ МИ ДИХАЄМО? СКЛАД ПОВІТРЯ.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D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87008" y="339524"/>
            <a:ext cx="19047669" cy="1812501"/>
            <a:chOff x="0" y="0"/>
            <a:chExt cx="5016670" cy="47736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016670" cy="477366"/>
            </a:xfrm>
            <a:custGeom>
              <a:avLst/>
              <a:gdLst/>
              <a:ahLst/>
              <a:cxnLst/>
              <a:rect l="l" t="t" r="r" b="b"/>
              <a:pathLst>
                <a:path w="5016670" h="477366">
                  <a:moveTo>
                    <a:pt x="0" y="0"/>
                  </a:moveTo>
                  <a:lnTo>
                    <a:pt x="5016670" y="0"/>
                  </a:lnTo>
                  <a:lnTo>
                    <a:pt x="5016670" y="477366"/>
                  </a:lnTo>
                  <a:lnTo>
                    <a:pt x="0" y="477366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5016670" cy="5249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011705" y="339524"/>
            <a:ext cx="3708441" cy="1812501"/>
          </a:xfrm>
          <a:custGeom>
            <a:avLst/>
            <a:gdLst/>
            <a:ahLst/>
            <a:cxnLst/>
            <a:rect l="l" t="t" r="r" b="b"/>
            <a:pathLst>
              <a:path w="3708441" h="1812501">
                <a:moveTo>
                  <a:pt x="0" y="0"/>
                </a:moveTo>
                <a:lnTo>
                  <a:pt x="3708442" y="0"/>
                </a:lnTo>
                <a:lnTo>
                  <a:pt x="3708442" y="1812501"/>
                </a:lnTo>
                <a:lnTo>
                  <a:pt x="0" y="18125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889728" y="5143500"/>
            <a:ext cx="5398272" cy="4939419"/>
          </a:xfrm>
          <a:custGeom>
            <a:avLst/>
            <a:gdLst/>
            <a:ahLst/>
            <a:cxnLst/>
            <a:rect l="l" t="t" r="r" b="b"/>
            <a:pathLst>
              <a:path w="5398272" h="4939419">
                <a:moveTo>
                  <a:pt x="0" y="0"/>
                </a:moveTo>
                <a:lnTo>
                  <a:pt x="5398272" y="0"/>
                </a:lnTo>
                <a:lnTo>
                  <a:pt x="5398272" y="4939419"/>
                </a:lnTo>
                <a:lnTo>
                  <a:pt x="0" y="49394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744122">
            <a:off x="256169" y="8338210"/>
            <a:ext cx="1840179" cy="1840179"/>
          </a:xfrm>
          <a:custGeom>
            <a:avLst/>
            <a:gdLst/>
            <a:ahLst/>
            <a:cxnLst/>
            <a:rect l="l" t="t" r="r" b="b"/>
            <a:pathLst>
              <a:path w="1840179" h="1840179">
                <a:moveTo>
                  <a:pt x="0" y="0"/>
                </a:moveTo>
                <a:lnTo>
                  <a:pt x="1840179" y="0"/>
                </a:lnTo>
                <a:lnTo>
                  <a:pt x="1840179" y="1840180"/>
                </a:lnTo>
                <a:lnTo>
                  <a:pt x="0" y="184018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393223" y="2388804"/>
            <a:ext cx="13197989" cy="4850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09"/>
              </a:lnSpc>
            </a:pPr>
            <a:r>
              <a:rPr lang="en-US" sz="5169">
                <a:solidFill>
                  <a:srgbClr val="1E1E49"/>
                </a:solidFill>
                <a:latin typeface="Noto Serif"/>
                <a:ea typeface="Noto Serif"/>
                <a:cs typeface="Noto Serif"/>
                <a:sym typeface="Noto Serif"/>
              </a:rPr>
              <a:t>Повітря... Ми не можемо його </a:t>
            </a:r>
          </a:p>
          <a:p>
            <a:pPr algn="ctr">
              <a:lnSpc>
                <a:spcPts val="6409"/>
              </a:lnSpc>
            </a:pPr>
            <a:r>
              <a:rPr lang="en-US" sz="5169">
                <a:solidFill>
                  <a:srgbClr val="1E1E49"/>
                </a:solidFill>
                <a:latin typeface="Noto Serif"/>
                <a:ea typeface="Noto Serif"/>
                <a:cs typeface="Noto Serif"/>
                <a:sym typeface="Noto Serif"/>
              </a:rPr>
              <a:t>побачити, відчути на дотик, спробувати на смак. Але на нашій планеті без повітря не було б життя. </a:t>
            </a:r>
          </a:p>
          <a:p>
            <a:pPr algn="ctr">
              <a:lnSpc>
                <a:spcPts val="6409"/>
              </a:lnSpc>
            </a:pPr>
            <a:r>
              <a:rPr lang="en-US" sz="5169">
                <a:solidFill>
                  <a:srgbClr val="1E1E49"/>
                </a:solidFill>
                <a:latin typeface="Noto Serif"/>
                <a:ea typeface="Noto Serif"/>
                <a:cs typeface="Noto Serif"/>
                <a:sym typeface="Noto Serif"/>
              </a:rPr>
              <a:t>Воно необхідне рослинам, </a:t>
            </a:r>
          </a:p>
          <a:p>
            <a:pPr algn="ctr">
              <a:lnSpc>
                <a:spcPts val="6409"/>
              </a:lnSpc>
            </a:pPr>
            <a:r>
              <a:rPr lang="en-US" sz="5169">
                <a:solidFill>
                  <a:srgbClr val="1E1E49"/>
                </a:solidFill>
                <a:latin typeface="Noto Serif"/>
                <a:ea typeface="Noto Serif"/>
                <a:cs typeface="Noto Serif"/>
                <a:sym typeface="Noto Serif"/>
              </a:rPr>
              <a:t>тваринам, людям. </a:t>
            </a:r>
          </a:p>
        </p:txBody>
      </p:sp>
      <p:sp>
        <p:nvSpPr>
          <p:cNvPr id="9" name="Freeform 9"/>
          <p:cNvSpPr/>
          <p:nvPr/>
        </p:nvSpPr>
        <p:spPr>
          <a:xfrm rot="-744122">
            <a:off x="241340" y="7087580"/>
            <a:ext cx="1051259" cy="1051259"/>
          </a:xfrm>
          <a:custGeom>
            <a:avLst/>
            <a:gdLst/>
            <a:ahLst/>
            <a:cxnLst/>
            <a:rect l="l" t="t" r="r" b="b"/>
            <a:pathLst>
              <a:path w="1051259" h="1051259">
                <a:moveTo>
                  <a:pt x="0" y="0"/>
                </a:moveTo>
                <a:lnTo>
                  <a:pt x="1051259" y="0"/>
                </a:lnTo>
                <a:lnTo>
                  <a:pt x="1051259" y="1051259"/>
                </a:lnTo>
                <a:lnTo>
                  <a:pt x="0" y="105125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744122">
            <a:off x="145794" y="6234141"/>
            <a:ext cx="687052" cy="687052"/>
          </a:xfrm>
          <a:custGeom>
            <a:avLst/>
            <a:gdLst/>
            <a:ahLst/>
            <a:cxnLst/>
            <a:rect l="l" t="t" r="r" b="b"/>
            <a:pathLst>
              <a:path w="687052" h="687052">
                <a:moveTo>
                  <a:pt x="0" y="0"/>
                </a:moveTo>
                <a:lnTo>
                  <a:pt x="687052" y="0"/>
                </a:lnTo>
                <a:lnTo>
                  <a:pt x="687052" y="687052"/>
                </a:lnTo>
                <a:lnTo>
                  <a:pt x="0" y="68705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191570" y="7774119"/>
            <a:ext cx="10698157" cy="12745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87082" lvl="1" indent="-443541" algn="ctr">
              <a:lnSpc>
                <a:spcPts val="5094"/>
              </a:lnSpc>
              <a:buFont typeface="Arial"/>
              <a:buChar char="•"/>
            </a:pPr>
            <a:r>
              <a:rPr lang="en-US" sz="4108">
                <a:solidFill>
                  <a:srgbClr val="E87B69"/>
                </a:solidFill>
                <a:latin typeface="DM Sans"/>
                <a:ea typeface="DM Sans"/>
                <a:cs typeface="DM Sans"/>
                <a:sym typeface="DM Sans"/>
              </a:rPr>
              <a:t>Пригадаймо, які органи відповідають за дихання?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D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8399" y="-12054"/>
            <a:ext cx="2774494" cy="2384331"/>
            <a:chOff x="0" y="0"/>
            <a:chExt cx="812800" cy="698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3CA6B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48399" y="2622525"/>
            <a:ext cx="2774494" cy="2384331"/>
            <a:chOff x="0" y="0"/>
            <a:chExt cx="812800" cy="698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D15081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48399" y="5254506"/>
            <a:ext cx="2774494" cy="2384331"/>
            <a:chOff x="0" y="0"/>
            <a:chExt cx="812800" cy="6985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E05142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8399" y="7886487"/>
            <a:ext cx="2774494" cy="2384331"/>
            <a:chOff x="0" y="0"/>
            <a:chExt cx="812800" cy="6985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EABC54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3271153" y="-12054"/>
            <a:ext cx="15016847" cy="10299054"/>
          </a:xfrm>
          <a:custGeom>
            <a:avLst/>
            <a:gdLst/>
            <a:ahLst/>
            <a:cxnLst/>
            <a:rect l="l" t="t" r="r" b="b"/>
            <a:pathLst>
              <a:path w="15016847" h="10299054">
                <a:moveTo>
                  <a:pt x="0" y="0"/>
                </a:moveTo>
                <a:lnTo>
                  <a:pt x="15016847" y="0"/>
                </a:lnTo>
                <a:lnTo>
                  <a:pt x="15016847" y="10299054"/>
                </a:lnTo>
                <a:lnTo>
                  <a:pt x="0" y="102990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3420249" y="-136513"/>
            <a:ext cx="13839051" cy="880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40"/>
              </a:lnSpc>
            </a:pPr>
            <a:r>
              <a:rPr lang="en-US" sz="5100" b="1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Склад повітря 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4967975" y="5067300"/>
            <a:ext cx="1525621" cy="15816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87"/>
              </a:lnSpc>
            </a:pPr>
            <a:r>
              <a:rPr lang="en-US" sz="4562" b="1">
                <a:solidFill>
                  <a:srgbClr val="1E1E49"/>
                </a:solidFill>
                <a:latin typeface="PT Serif Bold"/>
                <a:ea typeface="PT Serif Bold"/>
                <a:cs typeface="PT Serif Bold"/>
                <a:sym typeface="PT Serif Bold"/>
              </a:rPr>
              <a:t>Азот </a:t>
            </a:r>
          </a:p>
          <a:p>
            <a:pPr algn="ctr">
              <a:lnSpc>
                <a:spcPts val="6387"/>
              </a:lnSpc>
            </a:pPr>
            <a:r>
              <a:rPr lang="en-US" sz="4562" b="1">
                <a:solidFill>
                  <a:srgbClr val="1E1E49"/>
                </a:solidFill>
                <a:latin typeface="PT Serif Bold"/>
                <a:ea typeface="PT Serif Bold"/>
                <a:cs typeface="PT Serif Bold"/>
                <a:sym typeface="PT Serif Bold"/>
              </a:rPr>
              <a:t>78 %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844788" y="7117551"/>
            <a:ext cx="2417548" cy="17107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54"/>
              </a:lnSpc>
            </a:pPr>
            <a:r>
              <a:rPr lang="en-US" sz="4896" b="1">
                <a:solidFill>
                  <a:srgbClr val="1E1E49"/>
                </a:solidFill>
                <a:latin typeface="PT Serif Bold"/>
                <a:ea typeface="PT Serif Bold"/>
                <a:cs typeface="PT Serif Bold"/>
                <a:sym typeface="PT Serif Bold"/>
              </a:rPr>
              <a:t>Кисень </a:t>
            </a:r>
          </a:p>
          <a:p>
            <a:pPr algn="ctr">
              <a:lnSpc>
                <a:spcPts val="6854"/>
              </a:lnSpc>
            </a:pPr>
            <a:r>
              <a:rPr lang="en-US" sz="4896" b="1">
                <a:solidFill>
                  <a:srgbClr val="1E1E49"/>
                </a:solidFill>
                <a:latin typeface="PT Serif Bold"/>
                <a:ea typeface="PT Serif Bold"/>
                <a:cs typeface="PT Serif Bold"/>
                <a:sym typeface="PT Serif Bold"/>
              </a:rPr>
              <a:t>21 %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1597819" y="6983482"/>
            <a:ext cx="1710405" cy="18448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23"/>
              </a:lnSpc>
            </a:pPr>
            <a:r>
              <a:rPr lang="en-US" sz="5302" b="1">
                <a:solidFill>
                  <a:srgbClr val="1E1E49"/>
                </a:solidFill>
                <a:latin typeface="PT Serif Bold"/>
                <a:ea typeface="PT Serif Bold"/>
                <a:cs typeface="PT Serif Bold"/>
                <a:sym typeface="PT Serif Bold"/>
              </a:rPr>
              <a:t>Інші </a:t>
            </a:r>
          </a:p>
          <a:p>
            <a:pPr algn="ctr">
              <a:lnSpc>
                <a:spcPts val="7423"/>
              </a:lnSpc>
            </a:pPr>
            <a:r>
              <a:rPr lang="en-US" sz="5302" b="1">
                <a:solidFill>
                  <a:srgbClr val="1E1E49"/>
                </a:solidFill>
                <a:latin typeface="PT Serif Bold"/>
                <a:ea typeface="PT Serif Bold"/>
                <a:cs typeface="PT Serif Bold"/>
                <a:sym typeface="PT Serif Bold"/>
              </a:rPr>
              <a:t>1 %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D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4523" y="-403529"/>
            <a:ext cx="3087047" cy="11094057"/>
            <a:chOff x="0" y="0"/>
            <a:chExt cx="813049" cy="292189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3049" cy="2921892"/>
            </a:xfrm>
            <a:custGeom>
              <a:avLst/>
              <a:gdLst/>
              <a:ahLst/>
              <a:cxnLst/>
              <a:rect l="l" t="t" r="r" b="b"/>
              <a:pathLst>
                <a:path w="813049" h="2921892">
                  <a:moveTo>
                    <a:pt x="0" y="0"/>
                  </a:moveTo>
                  <a:lnTo>
                    <a:pt x="813049" y="0"/>
                  </a:lnTo>
                  <a:lnTo>
                    <a:pt x="813049" y="2921892"/>
                  </a:lnTo>
                  <a:lnTo>
                    <a:pt x="0" y="2921892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3049" cy="29599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81551" y="604381"/>
            <a:ext cx="2326586" cy="1999410"/>
            <a:chOff x="0" y="0"/>
            <a:chExt cx="812800" cy="698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E87B69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14300" y="-190500"/>
              <a:ext cx="584200" cy="8890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9"/>
                </a:lnSpc>
              </a:pPr>
              <a:r>
                <a:rPr lang="en-US" sz="9999" b="1">
                  <a:solidFill>
                    <a:srgbClr val="FFFFFF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S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81551" y="2980703"/>
            <a:ext cx="2326586" cy="2053356"/>
            <a:chOff x="0" y="0"/>
            <a:chExt cx="812800" cy="71734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717346"/>
            </a:xfrm>
            <a:custGeom>
              <a:avLst/>
              <a:gdLst/>
              <a:ahLst/>
              <a:cxnLst/>
              <a:rect l="l" t="t" r="r" b="b"/>
              <a:pathLst>
                <a:path w="812800" h="717346">
                  <a:moveTo>
                    <a:pt x="812800" y="358673"/>
                  </a:moveTo>
                  <a:lnTo>
                    <a:pt x="609600" y="717346"/>
                  </a:lnTo>
                  <a:lnTo>
                    <a:pt x="203200" y="717346"/>
                  </a:lnTo>
                  <a:lnTo>
                    <a:pt x="0" y="358673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58673"/>
                  </a:lnTo>
                  <a:close/>
                </a:path>
              </a:pathLst>
            </a:custGeom>
            <a:solidFill>
              <a:srgbClr val="F2BE4B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14300" y="-190500"/>
              <a:ext cx="584200" cy="9078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9"/>
                </a:lnSpc>
              </a:pPr>
              <a:r>
                <a:rPr lang="en-US" sz="9999" b="1">
                  <a:solidFill>
                    <a:srgbClr val="FFFFF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T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1551" y="5415060"/>
            <a:ext cx="2326586" cy="2053356"/>
            <a:chOff x="0" y="0"/>
            <a:chExt cx="812800" cy="71734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717346"/>
            </a:xfrm>
            <a:custGeom>
              <a:avLst/>
              <a:gdLst/>
              <a:ahLst/>
              <a:cxnLst/>
              <a:rect l="l" t="t" r="r" b="b"/>
              <a:pathLst>
                <a:path w="812800" h="717346">
                  <a:moveTo>
                    <a:pt x="812800" y="358673"/>
                  </a:moveTo>
                  <a:lnTo>
                    <a:pt x="609600" y="717346"/>
                  </a:lnTo>
                  <a:lnTo>
                    <a:pt x="203200" y="717346"/>
                  </a:lnTo>
                  <a:lnTo>
                    <a:pt x="0" y="358673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58673"/>
                  </a:lnTo>
                  <a:close/>
                </a:path>
              </a:pathLst>
            </a:custGeom>
            <a:solidFill>
              <a:srgbClr val="D15081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114300" y="-190500"/>
              <a:ext cx="584200" cy="9078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9"/>
                </a:lnSpc>
              </a:pPr>
              <a:r>
                <a:rPr lang="en-US" sz="9999" b="1">
                  <a:solidFill>
                    <a:srgbClr val="FFFFF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E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0" y="7849416"/>
            <a:ext cx="2326586" cy="2053356"/>
            <a:chOff x="0" y="0"/>
            <a:chExt cx="812800" cy="71734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717346"/>
            </a:xfrm>
            <a:custGeom>
              <a:avLst/>
              <a:gdLst/>
              <a:ahLst/>
              <a:cxnLst/>
              <a:rect l="l" t="t" r="r" b="b"/>
              <a:pathLst>
                <a:path w="812800" h="717346">
                  <a:moveTo>
                    <a:pt x="812800" y="358673"/>
                  </a:moveTo>
                  <a:lnTo>
                    <a:pt x="609600" y="717346"/>
                  </a:lnTo>
                  <a:lnTo>
                    <a:pt x="203200" y="717346"/>
                  </a:lnTo>
                  <a:lnTo>
                    <a:pt x="0" y="358673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58673"/>
                  </a:lnTo>
                  <a:close/>
                </a:path>
              </a:pathLst>
            </a:custGeom>
            <a:solidFill>
              <a:srgbClr val="3CA6BF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114300" y="-190500"/>
              <a:ext cx="584200" cy="9078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9"/>
                </a:lnSpc>
              </a:pPr>
              <a:r>
                <a:rPr lang="en-US" sz="9999" b="1">
                  <a:solidFill>
                    <a:srgbClr val="FFFFF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M</a:t>
              </a:r>
            </a:p>
          </p:txBody>
        </p:sp>
      </p:grpSp>
      <p:sp>
        <p:nvSpPr>
          <p:cNvPr id="17" name="Freeform 17"/>
          <p:cNvSpPr/>
          <p:nvPr/>
        </p:nvSpPr>
        <p:spPr>
          <a:xfrm>
            <a:off x="10894658" y="487728"/>
            <a:ext cx="6883553" cy="8882004"/>
          </a:xfrm>
          <a:custGeom>
            <a:avLst/>
            <a:gdLst/>
            <a:ahLst/>
            <a:cxnLst/>
            <a:rect l="l" t="t" r="r" b="b"/>
            <a:pathLst>
              <a:path w="6883553" h="8882004">
                <a:moveTo>
                  <a:pt x="0" y="0"/>
                </a:moveTo>
                <a:lnTo>
                  <a:pt x="6883553" y="0"/>
                </a:lnTo>
                <a:lnTo>
                  <a:pt x="6883553" y="8882005"/>
                </a:lnTo>
                <a:lnTo>
                  <a:pt x="0" y="88820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3641649" y="114162"/>
            <a:ext cx="7253009" cy="9145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00"/>
              </a:lnSpc>
            </a:pPr>
            <a:r>
              <a:rPr lang="en-US" sz="5214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Як дихають рослини?</a:t>
            </a:r>
          </a:p>
        </p:txBody>
      </p:sp>
      <p:sp>
        <p:nvSpPr>
          <p:cNvPr id="19" name="TextBox 19"/>
          <p:cNvSpPr txBox="1"/>
          <p:nvPr/>
        </p:nvSpPr>
        <p:spPr>
          <a:xfrm rot="-3430013">
            <a:off x="16144315" y="3622989"/>
            <a:ext cx="1813843" cy="823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 dirty="0" err="1">
                <a:solidFill>
                  <a:srgbClr val="000000"/>
                </a:solidFill>
                <a:latin typeface="Coco Gothic"/>
                <a:ea typeface="Coco Gothic"/>
                <a:cs typeface="Coco Gothic"/>
                <a:sym typeface="Coco Gothic"/>
              </a:rPr>
              <a:t>Кисень</a:t>
            </a:r>
            <a:endParaRPr lang="en-US" sz="3800" dirty="0">
              <a:solidFill>
                <a:srgbClr val="000000"/>
              </a:solidFill>
              <a:latin typeface="Coco Gothic"/>
              <a:ea typeface="Coco Gothic"/>
              <a:cs typeface="Coco Gothic"/>
              <a:sym typeface="Coco Gothic"/>
            </a:endParaRPr>
          </a:p>
        </p:txBody>
      </p:sp>
      <p:sp>
        <p:nvSpPr>
          <p:cNvPr id="20" name="TextBox 20"/>
          <p:cNvSpPr txBox="1"/>
          <p:nvPr/>
        </p:nvSpPr>
        <p:spPr>
          <a:xfrm rot="3722503">
            <a:off x="8917323" y="3077143"/>
            <a:ext cx="3954668" cy="1029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 dirty="0" err="1">
                <a:solidFill>
                  <a:srgbClr val="000000"/>
                </a:solidFill>
                <a:latin typeface="Coco Gothic"/>
                <a:ea typeface="Coco Gothic"/>
                <a:cs typeface="Coco Gothic"/>
                <a:sym typeface="Coco Gothic"/>
              </a:rPr>
              <a:t>Вуглекислий</a:t>
            </a:r>
            <a:r>
              <a:rPr lang="en-US" sz="3800" dirty="0">
                <a:solidFill>
                  <a:srgbClr val="000000"/>
                </a:solidFill>
                <a:latin typeface="Coco Gothic"/>
                <a:ea typeface="Coco Gothic"/>
                <a:cs typeface="Coco Gothic"/>
                <a:sym typeface="Coco Gothic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Coco Gothic"/>
                <a:ea typeface="Coco Gothic"/>
                <a:cs typeface="Coco Gothic"/>
                <a:sym typeface="Coco Gothic"/>
              </a:rPr>
              <a:t>газ</a:t>
            </a:r>
            <a:endParaRPr lang="en-US" sz="3800" dirty="0">
              <a:solidFill>
                <a:srgbClr val="000000"/>
              </a:solidFill>
              <a:latin typeface="Coco Gothic"/>
              <a:ea typeface="Coco Gothic"/>
              <a:cs typeface="Coco Gothic"/>
              <a:sym typeface="Coco Gothic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2707736" y="9389442"/>
            <a:ext cx="3958352" cy="513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56"/>
              </a:lnSpc>
            </a:pPr>
            <a:r>
              <a:rPr lang="en-US" sz="3040" b="1" i="1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Процес фотосинтезу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393123" y="2546641"/>
            <a:ext cx="6516548" cy="63719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82"/>
              </a:lnSpc>
            </a:pPr>
            <a:r>
              <a:rPr lang="en-US" sz="3273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Усі органи рослини — корінь, </a:t>
            </a:r>
          </a:p>
          <a:p>
            <a:pPr algn="ctr">
              <a:lnSpc>
                <a:spcPts val="4582"/>
              </a:lnSpc>
            </a:pPr>
            <a:r>
              <a:rPr lang="en-US" sz="3273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стебло, листки, плоди </a:t>
            </a:r>
          </a:p>
          <a:p>
            <a:pPr algn="ctr">
              <a:lnSpc>
                <a:spcPts val="4582"/>
              </a:lnSpc>
            </a:pPr>
            <a:r>
              <a:rPr lang="en-US" sz="3273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і навіть насінини — дихають. </a:t>
            </a:r>
          </a:p>
          <a:p>
            <a:pPr algn="ctr">
              <a:lnSpc>
                <a:spcPts val="4582"/>
              </a:lnSpc>
            </a:pPr>
            <a:r>
              <a:rPr lang="en-US" sz="3273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Під час дихання</a:t>
            </a:r>
          </a:p>
          <a:p>
            <a:pPr algn="ctr">
              <a:lnSpc>
                <a:spcPts val="4582"/>
              </a:lnSpc>
            </a:pPr>
            <a:r>
              <a:rPr lang="en-US" sz="3273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рослина вбирає з повітря </a:t>
            </a:r>
          </a:p>
          <a:p>
            <a:pPr algn="ctr">
              <a:lnSpc>
                <a:spcPts val="4582"/>
              </a:lnSpc>
            </a:pPr>
            <a:r>
              <a:rPr lang="en-US" sz="3273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кисень і виділяє</a:t>
            </a:r>
          </a:p>
          <a:p>
            <a:pPr algn="ctr">
              <a:lnSpc>
                <a:spcPts val="4582"/>
              </a:lnSpc>
            </a:pPr>
            <a:r>
              <a:rPr lang="en-US" sz="3273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вуглекислий газ. Дихання </a:t>
            </a:r>
          </a:p>
          <a:p>
            <a:pPr algn="ctr">
              <a:lnSpc>
                <a:spcPts val="4582"/>
              </a:lnSpc>
            </a:pPr>
            <a:r>
              <a:rPr lang="en-US" sz="3273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відбувається в рослин </a:t>
            </a:r>
          </a:p>
          <a:p>
            <a:pPr algn="ctr">
              <a:lnSpc>
                <a:spcPts val="4582"/>
              </a:lnSpc>
            </a:pPr>
            <a:r>
              <a:rPr lang="en-US" sz="3273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цілодобово. Якщо </a:t>
            </a:r>
          </a:p>
          <a:p>
            <a:pPr algn="ctr">
              <a:lnSpc>
                <a:spcPts val="4582"/>
              </a:lnSpc>
            </a:pPr>
            <a:r>
              <a:rPr lang="en-US" sz="3273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з певних причин дихання </a:t>
            </a:r>
          </a:p>
          <a:p>
            <a:pPr algn="ctr">
              <a:lnSpc>
                <a:spcPts val="4582"/>
              </a:lnSpc>
            </a:pPr>
            <a:r>
              <a:rPr lang="en-US" sz="3273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припиняється — рослина гине.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D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521147"/>
            <a:ext cx="18667835" cy="1812501"/>
            <a:chOff x="0" y="0"/>
            <a:chExt cx="5016670" cy="47736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016670" cy="477366"/>
            </a:xfrm>
            <a:custGeom>
              <a:avLst/>
              <a:gdLst/>
              <a:ahLst/>
              <a:cxnLst/>
              <a:rect l="l" t="t" r="r" b="b"/>
              <a:pathLst>
                <a:path w="5016670" h="477366">
                  <a:moveTo>
                    <a:pt x="0" y="0"/>
                  </a:moveTo>
                  <a:lnTo>
                    <a:pt x="5016670" y="0"/>
                  </a:lnTo>
                  <a:lnTo>
                    <a:pt x="5016670" y="477366"/>
                  </a:lnTo>
                  <a:lnTo>
                    <a:pt x="0" y="477366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5016670" cy="5249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3900132" y="521147"/>
            <a:ext cx="3708441" cy="1812501"/>
          </a:xfrm>
          <a:custGeom>
            <a:avLst/>
            <a:gdLst/>
            <a:ahLst/>
            <a:cxnLst/>
            <a:rect l="l" t="t" r="r" b="b"/>
            <a:pathLst>
              <a:path w="3708441" h="1812501">
                <a:moveTo>
                  <a:pt x="0" y="0"/>
                </a:moveTo>
                <a:lnTo>
                  <a:pt x="3708441" y="0"/>
                </a:lnTo>
                <a:lnTo>
                  <a:pt x="3708441" y="1812501"/>
                </a:lnTo>
                <a:lnTo>
                  <a:pt x="0" y="18125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AutoShape 6"/>
          <p:cNvSpPr/>
          <p:nvPr/>
        </p:nvSpPr>
        <p:spPr>
          <a:xfrm flipV="1">
            <a:off x="4705593" y="4347240"/>
            <a:ext cx="1694583" cy="1905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7" name="Freeform 7"/>
          <p:cNvSpPr/>
          <p:nvPr/>
        </p:nvSpPr>
        <p:spPr>
          <a:xfrm>
            <a:off x="9001880" y="3794054"/>
            <a:ext cx="2140631" cy="1171995"/>
          </a:xfrm>
          <a:custGeom>
            <a:avLst/>
            <a:gdLst/>
            <a:ahLst/>
            <a:cxnLst/>
            <a:rect l="l" t="t" r="r" b="b"/>
            <a:pathLst>
              <a:path w="2140631" h="1171995">
                <a:moveTo>
                  <a:pt x="0" y="0"/>
                </a:moveTo>
                <a:lnTo>
                  <a:pt x="2140631" y="0"/>
                </a:lnTo>
                <a:lnTo>
                  <a:pt x="2140631" y="1171995"/>
                </a:lnTo>
                <a:lnTo>
                  <a:pt x="0" y="117199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AutoShape 8"/>
          <p:cNvSpPr/>
          <p:nvPr/>
        </p:nvSpPr>
        <p:spPr>
          <a:xfrm flipV="1">
            <a:off x="4705807" y="6054896"/>
            <a:ext cx="1694583" cy="1905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9" name="Freeform 9"/>
          <p:cNvSpPr/>
          <p:nvPr/>
        </p:nvSpPr>
        <p:spPr>
          <a:xfrm>
            <a:off x="10598270" y="5220337"/>
            <a:ext cx="2175578" cy="1372592"/>
          </a:xfrm>
          <a:custGeom>
            <a:avLst/>
            <a:gdLst/>
            <a:ahLst/>
            <a:cxnLst/>
            <a:rect l="l" t="t" r="r" b="b"/>
            <a:pathLst>
              <a:path w="2175578" h="1372592">
                <a:moveTo>
                  <a:pt x="0" y="0"/>
                </a:moveTo>
                <a:lnTo>
                  <a:pt x="2175578" y="0"/>
                </a:lnTo>
                <a:lnTo>
                  <a:pt x="2175578" y="1372592"/>
                </a:lnTo>
                <a:lnTo>
                  <a:pt x="0" y="13725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364398" y="5220337"/>
            <a:ext cx="1669232" cy="1241301"/>
          </a:xfrm>
          <a:custGeom>
            <a:avLst/>
            <a:gdLst/>
            <a:ahLst/>
            <a:cxnLst/>
            <a:rect l="l" t="t" r="r" b="b"/>
            <a:pathLst>
              <a:path w="1669232" h="1241301">
                <a:moveTo>
                  <a:pt x="0" y="0"/>
                </a:moveTo>
                <a:lnTo>
                  <a:pt x="1669232" y="0"/>
                </a:lnTo>
                <a:lnTo>
                  <a:pt x="1669232" y="1241301"/>
                </a:lnTo>
                <a:lnTo>
                  <a:pt x="0" y="124130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AutoShape 11"/>
          <p:cNvSpPr/>
          <p:nvPr/>
        </p:nvSpPr>
        <p:spPr>
          <a:xfrm flipV="1">
            <a:off x="4706021" y="7743504"/>
            <a:ext cx="1694583" cy="1905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12" name="Freeform 12"/>
          <p:cNvSpPr/>
          <p:nvPr/>
        </p:nvSpPr>
        <p:spPr>
          <a:xfrm>
            <a:off x="13747348" y="7144005"/>
            <a:ext cx="1531476" cy="1198997"/>
          </a:xfrm>
          <a:custGeom>
            <a:avLst/>
            <a:gdLst/>
            <a:ahLst/>
            <a:cxnLst/>
            <a:rect l="l" t="t" r="r" b="b"/>
            <a:pathLst>
              <a:path w="1531476" h="1198997">
                <a:moveTo>
                  <a:pt x="0" y="0"/>
                </a:moveTo>
                <a:lnTo>
                  <a:pt x="1531476" y="0"/>
                </a:lnTo>
                <a:lnTo>
                  <a:pt x="1531476" y="1198998"/>
                </a:lnTo>
                <a:lnTo>
                  <a:pt x="0" y="119899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4736"/>
            </a:stretch>
          </a:blipFill>
        </p:spPr>
      </p:sp>
      <p:sp>
        <p:nvSpPr>
          <p:cNvPr id="13" name="AutoShape 13"/>
          <p:cNvSpPr/>
          <p:nvPr/>
        </p:nvSpPr>
        <p:spPr>
          <a:xfrm flipV="1">
            <a:off x="4706236" y="9465942"/>
            <a:ext cx="1694583" cy="1905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14" name="Freeform 14"/>
          <p:cNvSpPr/>
          <p:nvPr/>
        </p:nvSpPr>
        <p:spPr>
          <a:xfrm>
            <a:off x="11301541" y="7084906"/>
            <a:ext cx="1855257" cy="1449350"/>
          </a:xfrm>
          <a:custGeom>
            <a:avLst/>
            <a:gdLst/>
            <a:ahLst/>
            <a:cxnLst/>
            <a:rect l="l" t="t" r="r" b="b"/>
            <a:pathLst>
              <a:path w="1855257" h="1449350">
                <a:moveTo>
                  <a:pt x="0" y="0"/>
                </a:moveTo>
                <a:lnTo>
                  <a:pt x="1855257" y="0"/>
                </a:lnTo>
                <a:lnTo>
                  <a:pt x="1855257" y="1449350"/>
                </a:lnTo>
                <a:lnTo>
                  <a:pt x="0" y="144935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t="-35995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269141" y="8945127"/>
            <a:ext cx="1920058" cy="1041631"/>
          </a:xfrm>
          <a:custGeom>
            <a:avLst/>
            <a:gdLst/>
            <a:ahLst/>
            <a:cxnLst/>
            <a:rect l="l" t="t" r="r" b="b"/>
            <a:pathLst>
              <a:path w="1920058" h="1041631">
                <a:moveTo>
                  <a:pt x="0" y="0"/>
                </a:moveTo>
                <a:lnTo>
                  <a:pt x="1920058" y="0"/>
                </a:lnTo>
                <a:lnTo>
                  <a:pt x="1920058" y="1041631"/>
                </a:lnTo>
                <a:lnTo>
                  <a:pt x="0" y="104163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3579724" y="8686891"/>
            <a:ext cx="1516176" cy="1142817"/>
          </a:xfrm>
          <a:custGeom>
            <a:avLst/>
            <a:gdLst/>
            <a:ahLst/>
            <a:cxnLst/>
            <a:rect l="l" t="t" r="r" b="b"/>
            <a:pathLst>
              <a:path w="1516176" h="1142817">
                <a:moveTo>
                  <a:pt x="0" y="0"/>
                </a:moveTo>
                <a:lnTo>
                  <a:pt x="1516175" y="0"/>
                </a:lnTo>
                <a:lnTo>
                  <a:pt x="1516175" y="1142818"/>
                </a:lnTo>
                <a:lnTo>
                  <a:pt x="0" y="114281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5486424" y="8686891"/>
            <a:ext cx="2366750" cy="1235013"/>
          </a:xfrm>
          <a:custGeom>
            <a:avLst/>
            <a:gdLst/>
            <a:ahLst/>
            <a:cxnLst/>
            <a:rect l="l" t="t" r="r" b="b"/>
            <a:pathLst>
              <a:path w="2366750" h="1235013">
                <a:moveTo>
                  <a:pt x="0" y="0"/>
                </a:moveTo>
                <a:lnTo>
                  <a:pt x="2366750" y="0"/>
                </a:lnTo>
                <a:lnTo>
                  <a:pt x="2366750" y="1235014"/>
                </a:lnTo>
                <a:lnTo>
                  <a:pt x="0" y="12350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162829" y="2343711"/>
            <a:ext cx="7159208" cy="9145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00"/>
              </a:lnSpc>
            </a:pPr>
            <a:r>
              <a:rPr lang="en-US" sz="5214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Як дихають тварини?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649865" y="3985609"/>
            <a:ext cx="3828812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Шкірне дихання 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987819" y="3985609"/>
            <a:ext cx="1423511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черви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31253" y="5648746"/>
            <a:ext cx="4147423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Трахейне дихання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987819" y="5750414"/>
            <a:ext cx="3444121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комахи, павуки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987819" y="7455936"/>
            <a:ext cx="3610451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 молюски,  риби 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94845" y="7439020"/>
            <a:ext cx="3820239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Зяброве дихання 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67317" y="9142410"/>
            <a:ext cx="404776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Легеневе дихання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6993177" y="8861422"/>
            <a:ext cx="3667363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 плазуни, птахи, 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ссавці</a:t>
            </a:r>
          </a:p>
        </p:txBody>
      </p:sp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D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447844" y="-642038"/>
            <a:ext cx="15157537" cy="11786483"/>
            <a:chOff x="0" y="0"/>
            <a:chExt cx="898278" cy="698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98278" cy="698500"/>
            </a:xfrm>
            <a:custGeom>
              <a:avLst/>
              <a:gdLst/>
              <a:ahLst/>
              <a:cxnLst/>
              <a:rect l="l" t="t" r="r" b="b"/>
              <a:pathLst>
                <a:path w="898278" h="698500">
                  <a:moveTo>
                    <a:pt x="898278" y="349250"/>
                  </a:moveTo>
                  <a:lnTo>
                    <a:pt x="695078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95078" y="0"/>
                  </a:lnTo>
                  <a:lnTo>
                    <a:pt x="898278" y="349250"/>
                  </a:lnTo>
                  <a:close/>
                </a:path>
              </a:pathLst>
            </a:custGeom>
            <a:solidFill>
              <a:srgbClr val="0075B2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14300" y="-38100"/>
              <a:ext cx="669678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3035444"/>
            <a:ext cx="9002078" cy="220231"/>
            <a:chOff x="0" y="0"/>
            <a:chExt cx="2370918" cy="5800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370918" cy="58003"/>
            </a:xfrm>
            <a:custGeom>
              <a:avLst/>
              <a:gdLst/>
              <a:ahLst/>
              <a:cxnLst/>
              <a:rect l="l" t="t" r="r" b="b"/>
              <a:pathLst>
                <a:path w="2370918" h="58003">
                  <a:moveTo>
                    <a:pt x="0" y="0"/>
                  </a:moveTo>
                  <a:lnTo>
                    <a:pt x="2370918" y="0"/>
                  </a:lnTo>
                  <a:lnTo>
                    <a:pt x="2370918" y="58003"/>
                  </a:lnTo>
                  <a:lnTo>
                    <a:pt x="0" y="58003"/>
                  </a:lnTo>
                  <a:close/>
                </a:path>
              </a:pathLst>
            </a:custGeom>
            <a:solidFill>
              <a:srgbClr val="3CA6BF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2370918" cy="961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8924266" y="4161203"/>
            <a:ext cx="2180000" cy="2180000"/>
          </a:xfrm>
          <a:custGeom>
            <a:avLst/>
            <a:gdLst/>
            <a:ahLst/>
            <a:cxnLst/>
            <a:rect l="l" t="t" r="r" b="b"/>
            <a:pathLst>
              <a:path w="2180000" h="2180000">
                <a:moveTo>
                  <a:pt x="0" y="0"/>
                </a:moveTo>
                <a:lnTo>
                  <a:pt x="2180000" y="0"/>
                </a:lnTo>
                <a:lnTo>
                  <a:pt x="2180000" y="2180001"/>
                </a:lnTo>
                <a:lnTo>
                  <a:pt x="0" y="21800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510172" y="7371785"/>
            <a:ext cx="5749128" cy="2915215"/>
          </a:xfrm>
          <a:custGeom>
            <a:avLst/>
            <a:gdLst/>
            <a:ahLst/>
            <a:cxnLst/>
            <a:rect l="l" t="t" r="r" b="b"/>
            <a:pathLst>
              <a:path w="5749128" h="2915215">
                <a:moveTo>
                  <a:pt x="0" y="0"/>
                </a:moveTo>
                <a:lnTo>
                  <a:pt x="5749128" y="0"/>
                </a:lnTo>
                <a:lnTo>
                  <a:pt x="5749128" y="2915215"/>
                </a:lnTo>
                <a:lnTo>
                  <a:pt x="0" y="291521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423273" y="1557566"/>
            <a:ext cx="10680993" cy="11512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20"/>
              </a:lnSpc>
            </a:pPr>
            <a:r>
              <a:rPr lang="en-US" sz="6800" b="1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Дізнайтеся більше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-43951" y="4556513"/>
            <a:ext cx="9046029" cy="1313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19"/>
              </a:lnSpc>
            </a:pPr>
            <a:r>
              <a:rPr lang="en-US" sz="3799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Як</a:t>
            </a:r>
            <a:r>
              <a:rPr lang="en-US" sz="3799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3799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дихає</a:t>
            </a:r>
            <a:r>
              <a:rPr lang="en-US" sz="3799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3799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риба</a:t>
            </a:r>
            <a:r>
              <a:rPr lang="en-US" sz="3799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, </a:t>
            </a:r>
            <a:r>
              <a:rPr lang="en-US" sz="3799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можна</a:t>
            </a:r>
            <a:r>
              <a:rPr lang="en-US" sz="3799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3799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побачити</a:t>
            </a:r>
            <a:r>
              <a:rPr lang="en-US" sz="3799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, </a:t>
            </a:r>
            <a:r>
              <a:rPr lang="en-US" sz="3799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перейшовши</a:t>
            </a:r>
            <a:r>
              <a:rPr lang="en-US" sz="3799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3799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за</a:t>
            </a:r>
            <a:r>
              <a:rPr lang="en-US" sz="3799" u="sng" dirty="0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3799" u="sng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посиланням</a:t>
            </a:r>
            <a:r>
              <a:rPr lang="en-US" sz="3799" dirty="0">
                <a:solidFill>
                  <a:schemeClr val="accent1">
                    <a:lumMod val="40000"/>
                    <a:lumOff val="60000"/>
                  </a:schemeClr>
                </a:solidFill>
                <a:latin typeface="DM Sans"/>
                <a:ea typeface="DM Sans"/>
                <a:cs typeface="DM Sans"/>
                <a:sym typeface="DM Sans"/>
              </a:rPr>
              <a:t> 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797183" y="4369188"/>
            <a:ext cx="9046029" cy="1668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799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DM Sans Bold"/>
                <a:ea typeface="DM Sans Bold"/>
                <a:cs typeface="DM Sans Bold"/>
                <a:sym typeface="DM Sans Bold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3Д-сцен</a:t>
            </a:r>
            <a:r>
              <a:rPr lang="en-US" sz="4799" b="1" dirty="0">
                <a:solidFill>
                  <a:schemeClr val="tx2">
                    <a:lumMod val="60000"/>
                    <a:lumOff val="40000"/>
                  </a:schemeClr>
                </a:solidFill>
                <a:latin typeface="DM Sans Bold"/>
                <a:ea typeface="DM Sans Bold"/>
                <a:cs typeface="DM Sans Bold"/>
                <a:sym typeface="DM Sans Bold"/>
              </a:rPr>
              <a:t>а</a:t>
            </a:r>
            <a:r>
              <a:rPr lang="en-US" sz="4799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DM Sans Bold"/>
                <a:ea typeface="DM Sans Bold"/>
                <a:cs typeface="DM Sans Bold"/>
                <a:sym typeface="DM Sans Bold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</a:p>
          <a:p>
            <a:pPr algn="ctr">
              <a:lnSpc>
                <a:spcPts val="6719"/>
              </a:lnSpc>
            </a:pPr>
            <a:r>
              <a:rPr lang="en-US" sz="4799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DM Sans Bold"/>
                <a:ea typeface="DM Sans Bold"/>
                <a:cs typeface="DM Sans Bold"/>
                <a:sym typeface="DM Sans Bold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</a:t>
            </a:r>
            <a:r>
              <a:rPr lang="en-US" sz="4799" b="1" u="sng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DM Sans Bold"/>
                <a:ea typeface="DM Sans Bold"/>
                <a:cs typeface="DM Sans Bold"/>
                <a:sym typeface="DM Sans Bold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Як</a:t>
            </a:r>
            <a:r>
              <a:rPr lang="en-US" sz="4799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DM Sans Bold"/>
                <a:ea typeface="DM Sans Bold"/>
                <a:cs typeface="DM Sans Bold"/>
                <a:sym typeface="DM Sans Bold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4799" b="1" u="sng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DM Sans Bold"/>
                <a:ea typeface="DM Sans Bold"/>
                <a:cs typeface="DM Sans Bold"/>
                <a:sym typeface="DM Sans Bold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дихає</a:t>
            </a:r>
            <a:r>
              <a:rPr lang="en-US" sz="4799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DM Sans Bold"/>
                <a:ea typeface="DM Sans Bold"/>
                <a:cs typeface="DM Sans Bold"/>
                <a:sym typeface="DM Sans Bold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4799" b="1" u="sng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DM Sans Bold"/>
                <a:ea typeface="DM Sans Bold"/>
                <a:cs typeface="DM Sans Bold"/>
                <a:sym typeface="DM Sans Bold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риба</a:t>
            </a:r>
            <a:r>
              <a:rPr lang="en-US" sz="4799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DM Sans Bold"/>
                <a:ea typeface="DM Sans Bold"/>
                <a:cs typeface="DM Sans Bold"/>
                <a:sym typeface="DM Sans Bold"/>
                <a:hlinkClick r:id="rId6" tooltip="https://ua.mozaweb.com/uk/Extra-3D_sceni-Yak_dihaye_riba-20900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»</a:t>
            </a:r>
          </a:p>
        </p:txBody>
      </p:sp>
      <p:sp>
        <p:nvSpPr>
          <p:cNvPr id="13" name="Freeform 13"/>
          <p:cNvSpPr/>
          <p:nvPr/>
        </p:nvSpPr>
        <p:spPr>
          <a:xfrm>
            <a:off x="13813186" y="198323"/>
            <a:ext cx="4085478" cy="1996777"/>
          </a:xfrm>
          <a:custGeom>
            <a:avLst/>
            <a:gdLst/>
            <a:ahLst/>
            <a:cxnLst/>
            <a:rect l="l" t="t" r="r" b="b"/>
            <a:pathLst>
              <a:path w="4085478" h="1996777">
                <a:moveTo>
                  <a:pt x="0" y="0"/>
                </a:moveTo>
                <a:lnTo>
                  <a:pt x="4085478" y="0"/>
                </a:lnTo>
                <a:lnTo>
                  <a:pt x="4085478" y="1996777"/>
                </a:lnTo>
                <a:lnTo>
                  <a:pt x="0" y="199677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D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86443" y="8899117"/>
            <a:ext cx="19169743" cy="359183"/>
            <a:chOff x="0" y="0"/>
            <a:chExt cx="5048821" cy="946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048821" cy="94600"/>
            </a:xfrm>
            <a:custGeom>
              <a:avLst/>
              <a:gdLst/>
              <a:ahLst/>
              <a:cxnLst/>
              <a:rect l="l" t="t" r="r" b="b"/>
              <a:pathLst>
                <a:path w="5048821" h="94600">
                  <a:moveTo>
                    <a:pt x="0" y="0"/>
                  </a:moveTo>
                  <a:lnTo>
                    <a:pt x="5048821" y="0"/>
                  </a:lnTo>
                  <a:lnTo>
                    <a:pt x="5048821" y="94600"/>
                  </a:lnTo>
                  <a:lnTo>
                    <a:pt x="0" y="94600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5048821" cy="132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386443" y="8289517"/>
            <a:ext cx="19169743" cy="359183"/>
            <a:chOff x="0" y="0"/>
            <a:chExt cx="5048821" cy="946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048821" cy="94600"/>
            </a:xfrm>
            <a:custGeom>
              <a:avLst/>
              <a:gdLst/>
              <a:ahLst/>
              <a:cxnLst/>
              <a:rect l="l" t="t" r="r" b="b"/>
              <a:pathLst>
                <a:path w="5048821" h="94600">
                  <a:moveTo>
                    <a:pt x="0" y="0"/>
                  </a:moveTo>
                  <a:lnTo>
                    <a:pt x="5048821" y="0"/>
                  </a:lnTo>
                  <a:lnTo>
                    <a:pt x="5048821" y="94600"/>
                  </a:lnTo>
                  <a:lnTo>
                    <a:pt x="0" y="94600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5048821" cy="132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612057" y="5381176"/>
            <a:ext cx="5015732" cy="4734422"/>
          </a:xfrm>
          <a:custGeom>
            <a:avLst/>
            <a:gdLst/>
            <a:ahLst/>
            <a:cxnLst/>
            <a:rect l="l" t="t" r="r" b="b"/>
            <a:pathLst>
              <a:path w="5015732" h="4734422">
                <a:moveTo>
                  <a:pt x="0" y="0"/>
                </a:moveTo>
                <a:lnTo>
                  <a:pt x="5015732" y="0"/>
                </a:lnTo>
                <a:lnTo>
                  <a:pt x="5015732" y="4734422"/>
                </a:lnTo>
                <a:lnTo>
                  <a:pt x="0" y="47344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41675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963191" y="5381176"/>
            <a:ext cx="4734422" cy="4734422"/>
          </a:xfrm>
          <a:custGeom>
            <a:avLst/>
            <a:gdLst/>
            <a:ahLst/>
            <a:cxnLst/>
            <a:rect l="l" t="t" r="r" b="b"/>
            <a:pathLst>
              <a:path w="4734422" h="4734422">
                <a:moveTo>
                  <a:pt x="0" y="0"/>
                </a:moveTo>
                <a:lnTo>
                  <a:pt x="4734422" y="0"/>
                </a:lnTo>
                <a:lnTo>
                  <a:pt x="4734422" y="4734422"/>
                </a:lnTo>
                <a:lnTo>
                  <a:pt x="0" y="473442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-4327223" y="127376"/>
            <a:ext cx="16230600" cy="755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1E1E49"/>
                </a:solidFill>
                <a:latin typeface="DM Sans"/>
                <a:ea typeface="DM Sans"/>
                <a:cs typeface="DM Sans"/>
                <a:sym typeface="DM Sans"/>
              </a:rPr>
              <a:t>Як дихає людина?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36897" y="1227521"/>
            <a:ext cx="15814206" cy="41536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770"/>
              </a:lnSpc>
            </a:pPr>
            <a:r>
              <a:rPr lang="en-US" sz="3407">
                <a:solidFill>
                  <a:srgbClr val="1E1E49"/>
                </a:solidFill>
                <a:latin typeface="DM Sans"/>
                <a:ea typeface="DM Sans"/>
                <a:cs typeface="DM Sans"/>
                <a:sym typeface="DM Sans"/>
              </a:rPr>
              <a:t>Із носової порожнини повітря через гортань і трахею потрапляє у бронхи, а потім у легені. Тут з нього у кров переходить необхідний для організму кисень. Коли грудна клітка стискається, з легень виділяється назовні повітря, в якому багато вуглекислого газу, є водяна пара.</a:t>
            </a:r>
          </a:p>
          <a:p>
            <a:pPr algn="just">
              <a:lnSpc>
                <a:spcPts val="4770"/>
              </a:lnSpc>
            </a:pPr>
            <a:r>
              <a:rPr lang="en-US" sz="3407">
                <a:solidFill>
                  <a:srgbClr val="1E1E49"/>
                </a:solidFill>
                <a:latin typeface="DM Sans"/>
                <a:ea typeface="DM Sans"/>
                <a:cs typeface="DM Sans"/>
                <a:sym typeface="DM Sans"/>
              </a:rPr>
              <a:t>- Отже, дихання  − це складний процес, в результаті якого живий організм отримує з повітря кисень і виділяє з легенів вуглекислий газ. </a:t>
            </a:r>
          </a:p>
          <a:p>
            <a:pPr algn="just">
              <a:lnSpc>
                <a:spcPts val="4770"/>
              </a:lnSpc>
            </a:pPr>
            <a:endParaRPr lang="en-US" sz="3407">
              <a:solidFill>
                <a:srgbClr val="1E1E49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5901933" y="6526101"/>
            <a:ext cx="6932428" cy="1206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 u="sng" dirty="0" err="1">
                <a:solidFill>
                  <a:srgbClr val="1E1E49"/>
                </a:solidFill>
                <a:latin typeface="Noto Serif Display"/>
                <a:ea typeface="Noto Serif Display"/>
                <a:cs typeface="Noto Serif Display"/>
                <a:sym typeface="Noto Serif Display"/>
                <a:hlinkClick r:id="rId4" tooltip="https://skfb.ly/6wQTE"/>
              </a:rPr>
              <a:t>Ознайомтеся</a:t>
            </a:r>
            <a:r>
              <a:rPr lang="en-US" sz="3499" u="sng" dirty="0">
                <a:solidFill>
                  <a:srgbClr val="1E1E49"/>
                </a:solidFill>
                <a:latin typeface="Noto Serif Display"/>
                <a:ea typeface="Noto Serif Display"/>
                <a:cs typeface="Noto Serif Display"/>
                <a:sym typeface="Noto Serif Display"/>
                <a:hlinkClick r:id="rId4" tooltip="https://skfb.ly/6wQTE"/>
              </a:rPr>
              <a:t> з 3D-моделлю </a:t>
            </a:r>
            <a:r>
              <a:rPr lang="en-US" sz="3499" u="sng" dirty="0" err="1">
                <a:solidFill>
                  <a:srgbClr val="1E1E49"/>
                </a:solidFill>
                <a:latin typeface="Noto Serif Display"/>
                <a:ea typeface="Noto Serif Display"/>
                <a:cs typeface="Noto Serif Display"/>
                <a:sym typeface="Noto Serif Display"/>
                <a:hlinkClick r:id="rId4" tooltip="https://skfb.ly/6wQTE"/>
              </a:rPr>
              <a:t>легенів</a:t>
            </a:r>
            <a:endParaRPr lang="en-US" sz="3499" u="sng" dirty="0">
              <a:solidFill>
                <a:srgbClr val="1E1E49"/>
              </a:solidFill>
              <a:latin typeface="Noto Serif Display"/>
              <a:ea typeface="Noto Serif Display"/>
              <a:cs typeface="Noto Serif Display"/>
              <a:sym typeface="Noto Serif Display"/>
              <a:hlinkClick r:id="rId4" tooltip="https://skfb.ly/6wQTE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E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354274">
            <a:off x="13621931" y="-2097164"/>
            <a:ext cx="7274738" cy="6251728"/>
            <a:chOff x="0" y="0"/>
            <a:chExt cx="812800" cy="698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00ABE1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238118" y="1201617"/>
            <a:ext cx="15102876" cy="1252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220"/>
              </a:lnSpc>
            </a:pPr>
            <a:r>
              <a:rPr lang="en-US" sz="7300" b="1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Значення повітря на Землі  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238118" y="3114225"/>
            <a:ext cx="13241868" cy="153287"/>
            <a:chOff x="0" y="0"/>
            <a:chExt cx="3487570" cy="4037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487570" cy="40372"/>
            </a:xfrm>
            <a:custGeom>
              <a:avLst/>
              <a:gdLst/>
              <a:ahLst/>
              <a:cxnLst/>
              <a:rect l="l" t="t" r="r" b="b"/>
              <a:pathLst>
                <a:path w="3487570" h="40372">
                  <a:moveTo>
                    <a:pt x="0" y="0"/>
                  </a:moveTo>
                  <a:lnTo>
                    <a:pt x="3487570" y="0"/>
                  </a:lnTo>
                  <a:lnTo>
                    <a:pt x="3487570" y="40372"/>
                  </a:lnTo>
                  <a:lnTo>
                    <a:pt x="0" y="40372"/>
                  </a:lnTo>
                  <a:close/>
                </a:path>
              </a:pathLst>
            </a:custGeom>
            <a:solidFill>
              <a:srgbClr val="A7DDEA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487570" cy="784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78786" y="3515848"/>
            <a:ext cx="6106353" cy="2869920"/>
            <a:chOff x="0" y="0"/>
            <a:chExt cx="2037879" cy="95778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037879" cy="957781"/>
            </a:xfrm>
            <a:custGeom>
              <a:avLst/>
              <a:gdLst/>
              <a:ahLst/>
              <a:cxnLst/>
              <a:rect l="l" t="t" r="r" b="b"/>
              <a:pathLst>
                <a:path w="2037879" h="957781">
                  <a:moveTo>
                    <a:pt x="64660" y="0"/>
                  </a:moveTo>
                  <a:lnTo>
                    <a:pt x="1973219" y="0"/>
                  </a:lnTo>
                  <a:cubicBezTo>
                    <a:pt x="2008930" y="0"/>
                    <a:pt x="2037879" y="28949"/>
                    <a:pt x="2037879" y="64660"/>
                  </a:cubicBezTo>
                  <a:lnTo>
                    <a:pt x="2037879" y="893121"/>
                  </a:lnTo>
                  <a:cubicBezTo>
                    <a:pt x="2037879" y="928832"/>
                    <a:pt x="2008930" y="957781"/>
                    <a:pt x="1973219" y="957781"/>
                  </a:cubicBezTo>
                  <a:lnTo>
                    <a:pt x="64660" y="957781"/>
                  </a:lnTo>
                  <a:cubicBezTo>
                    <a:pt x="28949" y="957781"/>
                    <a:pt x="0" y="928832"/>
                    <a:pt x="0" y="893121"/>
                  </a:cubicBezTo>
                  <a:lnTo>
                    <a:pt x="0" y="64660"/>
                  </a:lnTo>
                  <a:cubicBezTo>
                    <a:pt x="0" y="28949"/>
                    <a:pt x="28949" y="0"/>
                    <a:pt x="64660" y="0"/>
                  </a:cubicBezTo>
                  <a:close/>
                </a:path>
              </a:pathLst>
            </a:custGeom>
            <a:solidFill>
              <a:srgbClr val="00ABE1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66675"/>
              <a:ext cx="2037879" cy="10244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459"/>
                </a:lnSpc>
              </a:pPr>
              <a:r>
                <a:rPr lang="en-US" sz="3899">
                  <a:solidFill>
                    <a:srgbClr val="FFFFFF"/>
                  </a:solidFill>
                  <a:latin typeface="DM Sans"/>
                  <a:ea typeface="DM Sans"/>
                  <a:cs typeface="DM Sans"/>
                  <a:sym typeface="DM Sans"/>
                </a:rPr>
                <a:t>Кисень, що міститься у повітрі, необхідний рослинам, тваринам, людям.</a:t>
              </a:r>
            </a:p>
          </p:txBody>
        </p:sp>
      </p:grpSp>
      <p:sp>
        <p:nvSpPr>
          <p:cNvPr id="12" name="Freeform 12"/>
          <p:cNvSpPr/>
          <p:nvPr/>
        </p:nvSpPr>
        <p:spPr>
          <a:xfrm rot="2457491">
            <a:off x="14224837" y="1302948"/>
            <a:ext cx="4085478" cy="1996777"/>
          </a:xfrm>
          <a:custGeom>
            <a:avLst/>
            <a:gdLst/>
            <a:ahLst/>
            <a:cxnLst/>
            <a:rect l="l" t="t" r="r" b="b"/>
            <a:pathLst>
              <a:path w="4085478" h="1996777">
                <a:moveTo>
                  <a:pt x="0" y="0"/>
                </a:moveTo>
                <a:lnTo>
                  <a:pt x="4085478" y="0"/>
                </a:lnTo>
                <a:lnTo>
                  <a:pt x="4085478" y="1996777"/>
                </a:lnTo>
                <a:lnTo>
                  <a:pt x="0" y="19967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8598835" y="4051440"/>
            <a:ext cx="6106353" cy="2184120"/>
            <a:chOff x="0" y="0"/>
            <a:chExt cx="2037879" cy="728908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037879" cy="728908"/>
            </a:xfrm>
            <a:custGeom>
              <a:avLst/>
              <a:gdLst/>
              <a:ahLst/>
              <a:cxnLst/>
              <a:rect l="l" t="t" r="r" b="b"/>
              <a:pathLst>
                <a:path w="2037879" h="728908">
                  <a:moveTo>
                    <a:pt x="64660" y="0"/>
                  </a:moveTo>
                  <a:lnTo>
                    <a:pt x="1973219" y="0"/>
                  </a:lnTo>
                  <a:cubicBezTo>
                    <a:pt x="2008930" y="0"/>
                    <a:pt x="2037879" y="28949"/>
                    <a:pt x="2037879" y="64660"/>
                  </a:cubicBezTo>
                  <a:lnTo>
                    <a:pt x="2037879" y="664248"/>
                  </a:lnTo>
                  <a:cubicBezTo>
                    <a:pt x="2037879" y="699959"/>
                    <a:pt x="2008930" y="728908"/>
                    <a:pt x="1973219" y="728908"/>
                  </a:cubicBezTo>
                  <a:lnTo>
                    <a:pt x="64660" y="728908"/>
                  </a:lnTo>
                  <a:cubicBezTo>
                    <a:pt x="28949" y="728908"/>
                    <a:pt x="0" y="699959"/>
                    <a:pt x="0" y="664248"/>
                  </a:cubicBezTo>
                  <a:lnTo>
                    <a:pt x="0" y="64660"/>
                  </a:lnTo>
                  <a:cubicBezTo>
                    <a:pt x="0" y="28949"/>
                    <a:pt x="28949" y="0"/>
                    <a:pt x="64660" y="0"/>
                  </a:cubicBezTo>
                  <a:close/>
                </a:path>
              </a:pathLst>
            </a:custGeom>
            <a:solidFill>
              <a:srgbClr val="00ABE1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66675"/>
              <a:ext cx="2037879" cy="7955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459"/>
                </a:lnSpc>
              </a:pPr>
              <a:r>
                <a:rPr lang="en-US" sz="3899">
                  <a:solidFill>
                    <a:srgbClr val="FFFFFF"/>
                  </a:solidFill>
                  <a:latin typeface="DM Sans"/>
                  <a:ea typeface="DM Sans"/>
                  <a:cs typeface="DM Sans"/>
                  <a:sym typeface="DM Sans"/>
                </a:rPr>
                <a:t>Повітря - це середовище існування живих істот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1652012" y="7064293"/>
            <a:ext cx="6106353" cy="2869920"/>
            <a:chOff x="0" y="0"/>
            <a:chExt cx="2037879" cy="957781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037879" cy="957781"/>
            </a:xfrm>
            <a:custGeom>
              <a:avLst/>
              <a:gdLst/>
              <a:ahLst/>
              <a:cxnLst/>
              <a:rect l="l" t="t" r="r" b="b"/>
              <a:pathLst>
                <a:path w="2037879" h="957781">
                  <a:moveTo>
                    <a:pt x="64660" y="0"/>
                  </a:moveTo>
                  <a:lnTo>
                    <a:pt x="1973219" y="0"/>
                  </a:lnTo>
                  <a:cubicBezTo>
                    <a:pt x="2008930" y="0"/>
                    <a:pt x="2037879" y="28949"/>
                    <a:pt x="2037879" y="64660"/>
                  </a:cubicBezTo>
                  <a:lnTo>
                    <a:pt x="2037879" y="893121"/>
                  </a:lnTo>
                  <a:cubicBezTo>
                    <a:pt x="2037879" y="928832"/>
                    <a:pt x="2008930" y="957781"/>
                    <a:pt x="1973219" y="957781"/>
                  </a:cubicBezTo>
                  <a:lnTo>
                    <a:pt x="64660" y="957781"/>
                  </a:lnTo>
                  <a:cubicBezTo>
                    <a:pt x="28949" y="957781"/>
                    <a:pt x="0" y="928832"/>
                    <a:pt x="0" y="893121"/>
                  </a:cubicBezTo>
                  <a:lnTo>
                    <a:pt x="0" y="64660"/>
                  </a:lnTo>
                  <a:cubicBezTo>
                    <a:pt x="0" y="28949"/>
                    <a:pt x="28949" y="0"/>
                    <a:pt x="64660" y="0"/>
                  </a:cubicBezTo>
                  <a:close/>
                </a:path>
              </a:pathLst>
            </a:custGeom>
            <a:solidFill>
              <a:srgbClr val="00ABE1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66675"/>
              <a:ext cx="2037879" cy="10244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459"/>
                </a:lnSpc>
              </a:pPr>
              <a:r>
                <a:rPr lang="en-US" sz="3899">
                  <a:solidFill>
                    <a:srgbClr val="FFFFFF"/>
                  </a:solidFill>
                  <a:latin typeface="DM Sans"/>
                  <a:ea typeface="DM Sans"/>
                  <a:cs typeface="DM Sans"/>
                  <a:sym typeface="DM Sans"/>
                </a:rPr>
                <a:t>Повітря допомагає рослинам розповсюджувати насіння 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4131963" y="7062793"/>
            <a:ext cx="6106353" cy="2869920"/>
            <a:chOff x="0" y="0"/>
            <a:chExt cx="2037879" cy="95778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2037879" cy="957781"/>
            </a:xfrm>
            <a:custGeom>
              <a:avLst/>
              <a:gdLst/>
              <a:ahLst/>
              <a:cxnLst/>
              <a:rect l="l" t="t" r="r" b="b"/>
              <a:pathLst>
                <a:path w="2037879" h="957781">
                  <a:moveTo>
                    <a:pt x="64660" y="0"/>
                  </a:moveTo>
                  <a:lnTo>
                    <a:pt x="1973219" y="0"/>
                  </a:lnTo>
                  <a:cubicBezTo>
                    <a:pt x="2008930" y="0"/>
                    <a:pt x="2037879" y="28949"/>
                    <a:pt x="2037879" y="64660"/>
                  </a:cubicBezTo>
                  <a:lnTo>
                    <a:pt x="2037879" y="893121"/>
                  </a:lnTo>
                  <a:cubicBezTo>
                    <a:pt x="2037879" y="928832"/>
                    <a:pt x="2008930" y="957781"/>
                    <a:pt x="1973219" y="957781"/>
                  </a:cubicBezTo>
                  <a:lnTo>
                    <a:pt x="64660" y="957781"/>
                  </a:lnTo>
                  <a:cubicBezTo>
                    <a:pt x="28949" y="957781"/>
                    <a:pt x="0" y="928832"/>
                    <a:pt x="0" y="893121"/>
                  </a:cubicBezTo>
                  <a:lnTo>
                    <a:pt x="0" y="64660"/>
                  </a:lnTo>
                  <a:cubicBezTo>
                    <a:pt x="0" y="28949"/>
                    <a:pt x="28949" y="0"/>
                    <a:pt x="64660" y="0"/>
                  </a:cubicBezTo>
                  <a:close/>
                </a:path>
              </a:pathLst>
            </a:custGeom>
            <a:solidFill>
              <a:srgbClr val="00ABE1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66675"/>
              <a:ext cx="2037879" cy="10244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459"/>
                </a:lnSpc>
              </a:pPr>
              <a:r>
                <a:rPr lang="en-US" sz="3899">
                  <a:solidFill>
                    <a:srgbClr val="FFFFFF"/>
                  </a:solidFill>
                  <a:latin typeface="DM Sans"/>
                  <a:ea typeface="DM Sans"/>
                  <a:cs typeface="DM Sans"/>
                  <a:sym typeface="DM Sans"/>
                </a:rPr>
                <a:t>Повітря - це вітер, що є джерелом енергії, а також змінює погоду.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D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484897"/>
            <a:ext cx="18075651" cy="81197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Спробуйте класифікувати тварин в онлайн-грі за посиланням: </a:t>
            </a:r>
            <a:r>
              <a:rPr lang="en-US" sz="9200" b="1" u="sng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  <a:hlinkClick r:id="rId2" tooltip="https://learningapps.org/display?v=pnpwkkwq222"/>
              </a:rPr>
              <a:t>https://learningapps.org/display?v=pnpwkkwq222</a:t>
            </a:r>
          </a:p>
        </p:txBody>
      </p:sp>
      <p:sp>
        <p:nvSpPr>
          <p:cNvPr id="3" name="Freeform 3"/>
          <p:cNvSpPr/>
          <p:nvPr/>
        </p:nvSpPr>
        <p:spPr>
          <a:xfrm>
            <a:off x="14367209" y="8352050"/>
            <a:ext cx="3708441" cy="1812501"/>
          </a:xfrm>
          <a:custGeom>
            <a:avLst/>
            <a:gdLst/>
            <a:ahLst/>
            <a:cxnLst/>
            <a:rect l="l" t="t" r="r" b="b"/>
            <a:pathLst>
              <a:path w="3708441" h="1812501">
                <a:moveTo>
                  <a:pt x="0" y="0"/>
                </a:moveTo>
                <a:lnTo>
                  <a:pt x="3708442" y="0"/>
                </a:lnTo>
                <a:lnTo>
                  <a:pt x="3708442" y="1812500"/>
                </a:lnTo>
                <a:lnTo>
                  <a:pt x="0" y="18125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D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137347" y="2389893"/>
            <a:ext cx="12301255" cy="56373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1106"/>
              </a:lnSpc>
            </a:pPr>
            <a:r>
              <a:rPr lang="en-US" sz="7933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 Створити органи дихання (трахеї, зябри, легені) за допомогою підручних матеріалів </a:t>
            </a:r>
          </a:p>
        </p:txBody>
      </p:sp>
      <p:sp>
        <p:nvSpPr>
          <p:cNvPr id="3" name="Freeform 3"/>
          <p:cNvSpPr/>
          <p:nvPr/>
        </p:nvSpPr>
        <p:spPr>
          <a:xfrm>
            <a:off x="193421" y="237243"/>
            <a:ext cx="4574743" cy="4305300"/>
          </a:xfrm>
          <a:custGeom>
            <a:avLst/>
            <a:gdLst/>
            <a:ahLst/>
            <a:cxnLst/>
            <a:rect l="l" t="t" r="r" b="b"/>
            <a:pathLst>
              <a:path w="4127830" h="3826278">
                <a:moveTo>
                  <a:pt x="0" y="0"/>
                </a:moveTo>
                <a:lnTo>
                  <a:pt x="4127830" y="0"/>
                </a:lnTo>
                <a:lnTo>
                  <a:pt x="4127830" y="3826278"/>
                </a:lnTo>
                <a:lnTo>
                  <a:pt x="0" y="382627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36" b="-63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750882" y="8027217"/>
            <a:ext cx="4085478" cy="1996777"/>
          </a:xfrm>
          <a:custGeom>
            <a:avLst/>
            <a:gdLst/>
            <a:ahLst/>
            <a:cxnLst/>
            <a:rect l="l" t="t" r="r" b="b"/>
            <a:pathLst>
              <a:path w="4085478" h="1996777">
                <a:moveTo>
                  <a:pt x="0" y="0"/>
                </a:moveTo>
                <a:lnTo>
                  <a:pt x="4085478" y="0"/>
                </a:lnTo>
                <a:lnTo>
                  <a:pt x="4085478" y="1996777"/>
                </a:lnTo>
                <a:lnTo>
                  <a:pt x="0" y="19967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335</Words>
  <Application>Microsoft Office PowerPoint</Application>
  <PresentationFormat>Довільний</PresentationFormat>
  <Paragraphs>61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23" baseType="lpstr">
      <vt:lpstr>Canva Sans Bold</vt:lpstr>
      <vt:lpstr>Calibri</vt:lpstr>
      <vt:lpstr>DM Sans</vt:lpstr>
      <vt:lpstr>PT Serif Bold Italics</vt:lpstr>
      <vt:lpstr>Arial</vt:lpstr>
      <vt:lpstr>Noto Serif Display</vt:lpstr>
      <vt:lpstr>Noto Serif</vt:lpstr>
      <vt:lpstr>Arimo Bold</vt:lpstr>
      <vt:lpstr>Coco Gothic</vt:lpstr>
      <vt:lpstr>DM Sans Bold</vt:lpstr>
      <vt:lpstr>Blanka</vt:lpstr>
      <vt:lpstr>PT Serif Bold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ХТО ЯК ДИХАЄ. ЧИМ МИ ДИХАЄМО? СКЛАД ПОВІТРЯ.</dc:title>
  <cp:lastModifiedBy>Olga</cp:lastModifiedBy>
  <cp:revision>3</cp:revision>
  <dcterms:created xsi:type="dcterms:W3CDTF">2006-08-16T00:00:00Z</dcterms:created>
  <dcterms:modified xsi:type="dcterms:W3CDTF">2024-11-07T13:10:41Z</dcterms:modified>
  <dc:identifier>DAGVsIrsTFc</dc:identifier>
</cp:coreProperties>
</file>