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7559675" cy="10691813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713" autoAdjust="0"/>
  </p:normalViewPr>
  <p:slideViewPr>
    <p:cSldViewPr>
      <p:cViewPr varScale="1">
        <p:scale>
          <a:sx n="108" d="100"/>
          <a:sy n="108" d="100"/>
        </p:scale>
        <p:origin x="130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uk-UA" sz="4400" b="0" strike="noStrike" spc="-1"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latin typeface="Arial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latin typeface="Arial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latin typeface="Arial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latin typeface="Arial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latin typeface="Arial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uk-UA" sz="4400" b="0" strike="noStrike" spc="-1"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latin typeface="Arial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latin typeface="Arial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latin typeface="Arial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latin typeface="Arial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latin typeface="Arial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D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Прямоугольник 75"/>
          <p:cNvSpPr/>
          <p:nvPr/>
        </p:nvSpPr>
        <p:spPr>
          <a:xfrm>
            <a:off x="0" y="2520000"/>
            <a:ext cx="9144000" cy="601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3600" b="0" strike="noStrike" spc="-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usso One" pitchFamily="2" charset="0"/>
                <a:cs typeface="Times New Roman" pitchFamily="18" charset="0"/>
              </a:rPr>
              <a:t>Рециклінг — друге життя відходів</a:t>
            </a:r>
          </a:p>
          <a:p>
            <a:pPr>
              <a:lnSpc>
                <a:spcPct val="100000"/>
              </a:lnSpc>
            </a:pPr>
            <a:endParaRPr lang="uk-UA" sz="2000" b="0" strike="noStrike" spc="-1" dirty="0">
              <a:latin typeface="Mauryssel" pitchFamily="2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 rot="20691600">
            <a:off x="201089" y="746745"/>
            <a:ext cx="4767842" cy="1079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uk-UA" sz="2400" b="1" strike="noStrike" spc="-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 листопада - Всесвітній день вторинної переробки сировини.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4500000" y="4922280"/>
            <a:ext cx="4319640" cy="1079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uk-UA" sz="1800" b="0" strike="noStrike" spc="-1" dirty="0">
                <a:latin typeface="Arial"/>
              </a:rPr>
              <a:t>Криворізький ліцей №113 </a:t>
            </a:r>
            <a:br/>
            <a:r>
              <a:rPr lang="uk-UA" sz="1800" b="0" strike="noStrike" spc="-1" dirty="0">
                <a:latin typeface="Arial"/>
              </a:rPr>
              <a:t>Криворізької міської ради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4500000" y="4320000"/>
            <a:ext cx="7559640" cy="601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uk-UA" sz="1800" b="0" strike="noStrike" spc="-1" dirty="0">
                <a:latin typeface="Arial"/>
              </a:rPr>
              <a:t>Колективна робота учнів 6-Б, 9-Б класів</a:t>
            </a:r>
          </a:p>
          <a:p>
            <a:pPr>
              <a:lnSpc>
                <a:spcPct val="100000"/>
              </a:lnSpc>
            </a:pPr>
            <a:r>
              <a:rPr lang="uk-UA" sz="1800" b="0" strike="noStrike" spc="-1" dirty="0">
                <a:latin typeface="Arial"/>
              </a:rPr>
              <a:t>Керівник: І. </a:t>
            </a:r>
            <a:r>
              <a:rPr lang="uk-UA" sz="1800" b="0" strike="noStrike" spc="-1" dirty="0" err="1">
                <a:latin typeface="Arial"/>
              </a:rPr>
              <a:t>Бохонько</a:t>
            </a:r>
            <a:endParaRPr lang="uk-UA" sz="1800" b="0" strike="noStrike" spc="-1" dirty="0">
              <a:latin typeface="Arial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0" y="6300000"/>
            <a:ext cx="9144000" cy="601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1800" b="0" strike="noStrike" spc="-1" dirty="0">
                <a:solidFill>
                  <a:schemeClr val="bg1"/>
                </a:solidFill>
                <a:latin typeface="Arial"/>
              </a:rPr>
              <a:t>Кривий Ріг</a:t>
            </a:r>
          </a:p>
          <a:p>
            <a:pPr algn="ctr">
              <a:lnSpc>
                <a:spcPct val="100000"/>
              </a:lnSpc>
            </a:pPr>
            <a:r>
              <a:rPr lang="uk-UA" sz="1800" b="0" strike="noStrike" spc="-1" dirty="0">
                <a:solidFill>
                  <a:schemeClr val="bg1"/>
                </a:solidFill>
                <a:latin typeface="Arial"/>
              </a:rPr>
              <a:t>2022</a:t>
            </a:r>
          </a:p>
        </p:txBody>
      </p:sp>
      <p:pic>
        <p:nvPicPr>
          <p:cNvPr id="7" name="Рисунок 6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3857628"/>
            <a:ext cx="2143125" cy="21431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2" descr="Сортуй сміття - для &quot;чистого&quot; буття!. Басейнове управління водних ресурсів  нижнього Дніпра"/>
          <p:cNvPicPr/>
          <p:nvPr/>
        </p:nvPicPr>
        <p:blipFill>
          <a:blip r:embed="rId2"/>
          <a:stretch/>
        </p:blipFill>
        <p:spPr>
          <a:xfrm>
            <a:off x="1714320" y="571320"/>
            <a:ext cx="6071400" cy="52272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</p:spTree>
  </p:cSld>
  <p:clrMapOvr>
    <a:masterClrMapping/>
  </p:clrMapOvr>
  <p:transition spd="slow" advClick="0" advTm="2000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Box 1"/>
          <p:cNvSpPr/>
          <p:nvPr/>
        </p:nvSpPr>
        <p:spPr>
          <a:xfrm>
            <a:off x="1885320" y="428760"/>
            <a:ext cx="5772240" cy="760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4400" b="1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Як почати сортувати?</a:t>
            </a:r>
            <a:endParaRPr lang="uk-UA" sz="4400" b="0" strike="noStrike" spc="-1" dirty="0">
              <a:latin typeface="Arial"/>
            </a:endParaRPr>
          </a:p>
        </p:txBody>
      </p:sp>
      <p:pic>
        <p:nvPicPr>
          <p:cNvPr id="83" name="Picture 2" descr="Как начать сортировать мусор в офисе: опыт Work.ua — Work.ua"/>
          <p:cNvPicPr/>
          <p:nvPr/>
        </p:nvPicPr>
        <p:blipFill>
          <a:blip r:embed="rId2"/>
          <a:stretch/>
        </p:blipFill>
        <p:spPr>
          <a:xfrm>
            <a:off x="1357200" y="1357200"/>
            <a:ext cx="6571440" cy="43808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</p:spTree>
  </p:cSld>
  <p:clrMapOvr>
    <a:masterClrMapping/>
  </p:clrMapOvr>
  <p:transition spd="slow" advClick="0" advTm="2000">
    <p:blinds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Рисунок 83"/>
          <p:cNvPicPr/>
          <p:nvPr/>
        </p:nvPicPr>
        <p:blipFill>
          <a:blip r:embed="rId2" cstate="print"/>
          <a:stretch/>
        </p:blipFill>
        <p:spPr>
          <a:xfrm>
            <a:off x="544680" y="327960"/>
            <a:ext cx="3054960" cy="5431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5" name="Рисунок 84"/>
          <p:cNvPicPr/>
          <p:nvPr/>
        </p:nvPicPr>
        <p:blipFill>
          <a:blip r:embed="rId3" cstate="print"/>
          <a:stretch/>
        </p:blipFill>
        <p:spPr>
          <a:xfrm>
            <a:off x="5101200" y="687960"/>
            <a:ext cx="3358440" cy="5971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3000"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Box 1"/>
          <p:cNvSpPr/>
          <p:nvPr/>
        </p:nvSpPr>
        <p:spPr>
          <a:xfrm>
            <a:off x="77760" y="0"/>
            <a:ext cx="5866920" cy="82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4800" b="1" strike="noStrike" spc="-1">
                <a:solidFill>
                  <a:srgbClr val="002060"/>
                </a:solidFill>
                <a:latin typeface="Times New Roman"/>
                <a:ea typeface="DejaVu Sans"/>
              </a:rPr>
              <a:t>Для чого сортувати?</a:t>
            </a:r>
            <a:endParaRPr lang="uk-UA" sz="4800" b="0" strike="noStrike" spc="-1">
              <a:latin typeface="Arial"/>
            </a:endParaRPr>
          </a:p>
        </p:txBody>
      </p:sp>
      <p:pic>
        <p:nvPicPr>
          <p:cNvPr id="87" name="Picture 4" descr="Хлопья FITNESS натуральные"/>
          <p:cNvPicPr/>
          <p:nvPr/>
        </p:nvPicPr>
        <p:blipFill>
          <a:blip r:embed="rId2"/>
          <a:stretch/>
        </p:blipFill>
        <p:spPr>
          <a:xfrm>
            <a:off x="1857240" y="857160"/>
            <a:ext cx="2113920" cy="2676240"/>
          </a:xfrm>
          <a:prstGeom prst="rect">
            <a:avLst/>
          </a:prstGeom>
          <a:ln w="0">
            <a:noFill/>
          </a:ln>
        </p:spPr>
      </p:pic>
      <p:sp>
        <p:nvSpPr>
          <p:cNvPr id="88" name="Стрелка вправо 5"/>
          <p:cNvSpPr/>
          <p:nvPr/>
        </p:nvSpPr>
        <p:spPr>
          <a:xfrm>
            <a:off x="4572000" y="2000160"/>
            <a:ext cx="977760" cy="48384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bg1"/>
          </a:solidFill>
          <a:ln>
            <a:solidFill>
              <a:srgbClr val="21778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9" name="TextBox 6"/>
          <p:cNvSpPr/>
          <p:nvPr/>
        </p:nvSpPr>
        <p:spPr>
          <a:xfrm>
            <a:off x="5857920" y="642960"/>
            <a:ext cx="1120320" cy="3122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19900" b="0" strike="noStrike" spc="-1">
                <a:solidFill>
                  <a:srgbClr val="002060"/>
                </a:solidFill>
                <a:latin typeface="Calibri"/>
                <a:ea typeface="DejaVu Sans"/>
              </a:rPr>
              <a:t>7</a:t>
            </a:r>
            <a:endParaRPr lang="uk-UA" sz="19900" b="0" strike="noStrike" spc="-1">
              <a:latin typeface="Arial"/>
            </a:endParaRPr>
          </a:p>
        </p:txBody>
      </p:sp>
      <p:sp>
        <p:nvSpPr>
          <p:cNvPr id="90" name="Стрелка вниз 10"/>
          <p:cNvSpPr/>
          <p:nvPr/>
        </p:nvSpPr>
        <p:spPr>
          <a:xfrm rot="1430400">
            <a:off x="1500120" y="3571560"/>
            <a:ext cx="555480" cy="97776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1"/>
          </a:solidFill>
          <a:ln>
            <a:solidFill>
              <a:srgbClr val="21778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1" name="TextBox 11"/>
          <p:cNvSpPr/>
          <p:nvPr/>
        </p:nvSpPr>
        <p:spPr>
          <a:xfrm>
            <a:off x="357120" y="4211280"/>
            <a:ext cx="3142440" cy="261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16600" b="0" strike="noStrike" spc="-1">
                <a:solidFill>
                  <a:srgbClr val="002060"/>
                </a:solidFill>
                <a:latin typeface="Times New Roman"/>
                <a:ea typeface="DejaVu Sans"/>
              </a:rPr>
              <a:t>60</a:t>
            </a:r>
            <a:endParaRPr lang="uk-UA" sz="16600" b="0" strike="noStrike" spc="-1">
              <a:latin typeface="Arial"/>
            </a:endParaRPr>
          </a:p>
        </p:txBody>
      </p:sp>
      <p:sp>
        <p:nvSpPr>
          <p:cNvPr id="92" name="Равно 12"/>
          <p:cNvSpPr/>
          <p:nvPr/>
        </p:nvSpPr>
        <p:spPr>
          <a:xfrm>
            <a:off x="3000240" y="5000760"/>
            <a:ext cx="1770840" cy="98496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bg1"/>
          </a:solidFill>
          <a:ln>
            <a:solidFill>
              <a:srgbClr val="21778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93" name="Picture 12" descr="Дерево PNG изображения можно загрузить бесплатно - CrazyPNG-PNG изображение  скачать бесплатно-CrazyPNG-PNG изображение скачать бесплатно"/>
          <p:cNvPicPr/>
          <p:nvPr/>
        </p:nvPicPr>
        <p:blipFill>
          <a:blip r:embed="rId3"/>
          <a:stretch/>
        </p:blipFill>
        <p:spPr>
          <a:xfrm>
            <a:off x="4643280" y="3286080"/>
            <a:ext cx="4200480" cy="31424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slow" advClick="0" advTm="2000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1"/>
          <p:cNvSpPr/>
          <p:nvPr/>
        </p:nvSpPr>
        <p:spPr>
          <a:xfrm>
            <a:off x="26280" y="0"/>
            <a:ext cx="6269040" cy="760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4400" b="1" strike="noStrike" spc="-1">
                <a:solidFill>
                  <a:srgbClr val="FFFF00"/>
                </a:solidFill>
                <a:latin typeface="Times New Roman"/>
                <a:ea typeface="DejaVu Sans"/>
              </a:rPr>
              <a:t>Що підлягає переробці?</a:t>
            </a:r>
            <a:endParaRPr lang="uk-UA" sz="4400" b="0" strike="noStrike" spc="-1">
              <a:latin typeface="Arial"/>
            </a:endParaRPr>
          </a:p>
        </p:txBody>
      </p:sp>
      <p:sp>
        <p:nvSpPr>
          <p:cNvPr id="95" name="TextBox 2"/>
          <p:cNvSpPr/>
          <p:nvPr/>
        </p:nvSpPr>
        <p:spPr>
          <a:xfrm>
            <a:off x="4080240" y="928800"/>
            <a:ext cx="1491480" cy="638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3600" b="1" strike="noStrike" spc="-1">
                <a:solidFill>
                  <a:srgbClr val="002060"/>
                </a:solidFill>
                <a:latin typeface="Times New Roman"/>
                <a:ea typeface="DejaVu Sans"/>
              </a:rPr>
              <a:t>Папір</a:t>
            </a:r>
            <a:r>
              <a:rPr lang="uk-UA" sz="2800" b="1" strike="noStrike" spc="-1">
                <a:solidFill>
                  <a:srgbClr val="002060"/>
                </a:solidFill>
                <a:latin typeface="Times New Roman"/>
                <a:ea typeface="DejaVu Sans"/>
              </a:rPr>
              <a:t> </a:t>
            </a:r>
            <a:endParaRPr lang="uk-UA" sz="2800" b="0" strike="noStrike" spc="-1">
              <a:latin typeface="Arial"/>
            </a:endParaRPr>
          </a:p>
        </p:txBody>
      </p:sp>
      <p:pic>
        <p:nvPicPr>
          <p:cNvPr id="96" name="Picture 6" descr="Тарный картон"/>
          <p:cNvPicPr/>
          <p:nvPr/>
        </p:nvPicPr>
        <p:blipFill>
          <a:blip r:embed="rId2" cstate="print"/>
          <a:stretch/>
        </p:blipFill>
        <p:spPr>
          <a:xfrm>
            <a:off x="0" y="1214280"/>
            <a:ext cx="2894400" cy="192816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97" name="Picture 8" descr="Like PNG картинки скачать бесплатно, лайк PNG"/>
          <p:cNvPicPr/>
          <p:nvPr/>
        </p:nvPicPr>
        <p:blipFill>
          <a:blip r:embed="rId3"/>
          <a:stretch/>
        </p:blipFill>
        <p:spPr>
          <a:xfrm>
            <a:off x="5429160" y="928800"/>
            <a:ext cx="583200" cy="499320"/>
          </a:xfrm>
          <a:prstGeom prst="rect">
            <a:avLst/>
          </a:prstGeom>
          <a:ln w="0">
            <a:noFill/>
          </a:ln>
        </p:spPr>
      </p:pic>
      <p:pic>
        <p:nvPicPr>
          <p:cNvPr id="98" name="Picture 10" descr="Как экономить на бумаге для печати - новости в интернет магазине  канцтоваров galore.com.ua Новости"/>
          <p:cNvPicPr/>
          <p:nvPr/>
        </p:nvPicPr>
        <p:blipFill>
          <a:blip r:embed="rId4"/>
          <a:stretch/>
        </p:blipFill>
        <p:spPr>
          <a:xfrm>
            <a:off x="0" y="4643280"/>
            <a:ext cx="3833640" cy="185652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99" name="Picture 12" descr="Пдрук журналів в Києві. Замовлення друку журналів."/>
          <p:cNvPicPr/>
          <p:nvPr/>
        </p:nvPicPr>
        <p:blipFill>
          <a:blip r:embed="rId5" cstate="print"/>
          <a:stretch/>
        </p:blipFill>
        <p:spPr>
          <a:xfrm>
            <a:off x="6249240" y="1143000"/>
            <a:ext cx="2894040" cy="14936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00" name="Picture 14" descr="Топ-10 максимально полезных книг для менеджеров по продажам | Блог  издательства «Манн, Иванов и Фербер»"/>
          <p:cNvPicPr/>
          <p:nvPr/>
        </p:nvPicPr>
        <p:blipFill>
          <a:blip r:embed="rId6"/>
          <a:stretch/>
        </p:blipFill>
        <p:spPr>
          <a:xfrm>
            <a:off x="5813640" y="4357800"/>
            <a:ext cx="3329640" cy="249948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sp>
        <p:nvSpPr>
          <p:cNvPr id="101" name="AutoShape 16"/>
          <p:cNvSpPr/>
          <p:nvPr/>
        </p:nvSpPr>
        <p:spPr>
          <a:xfrm>
            <a:off x="155520" y="-144360"/>
            <a:ext cx="304200" cy="30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2" name="AutoShape 18"/>
          <p:cNvSpPr/>
          <p:nvPr/>
        </p:nvSpPr>
        <p:spPr>
          <a:xfrm>
            <a:off x="155520" y="-144360"/>
            <a:ext cx="304200" cy="30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" name="Picture 20" descr="Зошит Зошити Тетрадь У лінію 18 аркушів: 2 грн. - Товари для школярів  Івано-Франківськ на Olx"/>
          <p:cNvPicPr/>
          <p:nvPr/>
        </p:nvPicPr>
        <p:blipFill>
          <a:blip r:embed="rId7"/>
          <a:stretch/>
        </p:blipFill>
        <p:spPr>
          <a:xfrm>
            <a:off x="2928960" y="2143080"/>
            <a:ext cx="3383280" cy="25380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</p:spTree>
  </p:cSld>
  <p:clrMapOvr>
    <a:masterClrMapping/>
  </p:clrMapOvr>
  <p:transition spd="slow" advClick="0" advTm="2000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A4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Рисунок 103"/>
          <p:cNvPicPr/>
          <p:nvPr/>
        </p:nvPicPr>
        <p:blipFill>
          <a:blip r:embed="rId2" cstate="print"/>
          <a:stretch/>
        </p:blipFill>
        <p:spPr>
          <a:xfrm>
            <a:off x="3829680" y="3949920"/>
            <a:ext cx="5169960" cy="2907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5" name="Рисунок 104"/>
          <p:cNvPicPr/>
          <p:nvPr/>
        </p:nvPicPr>
        <p:blipFill>
          <a:blip r:embed="rId3" cstate="print"/>
          <a:stretch/>
        </p:blipFill>
        <p:spPr>
          <a:xfrm>
            <a:off x="180000" y="1640520"/>
            <a:ext cx="5403600" cy="3039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6" name="Рисунок 105"/>
          <p:cNvPicPr/>
          <p:nvPr/>
        </p:nvPicPr>
        <p:blipFill>
          <a:blip r:embed="rId4" cstate="print"/>
          <a:stretch/>
        </p:blipFill>
        <p:spPr>
          <a:xfrm>
            <a:off x="4500000" y="177840"/>
            <a:ext cx="4483800" cy="252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3000">
    <p:zoom dir="in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A4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Рисунок 106"/>
          <p:cNvPicPr/>
          <p:nvPr/>
        </p:nvPicPr>
        <p:blipFill>
          <a:blip r:embed="rId2" cstate="print"/>
          <a:stretch/>
        </p:blipFill>
        <p:spPr>
          <a:xfrm>
            <a:off x="157680" y="1260000"/>
            <a:ext cx="2935800" cy="5219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8" name="Рисунок 107"/>
          <p:cNvPicPr/>
          <p:nvPr/>
        </p:nvPicPr>
        <p:blipFill>
          <a:blip r:embed="rId3" cstate="print"/>
          <a:stretch/>
        </p:blipFill>
        <p:spPr>
          <a:xfrm>
            <a:off x="3420000" y="-572760"/>
            <a:ext cx="5563800" cy="417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9" name="Рисунок 108"/>
          <p:cNvPicPr/>
          <p:nvPr/>
        </p:nvPicPr>
        <p:blipFill>
          <a:blip r:embed="rId4" cstate="print"/>
          <a:stretch/>
        </p:blipFill>
        <p:spPr>
          <a:xfrm>
            <a:off x="3600000" y="3207960"/>
            <a:ext cx="2244960" cy="3991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3000">
    <p:zoom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3"/>
          <p:cNvSpPr/>
          <p:nvPr/>
        </p:nvSpPr>
        <p:spPr>
          <a:xfrm>
            <a:off x="3654000" y="0"/>
            <a:ext cx="2175480" cy="699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4000" b="1" strike="noStrike" spc="-1">
                <a:solidFill>
                  <a:srgbClr val="FFFF00"/>
                </a:solidFill>
                <a:latin typeface="Times New Roman"/>
                <a:ea typeface="DejaVu Sans"/>
              </a:rPr>
              <a:t>Пластик</a:t>
            </a:r>
            <a:endParaRPr lang="uk-UA" sz="4000" b="0" strike="noStrike" spc="-1">
              <a:latin typeface="Arial"/>
            </a:endParaRPr>
          </a:p>
        </p:txBody>
      </p:sp>
      <p:pic>
        <p:nvPicPr>
          <p:cNvPr id="111" name="Picture 1" descr="Like PNG картинки скачать бесплатно, лайк PNG"/>
          <p:cNvPicPr/>
          <p:nvPr/>
        </p:nvPicPr>
        <p:blipFill>
          <a:blip r:embed="rId2"/>
          <a:stretch/>
        </p:blipFill>
        <p:spPr>
          <a:xfrm>
            <a:off x="6000840" y="0"/>
            <a:ext cx="583200" cy="499320"/>
          </a:xfrm>
          <a:prstGeom prst="rect">
            <a:avLst/>
          </a:prstGeom>
          <a:ln w="0">
            <a:noFill/>
          </a:ln>
        </p:spPr>
      </p:pic>
      <p:pic>
        <p:nvPicPr>
          <p:cNvPr id="112" name="Picture 3" descr="http://www.solnik.com.ua/wp-content/uploads/2019/02/51805378_2278779309011427_8477754611778715648_n-min.png"/>
          <p:cNvPicPr/>
          <p:nvPr/>
        </p:nvPicPr>
        <p:blipFill>
          <a:blip r:embed="rId3"/>
          <a:stretch/>
        </p:blipFill>
        <p:spPr>
          <a:xfrm>
            <a:off x="214200" y="214200"/>
            <a:ext cx="3553200" cy="284256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13" name="Picture 5" descr="http://www.solnik.com.ua/wp-content/uploads/2019/02/52800463_1472235992907652_2718820096297402368_n-min.png"/>
          <p:cNvPicPr/>
          <p:nvPr/>
        </p:nvPicPr>
        <p:blipFill>
          <a:blip r:embed="rId4"/>
          <a:stretch/>
        </p:blipFill>
        <p:spPr>
          <a:xfrm>
            <a:off x="4786200" y="714240"/>
            <a:ext cx="3642480" cy="29138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14" name="Picture 7" descr="http://www.solnik.com.ua/wp-content/uploads/2019/02/52461594_355023375088729_2124797531958280192_n-min.png"/>
          <p:cNvPicPr/>
          <p:nvPr/>
        </p:nvPicPr>
        <p:blipFill>
          <a:blip r:embed="rId5"/>
          <a:stretch/>
        </p:blipFill>
        <p:spPr>
          <a:xfrm>
            <a:off x="428760" y="3114720"/>
            <a:ext cx="4142520" cy="331416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15" name="Picture 9" descr="http://www.solnik.com.ua/wp-content/uploads/2019/02/52651761_2600806346613095_7068692643596730368_n-min.png"/>
          <p:cNvPicPr/>
          <p:nvPr/>
        </p:nvPicPr>
        <p:blipFill>
          <a:blip r:embed="rId6"/>
          <a:stretch/>
        </p:blipFill>
        <p:spPr>
          <a:xfrm>
            <a:off x="5143680" y="3643200"/>
            <a:ext cx="3803400" cy="304236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</p:spTree>
  </p:cSld>
  <p:clrMapOvr>
    <a:masterClrMapping/>
  </p:clrMapOvr>
  <p:transition spd="slow" advClick="0" advTm="2000">
    <p:split orient="vert"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Box 1"/>
          <p:cNvSpPr/>
          <p:nvPr/>
        </p:nvSpPr>
        <p:spPr>
          <a:xfrm>
            <a:off x="1580400" y="571320"/>
            <a:ext cx="1505160" cy="699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4000" b="1" strike="noStrike" spc="-1">
                <a:solidFill>
                  <a:srgbClr val="FFFF00"/>
                </a:solidFill>
                <a:latin typeface="Times New Roman"/>
                <a:ea typeface="DejaVu Sans"/>
              </a:rPr>
              <a:t>Скло </a:t>
            </a:r>
            <a:endParaRPr lang="uk-UA" sz="4000" b="0" strike="noStrike" spc="-1">
              <a:latin typeface="Arial"/>
            </a:endParaRPr>
          </a:p>
        </p:txBody>
      </p:sp>
      <p:sp>
        <p:nvSpPr>
          <p:cNvPr id="117" name="TextBox 2"/>
          <p:cNvSpPr/>
          <p:nvPr/>
        </p:nvSpPr>
        <p:spPr>
          <a:xfrm>
            <a:off x="5867280" y="642960"/>
            <a:ext cx="1677240" cy="699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4000" b="1" strike="noStrike" spc="-1">
                <a:solidFill>
                  <a:srgbClr val="FFFF00"/>
                </a:solidFill>
                <a:latin typeface="Times New Roman"/>
                <a:ea typeface="DejaVu Sans"/>
              </a:rPr>
              <a:t>Метал</a:t>
            </a:r>
            <a:endParaRPr lang="uk-UA" sz="4000" b="0" strike="noStrike" spc="-1">
              <a:latin typeface="Arial"/>
            </a:endParaRPr>
          </a:p>
        </p:txBody>
      </p:sp>
      <p:pic>
        <p:nvPicPr>
          <p:cNvPr id="118" name="Picture 2" descr="https://bzh.life/wp-content/uploads/2018/07/cans-1078628_960_720.jpg"/>
          <p:cNvPicPr/>
          <p:nvPr/>
        </p:nvPicPr>
        <p:blipFill>
          <a:blip r:embed="rId2"/>
          <a:stretch/>
        </p:blipFill>
        <p:spPr>
          <a:xfrm>
            <a:off x="5357880" y="1428840"/>
            <a:ext cx="3532680" cy="235656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19" name="Picture 4" descr="Premium Vector | Aluminum spray can. aerosol bottle set in black."/>
          <p:cNvPicPr/>
          <p:nvPr/>
        </p:nvPicPr>
        <p:blipFill>
          <a:blip r:embed="rId3" cstate="print"/>
          <a:stretch/>
        </p:blipFill>
        <p:spPr>
          <a:xfrm>
            <a:off x="6143760" y="3929040"/>
            <a:ext cx="2175840" cy="21758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20" name="Picture 6" descr="Ринок склотари в Україні за 2008-2012 гг. Аналіз виробництва, експорту,  імпорту."/>
          <p:cNvPicPr/>
          <p:nvPr/>
        </p:nvPicPr>
        <p:blipFill>
          <a:blip r:embed="rId4"/>
          <a:stretch/>
        </p:blipFill>
        <p:spPr>
          <a:xfrm>
            <a:off x="142920" y="1714320"/>
            <a:ext cx="4761720" cy="35712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21" name="Picture 8" descr="Like PNG картинки скачать бесплатно, лайк PNG"/>
          <p:cNvPicPr/>
          <p:nvPr/>
        </p:nvPicPr>
        <p:blipFill>
          <a:blip r:embed="rId5"/>
          <a:stretch/>
        </p:blipFill>
        <p:spPr>
          <a:xfrm>
            <a:off x="4500720" y="571320"/>
            <a:ext cx="583200" cy="499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slow" advClick="0" advTm="2000">
    <p:split orient="vert"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Picture 6" descr="Екологічні знаки на упаковках товарів (II частина). читайте на сайті Хмарка"/>
          <p:cNvPicPr/>
          <p:nvPr/>
        </p:nvPicPr>
        <p:blipFill>
          <a:blip r:embed="rId2"/>
          <a:srcRect r="60000" b="58974"/>
          <a:stretch/>
        </p:blipFill>
        <p:spPr>
          <a:xfrm>
            <a:off x="720000" y="4848840"/>
            <a:ext cx="1576080" cy="16164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23" name="Picture 14" descr="Екологічні знаки на упаковках товарів (II частина). читайте на сайті Хмарка"/>
          <p:cNvPicPr/>
          <p:nvPr/>
        </p:nvPicPr>
        <p:blipFill>
          <a:blip r:embed="rId3"/>
          <a:srcRect l="70192" t="43572" b="24936"/>
          <a:stretch/>
        </p:blipFill>
        <p:spPr>
          <a:xfrm>
            <a:off x="6544800" y="517320"/>
            <a:ext cx="1554840" cy="164232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24" name="Рисунок 123"/>
          <p:cNvPicPr/>
          <p:nvPr/>
        </p:nvPicPr>
        <p:blipFill>
          <a:blip r:embed="rId4" cstate="print"/>
          <a:stretch/>
        </p:blipFill>
        <p:spPr>
          <a:xfrm>
            <a:off x="180000" y="360000"/>
            <a:ext cx="5023800" cy="2825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5" name="Рисунок 124"/>
          <p:cNvPicPr/>
          <p:nvPr/>
        </p:nvPicPr>
        <p:blipFill>
          <a:blip r:embed="rId5" cstate="print"/>
          <a:stretch/>
        </p:blipFill>
        <p:spPr>
          <a:xfrm>
            <a:off x="3080520" y="3060000"/>
            <a:ext cx="5919120" cy="3329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3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Рисунок 125"/>
          <p:cNvPicPr/>
          <p:nvPr/>
        </p:nvPicPr>
        <p:blipFill>
          <a:blip r:embed="rId2"/>
          <a:stretch/>
        </p:blipFill>
        <p:spPr>
          <a:xfrm>
            <a:off x="15840" y="300240"/>
            <a:ext cx="9143280" cy="6464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slow" advClick="0" advTm="4000"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Рисунок 126"/>
          <p:cNvPicPr/>
          <p:nvPr/>
        </p:nvPicPr>
        <p:blipFill>
          <a:blip r:embed="rId2"/>
          <a:stretch/>
        </p:blipFill>
        <p:spPr>
          <a:xfrm>
            <a:off x="180000" y="1440000"/>
            <a:ext cx="8720640" cy="30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slow" advClick="0" advTm="4000">
    <p:circl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00B050"/>
      </a:accent3>
      <a:accent4>
        <a:srgbClr val="39639D"/>
      </a:accent4>
      <a:accent5>
        <a:srgbClr val="00B050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00B050"/>
      </a:accent3>
      <a:accent4>
        <a:srgbClr val="39639D"/>
      </a:accent4>
      <a:accent5>
        <a:srgbClr val="00B050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242</TotalTime>
  <Words>55</Words>
  <Application>Microsoft Office PowerPoint</Application>
  <PresentationFormat>Экран (4:3)</PresentationFormat>
  <Paragraphs>16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Calibri</vt:lpstr>
      <vt:lpstr>Mauryssel</vt:lpstr>
      <vt:lpstr>Russo One</vt:lpstr>
      <vt:lpstr>Symbol</vt:lpstr>
      <vt:lpstr>Times New Roman</vt:lpstr>
      <vt:lpstr>Wingdings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Дмитро</cp:lastModifiedBy>
  <cp:revision>32</cp:revision>
  <dcterms:created xsi:type="dcterms:W3CDTF">2020-10-04T10:35:38Z</dcterms:created>
  <dcterms:modified xsi:type="dcterms:W3CDTF">2024-01-21T18:17:12Z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14</vt:i4>
  </property>
</Properties>
</file>