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 dir="d"/>
    <p:sndAc>
      <p:stSnd>
        <p:snd r:embed="rId1" name="cashreg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6353161-0AFE-4F30-9FD0-919F577ADC6F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C18BB62-E202-4935-BA90-3A0548818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wipe dir="d"/>
    <p:sndAc>
      <p:stSnd>
        <p:snd r:embed="rId13" name="cashreg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Shopping\bryan_adams_-_please_forgive_me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G:\Shopping\bryan_adams_-_please_forgive_me.mp3" TargetMode="Externa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G:\Shopping\bryan_adams_-_please_forgive_me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645024"/>
            <a:ext cx="8305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573016"/>
            <a:ext cx="69127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The Art of Shopping</a:t>
            </a:r>
            <a:endParaRPr lang="ru-RU" sz="60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6" name="Рисунок 5" descr="DETAIL_PICTURE_5695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928670"/>
            <a:ext cx="8786874" cy="2802612"/>
          </a:xfrm>
          <a:prstGeom prst="rect">
            <a:avLst/>
          </a:prstGeom>
        </p:spPr>
      </p:pic>
      <p:pic>
        <p:nvPicPr>
          <p:cNvPr id="8" name="bryan_adams_-_please_forgive_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8184" y="457200"/>
            <a:ext cx="2458616" cy="1066800"/>
          </a:xfrm>
        </p:spPr>
        <p:txBody>
          <a:bodyPr>
            <a:normAutofit/>
          </a:bodyPr>
          <a:lstStyle/>
          <a:p>
            <a:r>
              <a:rPr dirty="0" lang="en-US" smtClean="0" sz="2800">
                <a:solidFill>
                  <a:srgbClr val="FF0000"/>
                </a:solidFill>
              </a:rPr>
              <a:t>Fishmonger’s</a:t>
            </a:r>
            <a:endParaRPr dirty="0" lang="ru-RU" sz="2800">
              <a:solidFill>
                <a:srgbClr val="FF0000"/>
              </a:solidFill>
            </a:endParaRPr>
          </a:p>
        </p:txBody>
      </p:sp>
      <p:pic>
        <p:nvPicPr>
          <p:cNvPr descr="1297905683_2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>
          <a:xfrm>
            <a:off x="457200" y="457200"/>
            <a:ext cx="5626968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444208" y="1628800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FFFF00"/>
                </a:solidFill>
              </a:rPr>
              <a:t>You can buy all sorts of fish here.</a:t>
            </a:r>
            <a:endParaRPr b="1" dirty="0" i="1" lang="ru-RU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6176" y="457200"/>
            <a:ext cx="2530624" cy="1066800"/>
          </a:xfrm>
        </p:spPr>
        <p:txBody>
          <a:bodyPr>
            <a:normAutofit/>
          </a:bodyPr>
          <a:lstStyle/>
          <a:p>
            <a:r>
              <a:rPr dirty="0" lang="en-US" smtClean="0" sz="4000">
                <a:solidFill>
                  <a:srgbClr val="FF0000"/>
                </a:solidFill>
              </a:rPr>
              <a:t>Optician</a:t>
            </a:r>
            <a:endParaRPr dirty="0" lang="ru-RU" sz="4000">
              <a:solidFill>
                <a:srgbClr val="FF0000"/>
              </a:solidFill>
            </a:endParaRPr>
          </a:p>
        </p:txBody>
      </p:sp>
      <p:pic>
        <p:nvPicPr>
          <p:cNvPr descr="big76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27"/>
          <a:stretch>
            <a:fillRect/>
          </a:stretch>
        </p:blipFill>
        <p:spPr>
          <a:xfrm>
            <a:off x="457200" y="457200"/>
            <a:ext cx="5482952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444208" y="1628800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800">
                <a:solidFill>
                  <a:srgbClr val="FFFF00"/>
                </a:solidFill>
              </a:rPr>
              <a:t>Different glasses are sold here.</a:t>
            </a:r>
            <a:endParaRPr b="1" dirty="0" i="1" lang="ru-RU" sz="28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168" y="457200"/>
            <a:ext cx="2602632" cy="1066800"/>
          </a:xfrm>
        </p:spPr>
        <p:txBody>
          <a:bodyPr>
            <a:noAutofit/>
          </a:bodyPr>
          <a:lstStyle/>
          <a:p>
            <a:r>
              <a:rPr dirty="0" lang="en-US" smtClean="0" sz="2800">
                <a:solidFill>
                  <a:srgbClr val="FFFF00"/>
                </a:solidFill>
              </a:rPr>
              <a:t>Tobacconist’s</a:t>
            </a:r>
            <a:endParaRPr dirty="0" lang="ru-RU" sz="2800">
              <a:solidFill>
                <a:srgbClr val="FFFF00"/>
              </a:solidFill>
            </a:endParaRPr>
          </a:p>
        </p:txBody>
      </p:sp>
      <p:pic>
        <p:nvPicPr>
          <p:cNvPr descr="ekat1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>
          <a:xfrm>
            <a:off x="457200" y="457200"/>
            <a:ext cx="5554960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357950" y="1643050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FFFF00"/>
                </a:solidFill>
              </a:rPr>
              <a:t>All kinds of cigarettes are sold here.</a:t>
            </a:r>
            <a:endParaRPr b="1" dirty="0" i="1" lang="ru-RU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457200"/>
            <a:ext cx="2962672" cy="1066800"/>
          </a:xfrm>
        </p:spPr>
        <p:txBody>
          <a:bodyPr>
            <a:noAutofit/>
          </a:bodyPr>
          <a:lstStyle/>
          <a:p>
            <a:r>
              <a:rPr dirty="0" lang="en-US" smtClean="0" sz="3200">
                <a:solidFill>
                  <a:srgbClr val="0070C0"/>
                </a:solidFill>
              </a:rPr>
              <a:t>Ladies’ Fashion</a:t>
            </a:r>
            <a:endParaRPr dirty="0" lang="ru-RU" sz="3200">
              <a:solidFill>
                <a:srgbClr val="0070C0"/>
              </a:solidFill>
            </a:endParaRPr>
          </a:p>
        </p:txBody>
      </p:sp>
      <p:pic>
        <p:nvPicPr>
          <p:cNvPr descr="magazin_zhenskoy_odezhdy_25100000_2_F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106"/>
          <a:stretch>
            <a:fillRect/>
          </a:stretch>
        </p:blipFill>
        <p:spPr>
          <a:xfrm>
            <a:off x="457200" y="457200"/>
            <a:ext cx="5266928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228184" y="1628800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000">
                <a:solidFill>
                  <a:srgbClr val="FFFF00"/>
                </a:solidFill>
              </a:rPr>
              <a:t>Women can buy different clothes (skirts, dresses, blouses, jackets and others).</a:t>
            </a:r>
            <a:endParaRPr b="1" dirty="0" i="1" lang="ru-RU" sz="20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457200"/>
            <a:ext cx="2962672" cy="10668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</a:rPr>
              <a:t>Record Shop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b2799e8d69d7f72dfed34408a70fcc97_full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718" r="9718"/>
          <a:stretch>
            <a:fillRect/>
          </a:stretch>
        </p:blipFill>
        <p:spPr>
          <a:xfrm>
            <a:off x="457200" y="457200"/>
            <a:ext cx="5266928" cy="55626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28184" y="1628800"/>
            <a:ext cx="2057400" cy="4419600"/>
          </a:xfrm>
        </p:spPr>
        <p:txBody>
          <a:bodyPr>
            <a:normAutofit/>
          </a:bodyPr>
          <a:lstStyle/>
          <a:p>
            <a:r>
              <a:rPr lang="en-US" sz="2400" b="1" i="1" dirty="0" smtClean="0">
                <a:solidFill>
                  <a:srgbClr val="FFFF00"/>
                </a:solidFill>
              </a:rPr>
              <a:t>Music CDs,  MP3; DVD films;  PC-games are sold here. 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457200"/>
            <a:ext cx="2890664" cy="1066800"/>
          </a:xfrm>
        </p:spPr>
        <p:txBody>
          <a:bodyPr>
            <a:normAutofit/>
          </a:bodyPr>
          <a:lstStyle/>
          <a:p>
            <a:r>
              <a:rPr dirty="0" lang="en-US" smtClean="0" sz="3600">
                <a:solidFill>
                  <a:srgbClr val="FFFF00"/>
                </a:solidFill>
              </a:rPr>
              <a:t>Launderette</a:t>
            </a:r>
            <a:endParaRPr dirty="0" lang="ru-RU" sz="3600">
              <a:solidFill>
                <a:srgbClr val="FFFF00"/>
              </a:solidFill>
            </a:endParaRPr>
          </a:p>
        </p:txBody>
      </p:sp>
      <p:pic>
        <p:nvPicPr>
          <p:cNvPr descr="img_396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3"/>
          <a:stretch>
            <a:fillRect/>
          </a:stretch>
        </p:blipFill>
        <p:spPr>
          <a:xfrm>
            <a:off x="457200" y="457200"/>
            <a:ext cx="5410944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156176" y="1700808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chemeClr val="bg2"/>
                </a:solidFill>
              </a:rPr>
              <a:t>People can wash their clothes and other things here.</a:t>
            </a:r>
            <a:endParaRPr b="1" dirty="0" i="1" lang="ru-RU" sz="240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457200"/>
            <a:ext cx="2962672" cy="1066800"/>
          </a:xfrm>
        </p:spPr>
        <p:txBody>
          <a:bodyPr>
            <a:noAutofit/>
          </a:bodyPr>
          <a:lstStyle/>
          <a:p>
            <a:r>
              <a:rPr b="0" dirty="0" lang="en-US" smtClean="0" sz="3200">
                <a:solidFill>
                  <a:schemeClr val="tx2">
                    <a:lumMod val="75000"/>
                  </a:schemeClr>
                </a:solidFill>
              </a:rPr>
              <a:t>Sports Fashion</a:t>
            </a:r>
            <a:endParaRPr b="0" dirty="0" lang="ru-RU" sz="320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descr="big41_17644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>
          <a:xfrm>
            <a:off x="457200" y="457200"/>
            <a:ext cx="5266928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156176" y="1700808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800">
                <a:solidFill>
                  <a:srgbClr val="00B050"/>
                </a:solidFill>
              </a:rPr>
              <a:t>Different sports clothes , shoes and bags are sold here.</a:t>
            </a:r>
            <a:endParaRPr b="1" dirty="0" i="1" lang="ru-RU" sz="280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457200"/>
            <a:ext cx="3034680" cy="1066800"/>
          </a:xfrm>
        </p:spPr>
        <p:txBody>
          <a:bodyPr>
            <a:normAutofit/>
          </a:bodyPr>
          <a:lstStyle/>
          <a:p>
            <a:r>
              <a:rPr dirty="0" lang="en-US" smtClean="0" sz="3600">
                <a:solidFill>
                  <a:srgbClr val="FFFF00"/>
                </a:solidFill>
              </a:rPr>
              <a:t>Ironmonger’s</a:t>
            </a:r>
            <a:endParaRPr dirty="0" lang="ru-RU" sz="3600">
              <a:solidFill>
                <a:srgbClr val="FFFF00"/>
              </a:solidFill>
            </a:endParaRPr>
          </a:p>
        </p:txBody>
      </p:sp>
      <p:pic>
        <p:nvPicPr>
          <p:cNvPr descr="30a_t82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>
          <a:xfrm>
            <a:off x="457200" y="457200"/>
            <a:ext cx="5338936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300192" y="1700808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00B050"/>
                </a:solidFill>
              </a:rPr>
              <a:t>You can buy different locks, keys and other things here.</a:t>
            </a:r>
            <a:endParaRPr b="1" dirty="0" i="1" lang="ru-RU" sz="240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457200"/>
            <a:ext cx="3034680" cy="1066800"/>
          </a:xfrm>
        </p:spPr>
        <p:txBody>
          <a:bodyPr>
            <a:normAutofit/>
          </a:bodyPr>
          <a:lstStyle/>
          <a:p>
            <a:r>
              <a:rPr dirty="0" lang="en-US" smtClean="0" sz="4400">
                <a:solidFill>
                  <a:srgbClr val="FF0000"/>
                </a:solidFill>
              </a:rPr>
              <a:t>Chemist’s</a:t>
            </a:r>
            <a:endParaRPr dirty="0" lang="ru-RU" sz="4400">
              <a:solidFill>
                <a:srgbClr val="FF0000"/>
              </a:solidFill>
            </a:endParaRPr>
          </a:p>
        </p:txBody>
      </p:sp>
      <p:pic>
        <p:nvPicPr>
          <p:cNvPr descr="8454564654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75"/>
          <a:stretch>
            <a:fillRect/>
          </a:stretch>
        </p:blipFill>
        <p:spPr>
          <a:xfrm>
            <a:off x="251520" y="548680"/>
            <a:ext cx="5266928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228184" y="1700808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800">
                <a:solidFill>
                  <a:srgbClr val="FFFF00"/>
                </a:solidFill>
              </a:rPr>
              <a:t>All kinds of medicine are sold here.</a:t>
            </a:r>
            <a:endParaRPr b="1" dirty="0" i="1" lang="ru-RU" sz="28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dur="indefinite" id="1" nodeType="tmRoot" restart="never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457200"/>
            <a:ext cx="3178696" cy="1066800"/>
          </a:xfrm>
        </p:spPr>
        <p:txBody>
          <a:bodyPr>
            <a:noAutofit/>
          </a:bodyPr>
          <a:lstStyle/>
          <a:p>
            <a:r>
              <a:rPr dirty="0" lang="en-US" smtClean="0" sz="3200">
                <a:solidFill>
                  <a:srgbClr val="C00000"/>
                </a:solidFill>
              </a:rPr>
              <a:t>Furniture Shop</a:t>
            </a:r>
            <a:endParaRPr dirty="0" lang="ru-RU" sz="3200">
              <a:solidFill>
                <a:srgbClr val="C00000"/>
              </a:solidFill>
            </a:endParaRPr>
          </a:p>
        </p:txBody>
      </p:sp>
      <p:pic>
        <p:nvPicPr>
          <p:cNvPr descr="otkryivaem-sobstvennoe-delo-mebelnyij-magazin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3"/>
          <a:stretch>
            <a:fillRect/>
          </a:stretch>
        </p:blipFill>
        <p:spPr>
          <a:xfrm>
            <a:off x="457200" y="457200"/>
            <a:ext cx="5050904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084168" y="1700808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00B050"/>
                </a:solidFill>
              </a:rPr>
              <a:t>All pieces of furniture (sofas, tables, chairs, cupboards and so on) are sold here.</a:t>
            </a:r>
            <a:endParaRPr b="1" dirty="0" i="1" lang="ru-RU" sz="240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869160"/>
            <a:ext cx="5486400" cy="566738"/>
          </a:xfrm>
        </p:spPr>
        <p:txBody>
          <a:bodyPr>
            <a:normAutofit/>
          </a:bodyPr>
          <a:lstStyle/>
          <a:p>
            <a:r>
              <a:rPr dirty="0" lang="en-US" smtClean="0"/>
              <a:t>Florist’s</a:t>
            </a:r>
            <a:endParaRPr dirty="0" lang="ru-RU"/>
          </a:p>
        </p:txBody>
      </p:sp>
      <p:pic>
        <p:nvPicPr>
          <p:cNvPr descr="1300021417_176921132_1---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8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5292080" y="2636912"/>
            <a:ext cx="3429000" cy="3360400"/>
          </a:xfrm>
        </p:spPr>
        <p:txBody>
          <a:bodyPr>
            <a:normAutofit fontScale="92500" lnSpcReduction="10000"/>
          </a:bodyPr>
          <a:lstStyle/>
          <a:p>
            <a:r>
              <a:rPr b="1" dirty="0" lang="en-US" smtClean="0" sz="4000">
                <a:solidFill>
                  <a:srgbClr val="FFFF00"/>
                </a:solidFill>
              </a:rPr>
              <a:t>Florist’s </a:t>
            </a:r>
          </a:p>
          <a:p>
            <a:endParaRPr b="1" dirty="0" lang="en-US" smtClean="0" sz="3600">
              <a:solidFill>
                <a:srgbClr val="FFFF00"/>
              </a:solidFill>
            </a:endParaRPr>
          </a:p>
          <a:p>
            <a:r>
              <a:rPr b="1" dirty="0" i="1" lang="en-US" smtClean="0" sz="3200">
                <a:solidFill>
                  <a:srgbClr val="FFFF00"/>
                </a:solidFill>
              </a:rPr>
              <a:t>You can buy a lot of different flowers here.</a:t>
            </a:r>
            <a:endParaRPr b="1" dirty="0" i="1" lang="ru-RU" sz="32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Butcher’s </a:t>
            </a:r>
            <a:r>
              <a:rPr lang="en-US" dirty="0" smtClean="0"/>
              <a:t>   </a:t>
            </a:r>
            <a:r>
              <a:rPr lang="en-US" sz="2800" b="1" i="1" dirty="0" smtClean="0">
                <a:solidFill>
                  <a:srgbClr val="FFFF00"/>
                </a:solidFill>
              </a:rPr>
              <a:t>All kinds of meat, sausage, ham , mince are sold here.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000d98y4786865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28800"/>
            <a:ext cx="4059238" cy="3960440"/>
          </a:xfrm>
        </p:spPr>
      </p:pic>
      <p:pic>
        <p:nvPicPr>
          <p:cNvPr id="6" name="Содержимое 5" descr="img_501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628800"/>
            <a:ext cx="4059238" cy="3960440"/>
          </a:xfr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smtClean="0">
                <a:solidFill>
                  <a:srgbClr val="FFFF00"/>
                </a:solidFill>
              </a:rPr>
              <a:t>Toy Shop  </a:t>
            </a:r>
            <a:r>
              <a:rPr lang="en-US" sz="3100" b="1" i="1" dirty="0" smtClean="0">
                <a:solidFill>
                  <a:srgbClr val="00B050"/>
                </a:solidFill>
              </a:rPr>
              <a:t>Parents can buy different toys for their children here.</a:t>
            </a: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5" name="Содержимое 4" descr="813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56792"/>
            <a:ext cx="4059238" cy="4248471"/>
          </a:xfrm>
        </p:spPr>
      </p:pic>
      <p:pic>
        <p:nvPicPr>
          <p:cNvPr id="6" name="Содержимое 5" descr="97873_w640_h640_1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556792"/>
            <a:ext cx="4059238" cy="4248471"/>
          </a:xfr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457200"/>
            <a:ext cx="3034680" cy="1066800"/>
          </a:xfrm>
        </p:spPr>
        <p:txBody>
          <a:bodyPr>
            <a:normAutofit/>
          </a:bodyPr>
          <a:lstStyle/>
          <a:p>
            <a:r>
              <a:rPr dirty="0" lang="en-US" smtClean="0" sz="3600">
                <a:solidFill>
                  <a:srgbClr val="FF0000"/>
                </a:solidFill>
              </a:rPr>
              <a:t>Hairdresser’s</a:t>
            </a:r>
            <a:endParaRPr dirty="0" lang="ru-RU" sz="3600">
              <a:solidFill>
                <a:srgbClr val="FF0000"/>
              </a:solidFill>
            </a:endParaRPr>
          </a:p>
        </p:txBody>
      </p:sp>
      <p:pic>
        <p:nvPicPr>
          <p:cNvPr descr="parik0231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>
          <a:xfrm>
            <a:off x="457200" y="457200"/>
            <a:ext cx="5266928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156176" y="1700808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FFFF00"/>
                </a:solidFill>
              </a:rPr>
              <a:t>People can cut their hair and do different coiffures here.</a:t>
            </a:r>
            <a:endParaRPr b="1" dirty="0" i="1" lang="ru-RU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457200"/>
            <a:ext cx="2962672" cy="1066800"/>
          </a:xfrm>
        </p:spPr>
        <p:txBody>
          <a:bodyPr>
            <a:normAutofit/>
          </a:bodyPr>
          <a:lstStyle/>
          <a:p>
            <a:r>
              <a:rPr dirty="0" lang="en-US" smtClean="0" sz="3600">
                <a:solidFill>
                  <a:srgbClr val="7030A0"/>
                </a:solidFill>
              </a:rPr>
              <a:t>China Shop</a:t>
            </a:r>
            <a:endParaRPr dirty="0" lang="ru-RU" sz="3600">
              <a:solidFill>
                <a:srgbClr val="7030A0"/>
              </a:solidFill>
            </a:endParaRPr>
          </a:p>
        </p:txBody>
      </p:sp>
      <p:pic>
        <p:nvPicPr>
          <p:cNvPr descr="posuda_iz_farfora_62104.jpe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90"/>
          <a:stretch>
            <a:fillRect/>
          </a:stretch>
        </p:blipFill>
        <p:spPr>
          <a:xfrm>
            <a:off x="457200" y="457200"/>
            <a:ext cx="5266928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228184" y="1700808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chemeClr val="accent2"/>
                </a:solidFill>
              </a:rPr>
              <a:t>Different beautiful cups, plates, teapots and other things are sold here.</a:t>
            </a:r>
            <a:endParaRPr b="1" dirty="0" i="1" lang="ru-RU" sz="240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dur="indefinite" id="1" nodeType="tmRoot" restart="never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457200"/>
            <a:ext cx="3178696" cy="1066800"/>
          </a:xfrm>
        </p:spPr>
        <p:txBody>
          <a:bodyPr>
            <a:normAutofit/>
          </a:bodyPr>
          <a:lstStyle/>
          <a:p>
            <a:r>
              <a:rPr dirty="0" lang="en-US" smtClean="0" sz="3600">
                <a:solidFill>
                  <a:srgbClr val="92D050"/>
                </a:solidFill>
              </a:rPr>
              <a:t>Greengrocer’s</a:t>
            </a:r>
            <a:endParaRPr dirty="0" lang="ru-RU" sz="3600">
              <a:solidFill>
                <a:srgbClr val="92D050"/>
              </a:solidFill>
            </a:endParaRPr>
          </a:p>
        </p:txBody>
      </p:sp>
      <p:pic>
        <p:nvPicPr>
          <p:cNvPr descr="9554.jpe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3"/>
          <a:stretch>
            <a:fillRect/>
          </a:stretch>
        </p:blipFill>
        <p:spPr>
          <a:xfrm>
            <a:off x="457200" y="457200"/>
            <a:ext cx="5050904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228184" y="1700808"/>
            <a:ext cx="2057400" cy="4419600"/>
          </a:xfrm>
        </p:spPr>
        <p:txBody>
          <a:bodyPr>
            <a:noAutofit/>
          </a:bodyPr>
          <a:lstStyle/>
          <a:p>
            <a:r>
              <a:rPr b="1" dirty="0" i="1" lang="en-US" smtClean="0" sz="2400">
                <a:solidFill>
                  <a:srgbClr val="FFFF00"/>
                </a:solidFill>
              </a:rPr>
              <a:t>Potato, tomato, carrot, cabbage, onion and other vegetables are sold here.</a:t>
            </a:r>
            <a:endParaRPr b="1" dirty="0" i="1" lang="ru-RU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dur="indefinite" id="1" nodeType="tmRoot" restart="never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err="1" smtClean="0">
                <a:solidFill>
                  <a:srgbClr val="FF0000"/>
                </a:solidFill>
              </a:rPr>
              <a:t>Fruiterer’s</a:t>
            </a:r>
            <a:r>
              <a:rPr lang="en-US" sz="4900" dirty="0" smtClean="0">
                <a:solidFill>
                  <a:srgbClr val="FF0000"/>
                </a:solidFill>
              </a:rPr>
              <a:t>  </a:t>
            </a:r>
            <a:r>
              <a:rPr lang="en-US" dirty="0" smtClean="0"/>
              <a:t>  </a:t>
            </a:r>
            <a:r>
              <a:rPr lang="en-US" sz="3100" b="1" i="1" dirty="0" smtClean="0">
                <a:solidFill>
                  <a:srgbClr val="FFFF00"/>
                </a:solidFill>
              </a:rPr>
              <a:t>People can buy apples, pears, bananas, oranges, grapes and other fruit here.</a:t>
            </a:r>
            <a:endParaRPr lang="ru-RU" sz="3100" b="1" i="1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1535693000ddb4a782525d72d57b8fe8019067dd7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72816"/>
            <a:ext cx="4059238" cy="4176464"/>
          </a:xfrm>
        </p:spPr>
      </p:pic>
      <p:pic>
        <p:nvPicPr>
          <p:cNvPr id="6" name="Содержимое 5" descr="big.photo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772816"/>
            <a:ext cx="4059238" cy="4176464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6176" y="404664"/>
            <a:ext cx="2561456" cy="1066800"/>
          </a:xfrm>
        </p:spPr>
        <p:txBody>
          <a:bodyPr>
            <a:normAutofit/>
          </a:bodyPr>
          <a:lstStyle/>
          <a:p>
            <a:r>
              <a:rPr dirty="0" lang="en-US" smtClean="0" sz="4000">
                <a:solidFill>
                  <a:schemeClr val="accent4">
                    <a:lumMod val="50000"/>
                  </a:schemeClr>
                </a:solidFill>
              </a:rPr>
              <a:t>Grocer’s</a:t>
            </a:r>
            <a:endParaRPr dirty="0" lang="ru-RU" sz="400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descr="har457img_mag2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3"/>
          <a:stretch>
            <a:fillRect/>
          </a:stretch>
        </p:blipFill>
        <p:spPr>
          <a:xfrm>
            <a:off x="457200" y="457200"/>
            <a:ext cx="5626968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516216" y="1700808"/>
            <a:ext cx="2170584" cy="4318992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FFFF00"/>
                </a:solidFill>
              </a:rPr>
              <a:t>People can buy salt, sugar, tea, coffee, spices and  other things here.</a:t>
            </a:r>
            <a:endParaRPr b="1" dirty="0" i="1" lang="ru-RU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dur="indefinite" id="1" nodeType="tmRoot" restart="never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457200"/>
            <a:ext cx="2746648" cy="1066800"/>
          </a:xfrm>
        </p:spPr>
        <p:txBody>
          <a:bodyPr>
            <a:normAutofit/>
          </a:bodyPr>
          <a:lstStyle/>
          <a:p>
            <a:r>
              <a:rPr dirty="0" lang="en-US" smtClean="0" sz="4400">
                <a:solidFill>
                  <a:srgbClr val="FFFF00"/>
                </a:solidFill>
              </a:rPr>
              <a:t>Dairy</a:t>
            </a:r>
            <a:endParaRPr dirty="0" lang="ru-RU" sz="4400">
              <a:solidFill>
                <a:srgbClr val="FFFF00"/>
              </a:solidFill>
            </a:endParaRPr>
          </a:p>
        </p:txBody>
      </p:sp>
      <p:pic>
        <p:nvPicPr>
          <p:cNvPr descr="93fa40a34001c55a3f71306918d0295c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b="92"/>
          <a:stretch>
            <a:fillRect/>
          </a:stretch>
        </p:blipFill>
        <p:spPr>
          <a:xfrm>
            <a:off x="0" y="476672"/>
            <a:ext cx="6019800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372200" y="1556792"/>
            <a:ext cx="2314600" cy="4463008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002060"/>
                </a:solidFill>
              </a:rPr>
              <a:t>Milk, butter, sour cream, cottage cheese, eggs and other products are sold here.</a:t>
            </a:r>
            <a:endParaRPr b="1" dirty="0" i="1" lang="ru-RU" sz="24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dur="indefinite" id="1" nodeType="tmRoot" restart="never"/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457200"/>
            <a:ext cx="2962672" cy="1066800"/>
          </a:xfrm>
        </p:spPr>
        <p:txBody>
          <a:bodyPr>
            <a:normAutofit/>
          </a:bodyPr>
          <a:lstStyle/>
          <a:p>
            <a:r>
              <a:rPr dirty="0" err="1" lang="en-US" smtClean="0" sz="4000">
                <a:solidFill>
                  <a:srgbClr val="0070C0"/>
                </a:solidFill>
              </a:rPr>
              <a:t>Poulterer’s</a:t>
            </a:r>
            <a:endParaRPr dirty="0" lang="ru-RU" sz="4000">
              <a:solidFill>
                <a:srgbClr val="0070C0"/>
              </a:solidFill>
            </a:endParaRPr>
          </a:p>
        </p:txBody>
      </p:sp>
      <p:pic>
        <p:nvPicPr>
          <p:cNvPr descr="kura8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106"/>
          <a:stretch>
            <a:fillRect/>
          </a:stretch>
        </p:blipFill>
        <p:spPr>
          <a:xfrm>
            <a:off x="457200" y="457200"/>
            <a:ext cx="5194920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300192" y="1600200"/>
            <a:ext cx="2016224" cy="4419600"/>
          </a:xfrm>
        </p:spPr>
        <p:txBody>
          <a:bodyPr>
            <a:normAutofit/>
          </a:bodyPr>
          <a:lstStyle/>
          <a:p>
            <a:r>
              <a:rPr b="1" dirty="0" i="1" lang="en-US" smtClean="0" sz="2800"/>
              <a:t>Chicken, duck, turkey, goose are sold here.</a:t>
            </a:r>
            <a:endParaRPr b="1" dirty="0" i="1" lang="ru-RU" sz="2800"/>
          </a:p>
        </p:txBody>
      </p:sp>
    </p:spTree>
  </p:cSld>
  <p:clrMapOvr>
    <a:masterClrMapping/>
  </p:clrMapOvr>
  <p:transition spd="slow">
    <p:plus/>
  </p:transition>
  <p:timing>
    <p:tnLst>
      <p:par>
        <p:cTn dur="indefinite" id="1" nodeType="tmRoot" restart="never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Confectioner’s</a:t>
            </a:r>
            <a:r>
              <a:rPr lang="en-US" dirty="0" smtClean="0"/>
              <a:t>   </a:t>
            </a:r>
            <a:r>
              <a:rPr lang="en-US" sz="3100" b="1" i="1" dirty="0" smtClean="0">
                <a:solidFill>
                  <a:srgbClr val="FFFF00"/>
                </a:solidFill>
              </a:rPr>
              <a:t>Chocolate, sweets, cakes and other tasty things are sold here.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a0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556792"/>
            <a:ext cx="4059238" cy="4104456"/>
          </a:xfrm>
        </p:spPr>
      </p:pic>
      <p:pic>
        <p:nvPicPr>
          <p:cNvPr id="6" name="Содержимое 5" descr="kond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72819" y="1556792"/>
            <a:ext cx="3810000" cy="4104456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3212976"/>
            <a:ext cx="3429000" cy="2057400"/>
          </a:xfrm>
        </p:spPr>
        <p:txBody>
          <a:bodyPr/>
          <a:lstStyle/>
          <a:p>
            <a:endParaRPr dirty="0" lang="ru-RU"/>
          </a:p>
        </p:txBody>
      </p:sp>
      <p:pic>
        <p:nvPicPr>
          <p:cNvPr descr="143927.jpe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106"/>
          <a:stretch>
            <a:fillRect/>
          </a:stretch>
        </p:blipFill>
        <p:spPr/>
      </p:pic>
      <p:sp>
        <p:nvSpPr>
          <p:cNvPr id="3" name="Текст 2"/>
          <p:cNvSpPr>
            <a:spLocks noGrp="1"/>
          </p:cNvSpPr>
          <p:nvPr>
            <p:ph idx="2" sz="half" type="body"/>
          </p:nvPr>
        </p:nvSpPr>
        <p:spPr>
          <a:xfrm>
            <a:off x="5364088" y="1268760"/>
            <a:ext cx="3429000" cy="1872208"/>
          </a:xfrm>
        </p:spPr>
        <p:txBody>
          <a:bodyPr>
            <a:normAutofit fontScale="77500" lnSpcReduction="20000"/>
          </a:bodyPr>
          <a:lstStyle/>
          <a:p>
            <a:r>
              <a:rPr b="1" dirty="0" lang="en-US" smtClean="0" sz="5200">
                <a:solidFill>
                  <a:srgbClr val="FF0000"/>
                </a:solidFill>
              </a:rPr>
              <a:t>Bookshop </a:t>
            </a:r>
            <a:r>
              <a:rPr dirty="0" i="1" lang="en-US" smtClean="0" sz="5200">
                <a:solidFill>
                  <a:srgbClr val="FF0000"/>
                </a:solidFill>
              </a:rPr>
              <a:t>D</a:t>
            </a:r>
            <a:r>
              <a:rPr dirty="0" i="1" lang="en-US" smtClean="0" sz="4000">
                <a:solidFill>
                  <a:srgbClr val="FF0000"/>
                </a:solidFill>
              </a:rPr>
              <a:t>ifferent books are sold here</a:t>
            </a:r>
            <a:r>
              <a:rPr dirty="0" i="1" lang="en-US" smtClean="0">
                <a:solidFill>
                  <a:srgbClr val="FF0000"/>
                </a:solidFill>
              </a:rPr>
              <a:t>.</a:t>
            </a:r>
            <a:endParaRPr dirty="0" i="1"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dur="indefinite" id="1" nodeType="tmRoot" restart="never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457200"/>
            <a:ext cx="3322712" cy="1066800"/>
          </a:xfrm>
        </p:spPr>
        <p:txBody>
          <a:bodyPr>
            <a:normAutofit/>
          </a:bodyPr>
          <a:lstStyle/>
          <a:p>
            <a:r>
              <a:rPr dirty="0" lang="en-US" smtClean="0" sz="3600">
                <a:solidFill>
                  <a:srgbClr val="FF0000"/>
                </a:solidFill>
              </a:rPr>
              <a:t>Haberdashery</a:t>
            </a:r>
            <a:endParaRPr dirty="0" lang="ru-RU" sz="3600">
              <a:solidFill>
                <a:srgbClr val="FF0000"/>
              </a:solidFill>
            </a:endParaRPr>
          </a:p>
        </p:txBody>
      </p:sp>
      <p:pic>
        <p:nvPicPr>
          <p:cNvPr descr="4_29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>
          <a:xfrm>
            <a:off x="457200" y="457200"/>
            <a:ext cx="4906888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156176" y="1600200"/>
            <a:ext cx="2016224" cy="4419600"/>
          </a:xfrm>
        </p:spPr>
        <p:txBody>
          <a:bodyPr/>
          <a:lstStyle/>
          <a:p>
            <a:r>
              <a:rPr b="1" dirty="0" i="1" lang="en-US" smtClean="0" sz="2400">
                <a:solidFill>
                  <a:srgbClr val="002060"/>
                </a:solidFill>
              </a:rPr>
              <a:t>Bags, umbrellas, gloves, combs and other necessary things are sold here</a:t>
            </a:r>
            <a:r>
              <a:rPr dirty="0" lang="en-US" smtClean="0"/>
              <a:t>.</a:t>
            </a:r>
            <a:endParaRPr dirty="0" lang="ru-RU"/>
          </a:p>
        </p:txBody>
      </p:sp>
    </p:spTree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6176" y="457200"/>
            <a:ext cx="2530624" cy="1066800"/>
          </a:xfrm>
        </p:spPr>
        <p:txBody>
          <a:bodyPr>
            <a:noAutofit/>
          </a:bodyPr>
          <a:lstStyle/>
          <a:p>
            <a:pPr algn="ctr"/>
            <a:r>
              <a:rPr dirty="0" lang="en-US" smtClean="0" sz="3200">
                <a:solidFill>
                  <a:srgbClr val="0070C0"/>
                </a:solidFill>
              </a:rPr>
              <a:t>Millinery Shop</a:t>
            </a:r>
            <a:endParaRPr dirty="0" lang="ru-RU" sz="3200">
              <a:solidFill>
                <a:srgbClr val="0070C0"/>
              </a:solidFill>
            </a:endParaRPr>
          </a:p>
        </p:txBody>
      </p:sp>
      <p:pic>
        <p:nvPicPr>
          <p:cNvPr descr="13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32"/>
          <a:stretch>
            <a:fillRect/>
          </a:stretch>
        </p:blipFill>
        <p:spPr>
          <a:xfrm>
            <a:off x="457200" y="457200"/>
            <a:ext cx="5770984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629400" y="1600200"/>
            <a:ext cx="1831032" cy="4419600"/>
          </a:xfrm>
        </p:spPr>
        <p:txBody>
          <a:bodyPr>
            <a:normAutofit/>
          </a:bodyPr>
          <a:lstStyle/>
          <a:p>
            <a:r>
              <a:rPr b="1" dirty="0" i="1" lang="en-US" smtClean="0" sz="3200">
                <a:solidFill>
                  <a:srgbClr val="C00000"/>
                </a:solidFill>
              </a:rPr>
              <a:t>Hats, caps are sold here.</a:t>
            </a:r>
            <a:endParaRPr b="1" dirty="0" i="1" lang="ru-RU" sz="32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dur="indefinite" id="1" nodeType="tmRoot" restart="never"/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457200"/>
            <a:ext cx="2890664" cy="1066800"/>
          </a:xfrm>
        </p:spPr>
        <p:txBody>
          <a:bodyPr>
            <a:normAutofit/>
          </a:bodyPr>
          <a:lstStyle/>
          <a:p>
            <a:r>
              <a:rPr dirty="0" lang="en-US" smtClean="0" sz="3600">
                <a:solidFill>
                  <a:srgbClr val="7030A0"/>
                </a:solidFill>
              </a:rPr>
              <a:t>Perfumery</a:t>
            </a:r>
            <a:endParaRPr dirty="0" lang="ru-RU" sz="3600">
              <a:solidFill>
                <a:srgbClr val="7030A0"/>
              </a:solidFill>
            </a:endParaRPr>
          </a:p>
        </p:txBody>
      </p:sp>
      <p:pic>
        <p:nvPicPr>
          <p:cNvPr descr="118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3"/>
          <a:stretch>
            <a:fillRect/>
          </a:stretch>
        </p:blipFill>
        <p:spPr>
          <a:xfrm>
            <a:off x="457200" y="457200"/>
            <a:ext cx="5410944" cy="5562600"/>
          </a:xfrm>
        </p:spPr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516216" y="1600200"/>
            <a:ext cx="1872208" cy="4419600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FFC000"/>
                </a:solidFill>
              </a:rPr>
              <a:t>Women can buy a mascara, a lipstick, perfume, shampoo and other things here.</a:t>
            </a:r>
            <a:endParaRPr b="1" dirty="0" i="1" lang="ru-RU" sz="2400">
              <a:solidFill>
                <a:srgbClr val="FFC000"/>
              </a:solidFill>
            </a:endParaRPr>
          </a:p>
        </p:txBody>
      </p:sp>
      <p:pic>
        <p:nvPicPr>
          <p:cNvPr id="6" name="bryan_adams_-_please_forgive_me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cstate="print"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355000" fill="hold" id="6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7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0" y="457200"/>
            <a:ext cx="2674640" cy="1066800"/>
          </a:xfrm>
        </p:spPr>
        <p:txBody>
          <a:bodyPr>
            <a:noAutofit/>
          </a:bodyPr>
          <a:lstStyle/>
          <a:p>
            <a:r>
              <a:rPr dirty="0" i="1" lang="en-US" smtClean="0" sz="3200">
                <a:solidFill>
                  <a:srgbClr val="FF0000"/>
                </a:solidFill>
              </a:rPr>
              <a:t>Newsagent’s</a:t>
            </a:r>
            <a:endParaRPr dirty="0" i="1" lang="ru-RU" sz="4400">
              <a:solidFill>
                <a:srgbClr val="FF0000"/>
              </a:solidFill>
            </a:endParaRPr>
          </a:p>
        </p:txBody>
      </p:sp>
      <p:pic>
        <p:nvPicPr>
          <p:cNvPr descr="gazetnyi-kiosk-pechat-0000451758-preview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>
          <a:xfrm>
            <a:off x="457200" y="457200"/>
            <a:ext cx="5554960" cy="5562600"/>
          </a:xfrm>
        </p:spPr>
      </p:pic>
      <p:sp>
        <p:nvSpPr>
          <p:cNvPr id="3" name="Текст 2"/>
          <p:cNvSpPr>
            <a:spLocks noGrp="1"/>
          </p:cNvSpPr>
          <p:nvPr>
            <p:ph idx="2" sz="half" type="body"/>
          </p:nvPr>
        </p:nvSpPr>
        <p:spPr>
          <a:xfrm>
            <a:off x="6429388" y="1571612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000">
                <a:solidFill>
                  <a:srgbClr val="FFFF00"/>
                </a:solidFill>
              </a:rPr>
              <a:t>Magazines, newspapers, postcards, envelopes and other things are sold here.</a:t>
            </a:r>
            <a:endParaRPr b="1" dirty="0" i="1" lang="ru-RU" sz="20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 lang="en-US" smtClean="0" sz="4000">
                <a:solidFill>
                  <a:srgbClr val="FFFF00"/>
                </a:solidFill>
              </a:rPr>
              <a:t>Baker’s</a:t>
            </a:r>
            <a:endParaRPr dirty="0" lang="ru-RU" sz="4000">
              <a:solidFill>
                <a:srgbClr val="FFFF00"/>
              </a:solidFill>
            </a:endParaRPr>
          </a:p>
        </p:txBody>
      </p:sp>
      <p:pic>
        <p:nvPicPr>
          <p:cNvPr descr="normandy-34.jpg" id="8" name="Рисунок 7"/>
          <p:cNvPicPr>
            <a:picLocks noChangeAspect="1" noGrp="1"/>
          </p:cNvPicPr>
          <p:nvPr>
            <p:ph idx="1" type="pic"/>
          </p:nvPr>
        </p:nvPicPr>
        <p:blipFill>
          <a:blip cstate="print" r:embed="rId3"/>
          <a:stretch>
            <a:fillRect/>
          </a:stretch>
        </p:blipFill>
        <p:spPr/>
      </p:pic>
      <p:sp>
        <p:nvSpPr>
          <p:cNvPr id="3" name="Текст 2"/>
          <p:cNvSpPr>
            <a:spLocks noGrp="1"/>
          </p:cNvSpPr>
          <p:nvPr>
            <p:ph idx="2" sz="half" type="body"/>
          </p:nvPr>
        </p:nvSpPr>
        <p:spPr/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00B050"/>
                </a:solidFill>
              </a:rPr>
              <a:t>You can buy bread, rolls, cakes and others here. </a:t>
            </a:r>
            <a:endParaRPr b="1" dirty="0" i="1" lang="ru-RU" sz="2400">
              <a:solidFill>
                <a:srgbClr val="00B050"/>
              </a:solidFill>
            </a:endParaRPr>
          </a:p>
        </p:txBody>
      </p:sp>
      <p:pic>
        <p:nvPicPr>
          <p:cNvPr id="5" name="bryan_adams_-_please_forgive_me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cstate="print"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bryan_adams_-_please_forgive_me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cstate="print"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355000" fill="hold" id="6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7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evtFilter="cancelBubble" fill="hold" id="8" nodeType="interactiveSeq" restart="whenNotActive">
                <p:stCondLst>
                  <p:cond delay="0" evt="onClick">
                    <p:tgtEl>
                      <p:spTgt spid="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9">
                      <p:stCondLst>
                        <p:cond delay="0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355000" fill="hold" id="12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"/>
                  </p:tgtEl>
                </p:cond>
              </p:nextCondLst>
            </p:seq>
            <p:audio>
              <p:cMediaNode>
                <p:cTn display="0" fill="hold" id="13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6176" y="476672"/>
            <a:ext cx="2674640" cy="1066800"/>
          </a:xfrm>
        </p:spPr>
        <p:txBody>
          <a:bodyPr>
            <a:normAutofit/>
          </a:bodyPr>
          <a:lstStyle/>
          <a:p>
            <a:r>
              <a:rPr dirty="0" lang="en-US" smtClean="0" sz="3200">
                <a:solidFill>
                  <a:srgbClr val="FF0000"/>
                </a:solidFill>
              </a:rPr>
              <a:t>Supermarket</a:t>
            </a:r>
            <a:endParaRPr dirty="0" lang="ru-RU" sz="3200">
              <a:solidFill>
                <a:srgbClr val="FF0000"/>
              </a:solidFill>
            </a:endParaRPr>
          </a:p>
        </p:txBody>
      </p:sp>
      <p:pic>
        <p:nvPicPr>
          <p:cNvPr descr="m_006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>
          <a:xfrm>
            <a:off x="0" y="692696"/>
            <a:ext cx="5940152" cy="5562600"/>
          </a:xfrm>
        </p:spPr>
      </p:pic>
      <p:sp>
        <p:nvSpPr>
          <p:cNvPr id="3" name="Текст 2"/>
          <p:cNvSpPr>
            <a:spLocks noGrp="1"/>
          </p:cNvSpPr>
          <p:nvPr>
            <p:ph idx="2" sz="half" type="body"/>
          </p:nvPr>
        </p:nvSpPr>
        <p:spPr>
          <a:xfrm>
            <a:off x="5868144" y="1700808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FFFF00"/>
                </a:solidFill>
              </a:rPr>
              <a:t>All kinds of products and other necessary things are sold here.</a:t>
            </a:r>
            <a:endParaRPr b="1" dirty="0" i="1" lang="ru-RU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168" y="457200"/>
            <a:ext cx="2602632" cy="1066800"/>
          </a:xfrm>
        </p:spPr>
        <p:txBody>
          <a:bodyPr>
            <a:noAutofit/>
          </a:bodyPr>
          <a:lstStyle/>
          <a:p>
            <a:r>
              <a:rPr dirty="0" lang="en-US" smtClean="0" sz="3600">
                <a:solidFill>
                  <a:srgbClr val="FF0000"/>
                </a:solidFill>
              </a:rPr>
              <a:t>Stationer’s</a:t>
            </a:r>
            <a:endParaRPr dirty="0" lang="ru-RU" sz="3600">
              <a:solidFill>
                <a:srgbClr val="FF0000"/>
              </a:solidFill>
            </a:endParaRPr>
          </a:p>
        </p:txBody>
      </p:sp>
      <p:pic>
        <p:nvPicPr>
          <p:cNvPr descr="img_5131-b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>
          <a:xfrm>
            <a:off x="457200" y="457200"/>
            <a:ext cx="5482952" cy="5562600"/>
          </a:xfrm>
        </p:spPr>
      </p:pic>
      <p:sp>
        <p:nvSpPr>
          <p:cNvPr id="3" name="Текст 2"/>
          <p:cNvSpPr>
            <a:spLocks noGrp="1"/>
          </p:cNvSpPr>
          <p:nvPr>
            <p:ph idx="2" sz="half" type="body"/>
          </p:nvPr>
        </p:nvSpPr>
        <p:spPr>
          <a:xfrm>
            <a:off x="6228184" y="1628800"/>
            <a:ext cx="2057400" cy="4419600"/>
          </a:xfrm>
        </p:spPr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FFFF00"/>
                </a:solidFill>
              </a:rPr>
              <a:t>Paper, pens, pencils, rulers and other things for school are sold here.</a:t>
            </a:r>
            <a:endParaRPr b="1" dirty="0" i="1" lang="ru-RU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lang="en-US" smtClean="0" sz="2800">
                <a:solidFill>
                  <a:srgbClr val="FF0000"/>
                </a:solidFill>
              </a:rPr>
              <a:t>Shoe shop</a:t>
            </a:r>
            <a:endParaRPr dirty="0" lang="ru-RU" sz="2800">
              <a:solidFill>
                <a:srgbClr val="FF0000"/>
              </a:solidFill>
            </a:endParaRPr>
          </a:p>
        </p:txBody>
      </p:sp>
      <p:pic>
        <p:nvPicPr>
          <p:cNvPr descr="533_1137_852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/>
      </p:pic>
      <p:sp>
        <p:nvSpPr>
          <p:cNvPr id="3" name="Текст 2"/>
          <p:cNvSpPr>
            <a:spLocks noGrp="1"/>
          </p:cNvSpPr>
          <p:nvPr>
            <p:ph idx="2" sz="half" type="body"/>
          </p:nvPr>
        </p:nvSpPr>
        <p:spPr/>
        <p:txBody>
          <a:bodyPr>
            <a:normAutofit/>
          </a:bodyPr>
          <a:lstStyle/>
          <a:p>
            <a:r>
              <a:rPr b="1" dirty="0" i="1" lang="en-US" smtClean="0" sz="2400">
                <a:solidFill>
                  <a:srgbClr val="FFFF00"/>
                </a:solidFill>
              </a:rPr>
              <a:t>You can choose all kinds of footwear here.</a:t>
            </a:r>
            <a:endParaRPr b="1" dirty="0" i="1" lang="ru-RU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err="1" lang="en-US" smtClean="0" sz="3200">
                <a:solidFill>
                  <a:srgbClr val="FF0000"/>
                </a:solidFill>
              </a:rPr>
              <a:t>Jeweller’s</a:t>
            </a:r>
            <a:endParaRPr dirty="0" lang="ru-RU" sz="3200">
              <a:solidFill>
                <a:srgbClr val="FF0000"/>
              </a:solidFill>
            </a:endParaRPr>
          </a:p>
        </p:txBody>
      </p:sp>
      <p:pic>
        <p:nvPicPr>
          <p:cNvPr descr="news_220607_1.jp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r="2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6629400" y="1772816"/>
            <a:ext cx="2057400" cy="4246984"/>
          </a:xfrm>
        </p:spPr>
        <p:txBody>
          <a:bodyPr/>
          <a:lstStyle/>
          <a:p>
            <a:r>
              <a:rPr b="1" dirty="0" lang="en-US" smtClean="0" sz="2800">
                <a:solidFill>
                  <a:srgbClr val="FFFF00"/>
                </a:solidFill>
              </a:rPr>
              <a:t>Rings, earrings, necklaces and other things are sold here</a:t>
            </a:r>
            <a:r>
              <a:rPr dirty="0" lang="en-US" smtClean="0"/>
              <a:t>.</a:t>
            </a:r>
            <a:endParaRPr dirty="0" lang="ru-RU"/>
          </a:p>
        </p:txBody>
      </p:sp>
    </p:spTree>
  </p:cSld>
  <p:clrMapOvr>
    <a:masterClrMapping/>
  </p:clrMapOvr>
  <p:transition spd="slow">
    <p:checker/>
  </p:transition>
  <p:timing>
    <p:tnLst>
      <p:par>
        <p:cTn dur="indefinite" id="1" nodeType="tmRoot" restart="never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260</TotalTime>
  <Words>429</Words>
  <Application>Microsoft Office PowerPoint</Application>
  <PresentationFormat>Экран (4:3)</PresentationFormat>
  <Paragraphs>60</Paragraphs>
  <Slides>32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Бумажная</vt:lpstr>
      <vt:lpstr>Слайд 1</vt:lpstr>
      <vt:lpstr>Florist’s</vt:lpstr>
      <vt:lpstr>Слайд 3</vt:lpstr>
      <vt:lpstr>Newsagent’s</vt:lpstr>
      <vt:lpstr>Baker’s</vt:lpstr>
      <vt:lpstr>Supermarket</vt:lpstr>
      <vt:lpstr>Stationer’s</vt:lpstr>
      <vt:lpstr>Shoe shop</vt:lpstr>
      <vt:lpstr>Jeweller’s</vt:lpstr>
      <vt:lpstr>Fishmonger’s</vt:lpstr>
      <vt:lpstr>Optician</vt:lpstr>
      <vt:lpstr>Tobacconist’s</vt:lpstr>
      <vt:lpstr>Ladies’ Fashion</vt:lpstr>
      <vt:lpstr>Record Shop</vt:lpstr>
      <vt:lpstr>Launderette</vt:lpstr>
      <vt:lpstr>Sports Fashion</vt:lpstr>
      <vt:lpstr>Ironmonger’s</vt:lpstr>
      <vt:lpstr>Chemist’s</vt:lpstr>
      <vt:lpstr>Furniture Shop</vt:lpstr>
      <vt:lpstr>Butcher’s    All kinds of meat, sausage, ham , mince are sold here.</vt:lpstr>
      <vt:lpstr>Toy Shop  Parents can buy different toys for their children here.</vt:lpstr>
      <vt:lpstr>Hairdresser’s</vt:lpstr>
      <vt:lpstr>China Shop</vt:lpstr>
      <vt:lpstr>Greengrocer’s</vt:lpstr>
      <vt:lpstr>Fruiterer’s    People can buy apples, pears, bananas, oranges, grapes and other fruit here.</vt:lpstr>
      <vt:lpstr>Grocer’s</vt:lpstr>
      <vt:lpstr>Dairy</vt:lpstr>
      <vt:lpstr>Poulterer’s</vt:lpstr>
      <vt:lpstr>Confectioner’s   Chocolate, sweets, cakes and other tasty things are sold here.</vt:lpstr>
      <vt:lpstr>Haberdashery</vt:lpstr>
      <vt:lpstr>Millinery Shop</vt:lpstr>
      <vt:lpstr>Perfumery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28</cp:revision>
  <dcterms:created xsi:type="dcterms:W3CDTF">2011-11-20T21:34:44Z</dcterms:created>
  <dcterms:modified xsi:type="dcterms:W3CDTF">2012-11-19T19:16:58Z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1735713</vt:lpwstr>
  </property>
  <property fmtid="{D5CDD505-2E9C-101B-9397-08002B2CF9AE}" name="NXPowerLiteVersion" pid="3">
    <vt:lpwstr>D4.1.4</vt:lpwstr>
  </property>
</Properties>
</file>