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0" r:id="rId3"/>
    <p:sldId id="261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81" r:id="rId16"/>
    <p:sldId id="277" r:id="rId17"/>
    <p:sldId id="278" r:id="rId18"/>
    <p:sldId id="282" r:id="rId19"/>
    <p:sldId id="280" r:id="rId20"/>
    <p:sldId id="27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2" d="100"/>
          <a:sy n="62" d="100"/>
        </p:scale>
        <p:origin x="-168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09AA69-576D-4BF4-B276-D394353CE35B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5683B-6E25-45D6-A394-FA8DF84CE9E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64EB0-C00A-4CDA-AE51-C51ED0D2C1CD}" type="datetimeFigureOut">
              <a:rPr lang="ru-RU" smtClean="0"/>
              <a:pPr/>
              <a:t>26.09.2013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21C9A-316E-4CC9-9BCD-9EA028F14B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diamond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2" Target="../media/image15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pn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16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26.jpeg" Type="http://schemas.openxmlformats.org/officeDocument/2006/relationships/image"/></Relationships>
</file>

<file path=ppt/slides/_rels/slide18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.xml.rels><?xml version="1.0" encoding="UTF-8" standalone="yes" ?><Relationships xmlns="http://schemas.openxmlformats.org/package/2006/relationships"><Relationship Id="rId2" Target="../media/image2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20.xml.rels><?xml version="1.0" encoding="UTF-8" standalone="yes" ?><Relationships xmlns="http://schemas.openxmlformats.org/package/2006/relationships"><Relationship Id="rId3" Target="../media/image30.jpeg" Type="http://schemas.openxmlformats.org/officeDocument/2006/relationships/image"/><Relationship Id="rId2" Target="../media/image2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4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7.xml" Type="http://schemas.openxmlformats.org/officeDocument/2006/relationships/slideLayout"/><Relationship Id="rId4" Target="../media/image8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2" Target="../media/image10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869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4662900" y="214290"/>
            <a:ext cx="448110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6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Rainforests</a:t>
            </a:r>
            <a:endParaRPr lang="ru-RU" sz="7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accent6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95011"/>
            <a:ext cx="9144000" cy="6162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285852" y="0"/>
            <a:ext cx="63482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Disappearing animals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1362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42910" y="714356"/>
            <a:ext cx="76843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II UNREAL </a:t>
            </a:r>
            <a:r>
              <a:rPr lang="en-US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(Present, Future)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857496"/>
            <a:ext cx="871264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dirty="0" smtClean="0">
                <a:solidFill>
                  <a:srgbClr val="0070C0"/>
                </a:solidFill>
                <a:latin typeface="Book Antiqua" pitchFamily="18" charset="0"/>
              </a:rPr>
              <a:t>If</a:t>
            </a:r>
            <a:r>
              <a:rPr lang="en-US" sz="7200" dirty="0" smtClean="0">
                <a:latin typeface="Book Antiqua" pitchFamily="18" charset="0"/>
              </a:rPr>
              <a:t> S </a:t>
            </a:r>
            <a:r>
              <a:rPr lang="en-US" sz="7200" dirty="0" smtClean="0">
                <a:solidFill>
                  <a:srgbClr val="00B050"/>
                </a:solidFill>
                <a:latin typeface="Book Antiqua" pitchFamily="18" charset="0"/>
              </a:rPr>
              <a:t>V</a:t>
            </a:r>
            <a:r>
              <a:rPr lang="en-US" sz="4000" dirty="0" smtClean="0">
                <a:solidFill>
                  <a:srgbClr val="00B050"/>
                </a:solidFill>
                <a:latin typeface="Book Antiqua" pitchFamily="18" charset="0"/>
              </a:rPr>
              <a:t>2(-</a:t>
            </a:r>
            <a:r>
              <a:rPr lang="en-US" sz="4000" dirty="0" err="1" smtClean="0">
                <a:solidFill>
                  <a:srgbClr val="00B050"/>
                </a:solidFill>
                <a:latin typeface="Book Antiqua" pitchFamily="18" charset="0"/>
              </a:rPr>
              <a:t>ed</a:t>
            </a:r>
            <a:r>
              <a:rPr lang="en-US" sz="4000" dirty="0" smtClean="0">
                <a:solidFill>
                  <a:srgbClr val="00B050"/>
                </a:solidFill>
                <a:latin typeface="Book Antiqua" pitchFamily="18" charset="0"/>
              </a:rPr>
              <a:t>)</a:t>
            </a:r>
            <a:r>
              <a:rPr lang="en-US" sz="7200" dirty="0" smtClean="0">
                <a:latin typeface="Book Antiqua" pitchFamily="18" charset="0"/>
              </a:rPr>
              <a:t>, S </a:t>
            </a:r>
            <a:r>
              <a:rPr lang="en-US" sz="7200" dirty="0" smtClean="0">
                <a:solidFill>
                  <a:srgbClr val="00B050"/>
                </a:solidFill>
                <a:latin typeface="Book Antiqua" pitchFamily="18" charset="0"/>
              </a:rPr>
              <a:t>would V</a:t>
            </a:r>
            <a:r>
              <a:rPr lang="en-US" sz="4000" dirty="0" smtClean="0">
                <a:solidFill>
                  <a:srgbClr val="00B050"/>
                </a:solidFill>
                <a:latin typeface="Book Antiqua" pitchFamily="18" charset="0"/>
              </a:rPr>
              <a:t>1</a:t>
            </a:r>
            <a:endParaRPr lang="ru-RU" sz="7200" dirty="0">
              <a:solidFill>
                <a:srgbClr val="00B05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42996" y="0"/>
            <a:ext cx="918699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2" y="2214554"/>
          <a:ext cx="8715405" cy="3071835"/>
        </p:xfrm>
        <a:graphic>
          <a:graphicData uri="http://schemas.openxmlformats.org/drawingml/2006/table">
            <a:tbl>
              <a:tblPr bandRow="1" firstRow="1">
                <a:tableStyleId>{69C7853C-536D-4A76-A0AE-DD22124D55A5}</a:tableStyleId>
              </a:tblPr>
              <a:tblGrid>
                <a:gridCol w="2905135"/>
                <a:gridCol w="2905135"/>
                <a:gridCol w="2905135"/>
              </a:tblGrid>
              <a:tr h="1023945">
                <a:tc>
                  <a:txBody>
                    <a:bodyPr/>
                    <a:lstStyle/>
                    <a:p>
                      <a:pPr algn="ctr"/>
                      <a:r>
                        <a:rPr b="1" cap="none" dirty="0" lang="en-US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Problem  </a:t>
                      </a:r>
                      <a:r>
                        <a:rPr b="1" cap="none" dirty="0" lang="ru-RU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№</a:t>
                      </a:r>
                      <a:r>
                        <a:rPr b="1" baseline="0" cap="none" dirty="0" lang="ru-RU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1</a:t>
                      </a:r>
                      <a:r>
                        <a:rPr b="1" baseline="0" cap="none" dirty="0" lang="en-US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dirty="0" lang="ru-RU" sz="3200">
                        <a:effectLst>
                          <a:glow rad="1016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algn="tl" blurRad="38100" dir="2700000" dist="38100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cap="none" dirty="0" lang="en-US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Problem</a:t>
                      </a:r>
                      <a:r>
                        <a:rPr b="1" cap="none" dirty="0" lang="ru-RU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№ 2</a:t>
                      </a:r>
                      <a:endParaRPr b="1" cap="none" dirty="0" lang="ru-RU" spc="0" sz="320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glow rad="1016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algn="tl" blurRad="38100" dir="2700000" dist="38100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  <a:lnR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b="1" cap="none" dirty="0" lang="en-US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Problem</a:t>
                      </a:r>
                      <a:r>
                        <a:rPr b="1" cap="none" dirty="0" lang="ru-RU" smtClean="0" spc="0" sz="3200">
                          <a:ln w="1905"/>
                          <a:gradFill>
                            <a:gsLst>
                              <a:gs pos="0">
                                <a:schemeClr val="accent6">
                                  <a:shade val="20000"/>
                                  <a:satMod val="200000"/>
                                </a:schemeClr>
                              </a:gs>
                              <a:gs pos="78000">
                                <a:schemeClr val="accent6">
                                  <a:tint val="90000"/>
                                  <a:shade val="89000"/>
                                  <a:satMod val="220000"/>
                                </a:schemeClr>
                              </a:gs>
                              <a:gs pos="100000">
                                <a:schemeClr val="accent6">
                                  <a:tint val="12000"/>
                                  <a:satMod val="255000"/>
                                </a:schemeClr>
                              </a:gs>
                            </a:gsLst>
                            <a:lin ang="5400000"/>
                          </a:gradFill>
                          <a:effectLst>
                            <a:glow rad="101600">
                              <a:schemeClr val="accent3">
                                <a:satMod val="175000"/>
                                <a:alpha val="40000"/>
                              </a:schemeClr>
                            </a:glow>
                            <a:outerShdw algn="tl" blurRad="38100" dir="2700000" dist="38100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№ 3</a:t>
                      </a:r>
                      <a:endParaRPr b="1" cap="none" dirty="0" lang="ru-RU" spc="0" sz="3200">
                        <a:ln w="1905"/>
                        <a:gradFill>
                          <a:gsLst>
                            <a:gs pos="0">
                              <a:schemeClr val="accent6">
                                <a:shade val="20000"/>
                                <a:satMod val="200000"/>
                              </a:schemeClr>
                            </a:gs>
                            <a:gs pos="78000">
                              <a:schemeClr val="accent6">
                                <a:tint val="90000"/>
                                <a:shade val="89000"/>
                                <a:satMod val="220000"/>
                              </a:schemeClr>
                            </a:gs>
                            <a:gs pos="100000">
                              <a:schemeClr val="accent6">
                                <a:tint val="12000"/>
                                <a:satMod val="255000"/>
                              </a:schemeClr>
                            </a:gs>
                          </a:gsLst>
                          <a:lin ang="5400000"/>
                        </a:gradFill>
                        <a:effectLst>
                          <a:glow rad="101600">
                            <a:schemeClr val="accent3">
                              <a:satMod val="175000"/>
                              <a:alpha val="40000"/>
                            </a:schemeClr>
                          </a:glow>
                          <a:outerShdw algn="tl" blurRad="38100" dir="2700000" dist="38100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>
                    <a:lnL algn="ctr" cap="flat" cmpd="sng" w="12700">
                      <a:solidFill>
                        <a:schemeClr val="tx1"/>
                      </a:solidFill>
                      <a:prstDash val="solid"/>
                      <a:round/>
                      <a:headEnd len="med" type="none" w="med"/>
                      <a:tailEnd len="med" type="none" w="med"/>
                    </a:lnL>
                  </a:tcPr>
                </a:tc>
              </a:tr>
              <a:tr h="1023945">
                <a:tc>
                  <a:txBody>
                    <a:bodyPr/>
                    <a:lstStyle/>
                    <a:p>
                      <a:pPr algn="ctr"/>
                      <a:endParaRPr dirty="0"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dirty="0" lang="ru-RU"/>
                    </a:p>
                  </a:txBody>
                  <a:tcPr anchor="ctr"/>
                </a:tc>
              </a:tr>
              <a:tr h="1023945"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dirty="0" lang="ru-RU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dirty="0" lang="ru-RU"/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2"/>
          <a:srcRect r="79109" t="76956"/>
          <a:stretch>
            <a:fillRect/>
          </a:stretch>
        </p:blipFill>
        <p:spPr bwMode="auto">
          <a:xfrm flipH="1">
            <a:off x="7358082" y="5337678"/>
            <a:ext cx="1785918" cy="1520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57158" y="3500438"/>
            <a:ext cx="2541080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latin charset="0" pitchFamily="66" typeface="Monotype Corsiva"/>
              </a:rPr>
              <a:t>Public transport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7158" y="4500570"/>
            <a:ext cx="2661306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latin charset="0" pitchFamily="66" typeface="Monotype Corsiva"/>
              </a:rPr>
              <a:t>Ways of solution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57950" y="3214686"/>
            <a:ext cx="2286016" cy="1077218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b="1" dirty="0" lang="en-US" smtClean="0" sz="3200">
                <a:latin charset="0" pitchFamily="66" typeface="Monotype Corsiva"/>
              </a:rPr>
              <a:t>Building of the houses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00496" y="3500438"/>
            <a:ext cx="1048685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latin charset="0" pitchFamily="66" typeface="Monotype Corsiva"/>
              </a:rPr>
              <a:t>Litter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3636" y="4500570"/>
            <a:ext cx="2661306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latin charset="0" pitchFamily="66" typeface="Monotype Corsiva"/>
              </a:rPr>
              <a:t>Ways of solution</a:t>
            </a:r>
            <a:endParaRPr b="1" dirty="0" lang="ru-RU" sz="3200">
              <a:latin charset="0" pitchFamily="66" typeface="Monotype Corsiv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678" y="4500570"/>
            <a:ext cx="2661306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latin charset="0" pitchFamily="66" typeface="Monotype Corsiva"/>
              </a:rPr>
              <a:t>Ways of solution</a:t>
            </a:r>
            <a:endParaRPr b="1" dirty="0" lang="ru-RU" sz="3200">
              <a:latin charset="0" pitchFamily="66" typeface="Monotype Corsiva"/>
            </a:endParaRPr>
          </a:p>
        </p:txBody>
      </p:sp>
      <p:pic>
        <p:nvPicPr>
          <p:cNvPr id="21507" name="Picture 3"/>
          <p:cNvPicPr>
            <a:picLocks noChangeArrowheads="1" noChangeAspect="1"/>
          </p:cNvPicPr>
          <p:nvPr/>
        </p:nvPicPr>
        <p:blipFill>
          <a:blip r:embed="rId3"/>
          <a:srcRect b="59"/>
          <a:stretch>
            <a:fillRect/>
          </a:stretch>
        </p:blipFill>
        <p:spPr bwMode="auto">
          <a:xfrm>
            <a:off x="0" y="0"/>
            <a:ext cx="9144000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id="5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9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0">
                      <p:stCondLst>
                        <p:cond delay="indefinite"/>
                      </p:stCondLst>
                      <p:childTnLst>
                        <p:par>
                          <p:cTn fill="hold" id="1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2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4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5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6">
                      <p:stCondLst>
                        <p:cond delay="indefinite"/>
                      </p:stCondLst>
                      <p:childTnLst>
                        <p:par>
                          <p:cTn fill="hold" id="1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8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2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1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2">
                      <p:stCondLst>
                        <p:cond delay="indefinite"/>
                      </p:stCondLst>
                      <p:childTnLst>
                        <p:par>
                          <p:cTn fill="hold" id="23">
                            <p:stCondLst>
                              <p:cond delay="0"/>
                            </p:stCondLst>
                            <p:childTnLst>
                              <p:par>
                                <p:cTn fill="hold" id="24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26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7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8">
                      <p:stCondLst>
                        <p:cond delay="indefinite"/>
                      </p:stCondLst>
                      <p:childTnLst>
                        <p:par>
                          <p:cTn fill="hold" id="29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0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32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33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34">
                      <p:stCondLst>
                        <p:cond delay="indefinite"/>
                      </p:stCondLst>
                      <p:childTnLst>
                        <p:par>
                          <p:cTn fill="hold" id="3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36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38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3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40">
                      <p:stCondLst>
                        <p:cond delay="indefinite"/>
                      </p:stCondLst>
                      <p:childTnLst>
                        <p:par>
                          <p:cTn fill="hold" id="4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42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44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45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  <p:bldP grpId="0" spid="7"/>
      <p:bldP grpId="0" spid="8"/>
      <p:bldP grpId="0" spid="12"/>
      <p:bldP grpId="0" spid="13"/>
    </p:bldLst>
  </p:timing>
</p:sld>
</file>

<file path=ppt/slides/slide1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923330"/>
          </a:xfrm>
          <a:prstGeom prst="rect">
            <a:avLst/>
          </a:prstGeom>
          <a:noFill/>
        </p:spPr>
        <p:txBody>
          <a:bodyPr bIns="45720" lIns="91440" rIns="91440" tIns="45720" wrap="square">
            <a:spAutoFit/>
          </a:bodyPr>
          <a:lstStyle/>
          <a:p>
            <a:pPr algn="ctr"/>
            <a:r>
              <a:rPr b="1" dirty="0" lang="en-US" smtClean="0" sz="540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</a:rPr>
              <a:t>Trash Becomes New products</a:t>
            </a:r>
            <a:endParaRPr b="1" dirty="0" lang="ru-RU" sz="540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descr="C:\Documents and Settings\Admin\Рабочий стол\Рисунок1.png" id="1029" name="Picture 5"/>
          <p:cNvPicPr>
            <a:picLocks noChangeArrowheads="1"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b="75"/>
          <a:stretch>
            <a:fillRect/>
          </a:stretch>
        </p:blipFill>
        <p:spPr bwMode="auto">
          <a:xfrm>
            <a:off x="2428860" y="2857496"/>
            <a:ext cx="4177891" cy="3786214"/>
          </a:xfrm>
          <a:prstGeom prst="rect">
            <a:avLst/>
          </a:prstGeom>
          <a:noFill/>
        </p:spPr>
      </p:pic>
      <p:pic>
        <p:nvPicPr>
          <p:cNvPr descr="IMG.jpg" id="7" name="Рисунок 6"/>
          <p:cNvPicPr>
            <a:picLocks noChangeAspect="1"/>
          </p:cNvPicPr>
          <p:nvPr/>
        </p:nvPicPr>
        <p:blipFill>
          <a:blip cstate="print" r:embed="rId3"/>
          <a:srcRect b="23" l="37100" r="47179" t="81963"/>
          <a:stretch>
            <a:fillRect/>
          </a:stretch>
        </p:blipFill>
        <p:spPr>
          <a:xfrm rot="10800000">
            <a:off x="4357686" y="1714488"/>
            <a:ext cx="989999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8" name="Рисунок 7"/>
          <p:cNvPicPr>
            <a:picLocks noChangeAspect="1"/>
          </p:cNvPicPr>
          <p:nvPr/>
        </p:nvPicPr>
        <p:blipFill>
          <a:blip cstate="print" r:embed="rId3"/>
          <a:srcRect b="5828" l="18445" r="65835" t="76158"/>
          <a:stretch>
            <a:fillRect/>
          </a:stretch>
        </p:blipFill>
        <p:spPr>
          <a:xfrm rot="10800000">
            <a:off x="5857884" y="2071678"/>
            <a:ext cx="989999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9" name="Рисунок 8"/>
          <p:cNvPicPr>
            <a:picLocks noChangeAspect="1"/>
          </p:cNvPicPr>
          <p:nvPr/>
        </p:nvPicPr>
        <p:blipFill>
          <a:blip cstate="print" r:embed="rId4"/>
          <a:srcRect b="87" r="169"/>
          <a:stretch>
            <a:fillRect/>
          </a:stretch>
        </p:blipFill>
        <p:spPr>
          <a:xfrm rot="10800000">
            <a:off x="6572264" y="3500438"/>
            <a:ext cx="1000132" cy="1200158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10" name="Рисунок 9"/>
          <p:cNvPicPr>
            <a:picLocks noChangeAspect="1"/>
          </p:cNvPicPr>
          <p:nvPr/>
        </p:nvPicPr>
        <p:blipFill>
          <a:blip cstate="print" r:embed="rId3"/>
          <a:srcRect b="81986" r="82707"/>
          <a:stretch>
            <a:fillRect/>
          </a:stretch>
        </p:blipFill>
        <p:spPr>
          <a:xfrm rot="10800000">
            <a:off x="6357950" y="5429264"/>
            <a:ext cx="1089000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11" name="Рисунок 10"/>
          <p:cNvPicPr>
            <a:picLocks noChangeAspect="1"/>
          </p:cNvPicPr>
          <p:nvPr/>
        </p:nvPicPr>
        <p:blipFill>
          <a:blip cstate="print" r:embed="rId5"/>
          <a:srcRect b="43" r="55"/>
          <a:stretch>
            <a:fillRect/>
          </a:stretch>
        </p:blipFill>
        <p:spPr>
          <a:xfrm rot="10800000">
            <a:off x="2786050" y="1785926"/>
            <a:ext cx="1079996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12" name="Рисунок 11"/>
          <p:cNvPicPr>
            <a:picLocks noChangeAspect="1"/>
          </p:cNvPicPr>
          <p:nvPr/>
        </p:nvPicPr>
        <p:blipFill>
          <a:blip cstate="print" r:embed="rId3"/>
          <a:srcRect b="10532" l="76402" r="7878" t="71455"/>
          <a:stretch>
            <a:fillRect/>
          </a:stretch>
        </p:blipFill>
        <p:spPr>
          <a:xfrm rot="10800000">
            <a:off x="1500166" y="2500306"/>
            <a:ext cx="989999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pic>
        <p:nvPicPr>
          <p:cNvPr descr="IMG.jpg" id="13" name="Рисунок 12"/>
          <p:cNvPicPr>
            <a:picLocks noChangeAspect="1"/>
          </p:cNvPicPr>
          <p:nvPr/>
        </p:nvPicPr>
        <p:blipFill>
          <a:blip cstate="print" r:embed="rId3"/>
          <a:srcRect b="43557" l="84262" r="18" t="38429"/>
          <a:stretch>
            <a:fillRect/>
          </a:stretch>
        </p:blipFill>
        <p:spPr>
          <a:xfrm rot="10800000">
            <a:off x="1428728" y="4500570"/>
            <a:ext cx="989999" cy="1188000"/>
          </a:xfrm>
          <a:prstGeom prst="rect">
            <a:avLst/>
          </a:prstGeom>
          <a:ln>
            <a:noFill/>
          </a:ln>
          <a:effectLst>
            <a:outerShdw algn="tl" blurRad="292100" dir="2700000" dist="139700" rotWithShape="0">
              <a:srgbClr val="333333">
                <a:alpha val="65000"/>
              </a:srgbClr>
            </a:outerShdw>
          </a:effectLst>
        </p:spPr>
      </p:pic>
      <p:sp>
        <p:nvSpPr>
          <p:cNvPr id="14" name="TextBox 13"/>
          <p:cNvSpPr txBox="1"/>
          <p:nvPr/>
        </p:nvSpPr>
        <p:spPr>
          <a:xfrm>
            <a:off x="7500958" y="5429264"/>
            <a:ext cx="135729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Toys, mulch, packaging, garbage bags</a:t>
            </a:r>
            <a:endParaRPr dirty="0" lang="ru-RU"/>
          </a:p>
        </p:txBody>
      </p:sp>
      <p:sp>
        <p:nvSpPr>
          <p:cNvPr id="15" name="TextBox 14"/>
          <p:cNvSpPr txBox="1"/>
          <p:nvPr/>
        </p:nvSpPr>
        <p:spPr>
          <a:xfrm>
            <a:off x="7643834" y="3786190"/>
            <a:ext cx="1500166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Boxes, towels, stationery</a:t>
            </a:r>
            <a:endParaRPr dirty="0" lang="ru-RU"/>
          </a:p>
        </p:txBody>
      </p:sp>
      <p:sp>
        <p:nvSpPr>
          <p:cNvPr id="16" name="TextBox 15"/>
          <p:cNvSpPr txBox="1"/>
          <p:nvPr/>
        </p:nvSpPr>
        <p:spPr>
          <a:xfrm>
            <a:off x="6858016" y="2000240"/>
            <a:ext cx="171448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Roofing, carpets, blankets, padding, paper</a:t>
            </a:r>
            <a:endParaRPr dirty="0" lang="ru-RU"/>
          </a:p>
        </p:txBody>
      </p:sp>
      <p:sp>
        <p:nvSpPr>
          <p:cNvPr id="17" name="TextBox 16"/>
          <p:cNvSpPr txBox="1"/>
          <p:nvPr/>
        </p:nvSpPr>
        <p:spPr>
          <a:xfrm>
            <a:off x="4214810" y="857232"/>
            <a:ext cx="1285884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Cans, steel piping, sewer lids</a:t>
            </a:r>
            <a:endParaRPr dirty="0" lang="ru-RU"/>
          </a:p>
        </p:txBody>
      </p:sp>
      <p:sp>
        <p:nvSpPr>
          <p:cNvPr id="18" name="TextBox 17"/>
          <p:cNvSpPr txBox="1"/>
          <p:nvPr/>
        </p:nvSpPr>
        <p:spPr>
          <a:xfrm>
            <a:off x="2500298" y="928670"/>
            <a:ext cx="1571636" cy="923330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Tires, auto hoses, carpet padding</a:t>
            </a:r>
            <a:endParaRPr dirty="0" lang="ru-RU"/>
          </a:p>
        </p:txBody>
      </p:sp>
      <p:sp>
        <p:nvSpPr>
          <p:cNvPr id="19" name="TextBox 18"/>
          <p:cNvSpPr txBox="1"/>
          <p:nvPr/>
        </p:nvSpPr>
        <p:spPr>
          <a:xfrm>
            <a:off x="0" y="2786058"/>
            <a:ext cx="1428760" cy="646331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Glasses, jars, road filling</a:t>
            </a:r>
            <a:endParaRPr dirty="0" lang="ru-RU"/>
          </a:p>
        </p:txBody>
      </p:sp>
      <p:sp>
        <p:nvSpPr>
          <p:cNvPr id="20" name="TextBox 19"/>
          <p:cNvSpPr txBox="1"/>
          <p:nvPr/>
        </p:nvSpPr>
        <p:spPr>
          <a:xfrm>
            <a:off x="0" y="4500570"/>
            <a:ext cx="1357290" cy="1200329"/>
          </a:xfrm>
          <a:prstGeom prst="rect">
            <a:avLst/>
          </a:prstGeom>
          <a:noFill/>
        </p:spPr>
        <p:txBody>
          <a:bodyPr rtlCol="0" wrap="square">
            <a:spAutoFit/>
          </a:bodyPr>
          <a:lstStyle/>
          <a:p>
            <a:pPr algn="ctr"/>
            <a:r>
              <a:rPr dirty="0" lang="en-US" smtClean="0"/>
              <a:t>Cans, foil, doors, window </a:t>
            </a:r>
            <a:r>
              <a:rPr dirty="0" lang="en-US" smtClean="0"/>
              <a:t>f</a:t>
            </a:r>
            <a:r>
              <a:rPr dirty="0" lang="en-US" smtClean="0"/>
              <a:t>rames</a:t>
            </a:r>
            <a:endParaRPr dirty="0" lang="ru-RU"/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31" presetSubtype="0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1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1000" fill="hold" id="9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1000" id="1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1">
                            <p:stCondLst>
                              <p:cond delay="2100"/>
                            </p:stCondLst>
                            <p:childTnLst>
                              <p:par>
                                <p:cTn fill="hold" id="12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14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15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16">
                            <p:stCondLst>
                              <p:cond delay="4100"/>
                            </p:stCondLst>
                            <p:childTnLst>
                              <p:par>
                                <p:cTn fill="hold" id="1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19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1">
                            <p:stCondLst>
                              <p:cond delay="4600"/>
                            </p:stCondLst>
                            <p:childTnLst>
                              <p:par>
                                <p:cTn fill="hold" grpId="0" id="2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4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25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26">
                            <p:stCondLst>
                              <p:cond delay="5100"/>
                            </p:stCondLst>
                            <p:childTnLst>
                              <p:par>
                                <p:cTn fill="hold" id="2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29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1">
                            <p:stCondLst>
                              <p:cond delay="5600"/>
                            </p:stCondLst>
                            <p:childTnLst>
                              <p:par>
                                <p:cTn fill="hold" grpId="0" id="3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4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35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36">
                            <p:stCondLst>
                              <p:cond delay="6100"/>
                            </p:stCondLst>
                            <p:childTnLst>
                              <p:par>
                                <p:cTn fill="hold" id="3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3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39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1">
                            <p:stCondLst>
                              <p:cond delay="6600"/>
                            </p:stCondLst>
                            <p:childTnLst>
                              <p:par>
                                <p:cTn fill="hold" grpId="0" id="4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4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45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46">
                            <p:stCondLst>
                              <p:cond delay="7100"/>
                            </p:stCondLst>
                            <p:childTnLst>
                              <p:par>
                                <p:cTn fill="hold" id="4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4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4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1">
                            <p:stCondLst>
                              <p:cond delay="7600"/>
                            </p:stCondLst>
                            <p:childTnLst>
                              <p:par>
                                <p:cTn fill="hold" grpId="0" id="5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4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55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56">
                            <p:stCondLst>
                              <p:cond delay="8100"/>
                            </p:stCondLst>
                            <p:childTnLst>
                              <p:par>
                                <p:cTn fill="hold" id="5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5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59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1">
                            <p:stCondLst>
                              <p:cond delay="8600"/>
                            </p:stCondLst>
                            <p:childTnLst>
                              <p:par>
                                <p:cTn fill="hold" grpId="0" id="6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4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65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66">
                            <p:stCondLst>
                              <p:cond delay="9100"/>
                            </p:stCondLst>
                            <p:childTnLst>
                              <p:par>
                                <p:cTn fill="hold" id="6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69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1">
                            <p:stCondLst>
                              <p:cond delay="9600"/>
                            </p:stCondLst>
                            <p:childTnLst>
                              <p:par>
                                <p:cTn fill="hold" grpId="0" id="7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4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75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76">
                            <p:stCondLst>
                              <p:cond delay="10100"/>
                            </p:stCondLst>
                            <p:childTnLst>
                              <p:par>
                                <p:cTn fill="hold" id="77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78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9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1">
                            <p:stCondLst>
                              <p:cond delay="10600"/>
                            </p:stCondLst>
                            <p:childTnLst>
                              <p:par>
                                <p:cTn fill="hold" grpId="0" id="82" nodeType="afterEffect" presetClass="entr" presetID="17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8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84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5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  <p:bldP grpId="0" spid="14"/>
      <p:bldP grpId="0" spid="15"/>
      <p:bldP grpId="0" spid="16"/>
      <p:bldP grpId="0" spid="17"/>
      <p:bldP grpId="0" spid="18"/>
      <p:bldP grpId="0" spid="19"/>
      <p:bldP grpId="0" spid="20"/>
    </p:bldLst>
  </p:timing>
</p:sld>
</file>

<file path=ppt/slides/slide1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94561"/>
            <a:ext cx="9144000" cy="4663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rrowheads="1" noChangeAspect="1"/>
          </p:cNvPicPr>
          <p:nvPr/>
        </p:nvPicPr>
        <p:blipFill>
          <a:blip r:embed="rId3"/>
          <a:srcRect b="190"/>
          <a:stretch>
            <a:fillRect/>
          </a:stretch>
        </p:blipFill>
        <p:spPr bwMode="auto">
          <a:xfrm>
            <a:off x="0" y="0"/>
            <a:ext cx="9144000" cy="2285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985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285720" y="500042"/>
            <a:ext cx="8358246" cy="1357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Living in the city is better</a:t>
            </a:r>
          </a:p>
          <a:p>
            <a:pPr algn="r"/>
            <a:r>
              <a:rPr lang="en-US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than living in the country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643182"/>
            <a:ext cx="4429124" cy="33258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6" y="2643182"/>
            <a:ext cx="4381504" cy="3286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155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155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15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1" y="0"/>
            <a:ext cx="92012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extBox 1"/>
          <p:cNvSpPr txBox="1"/>
          <p:nvPr/>
        </p:nvSpPr>
        <p:spPr>
          <a:xfrm>
            <a:off x="0" y="2500306"/>
            <a:ext cx="8072462" cy="1785950"/>
          </a:xfrm>
          <a:prstGeom prst="rect">
            <a:avLst/>
          </a:prstGeom>
          <a:noFill/>
        </p:spPr>
        <p:txBody>
          <a:bodyPr rtlCol="0" wrap="squar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dirty="0" lang="en-US" smtClean="0" spc="50" sz="36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“ Rivers and rocks and trees have always been talking to us, but we have forgotten how to listen.”</a:t>
            </a:r>
            <a:endParaRPr b="1" dirty="0" lang="ru-RU" spc="50" sz="36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after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2000" fill="hold" id="7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2000" fill="hold" id="8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2"/>
    </p:bldLst>
  </p:timing>
</p:sld>
</file>

<file path=ppt/slides/slide1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rrowheads="1" noChangeAspect="1"/>
          </p:cNvPicPr>
          <p:nvPr/>
        </p:nvPicPr>
        <p:blipFill>
          <a:blip r:embed="rId2"/>
          <a:srcRect b="87"/>
          <a:stretch>
            <a:fillRect/>
          </a:stretch>
        </p:blipFill>
        <p:spPr bwMode="auto">
          <a:xfrm>
            <a:off x="0" y="0"/>
            <a:ext cx="9144000" cy="687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214282" y="285728"/>
            <a:ext cx="5786478" cy="2677656"/>
          </a:xfrm>
          <a:prstGeom prst="rect">
            <a:avLst/>
          </a:prstGeom>
          <a:effectLst>
            <a:glow rad="228600">
              <a:schemeClr val="accent3">
                <a:satMod val="175000"/>
                <a:alpha val="40000"/>
              </a:schemeClr>
            </a:glow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dirty="0" lang="en-US" smtClean="0" sz="2800">
                <a:solidFill>
                  <a:srgbClr val="C00000"/>
                </a:solidFill>
                <a:latin charset="0" pitchFamily="66" typeface="Monotype Corsiva"/>
              </a:rPr>
              <a:t>Great, wide, beautiful, wonderful World, </a:t>
            </a:r>
          </a:p>
          <a:p>
            <a:r>
              <a:rPr dirty="0" lang="en-US" smtClean="0" sz="2800">
                <a:solidFill>
                  <a:srgbClr val="C00000"/>
                </a:solidFill>
                <a:latin charset="0" pitchFamily="66" typeface="Monotype Corsiva"/>
              </a:rPr>
              <a:t>With the wonderful water round you curled, </a:t>
            </a:r>
          </a:p>
          <a:p>
            <a:r>
              <a:rPr dirty="0" lang="en-US" smtClean="0" sz="2800">
                <a:solidFill>
                  <a:srgbClr val="C00000"/>
                </a:solidFill>
                <a:latin charset="0" pitchFamily="66" typeface="Monotype Corsiva"/>
              </a:rPr>
              <a:t>And the wonderful grass upon your breast, </a:t>
            </a:r>
          </a:p>
          <a:p>
            <a:r>
              <a:rPr dirty="0" lang="en-US" smtClean="0" sz="2800">
                <a:solidFill>
                  <a:srgbClr val="C00000"/>
                </a:solidFill>
                <a:latin charset="0" pitchFamily="66" typeface="Monotype Corsiva"/>
              </a:rPr>
              <a:t>World, you are beautifully dressed.</a:t>
            </a:r>
          </a:p>
          <a:p>
            <a:endParaRPr dirty="0" lang="en-US" smtClean="0" sz="2800">
              <a:solidFill>
                <a:srgbClr val="C00000"/>
              </a:solidFill>
              <a:latin charset="0" pitchFamily="66" typeface="Monotype Corsiva"/>
            </a:endParaRPr>
          </a:p>
          <a:p>
            <a:pPr algn="r"/>
            <a:r>
              <a:rPr dirty="0" lang="en-US" smtClean="0" sz="2800">
                <a:solidFill>
                  <a:schemeClr val="tx1"/>
                </a:solidFill>
                <a:latin charset="0" pitchFamily="66" typeface="Monotype Corsiva"/>
              </a:rPr>
              <a:t>William </a:t>
            </a:r>
            <a:r>
              <a:rPr dirty="0" err="1" lang="en-US" smtClean="0" sz="2800">
                <a:solidFill>
                  <a:schemeClr val="tx1"/>
                </a:solidFill>
                <a:latin charset="0" pitchFamily="66" typeface="Monotype Corsiva"/>
              </a:rPr>
              <a:t>Brighty</a:t>
            </a:r>
            <a:r>
              <a:rPr dirty="0" lang="en-US" smtClean="0" sz="2800">
                <a:solidFill>
                  <a:schemeClr val="tx1"/>
                </a:solidFill>
                <a:latin charset="0" pitchFamily="66" typeface="Monotype Corsiva"/>
              </a:rPr>
              <a:t> </a:t>
            </a:r>
            <a:r>
              <a:rPr dirty="0" err="1" lang="en-US" smtClean="0" sz="2800">
                <a:solidFill>
                  <a:schemeClr val="tx1"/>
                </a:solidFill>
                <a:latin charset="0" pitchFamily="66" typeface="Monotype Corsiva"/>
              </a:rPr>
              <a:t>Rands</a:t>
            </a:r>
            <a:endParaRPr dirty="0" lang="ru-RU" sz="2800">
              <a:solidFill>
                <a:schemeClr val="tx1"/>
              </a:solidFill>
              <a:latin charset="0" pitchFamily="66" typeface="Monotype Corsiva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decel="100000" fill="hold" grpId="0" id="5" nodeType="with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9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animBg="1" grpId="0" spid="3"/>
    </p:bldLst>
  </p:timing>
</p:sld>
</file>

<file path=ppt/slides/slide20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1" name="Picture 5"/>
          <p:cNvPicPr>
            <a:picLocks noChangeArrowheads="1"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0" name="Picture 4"/>
          <p:cNvPicPr>
            <a:picLocks noChangeArrowheads="1" noChangeAspect="1"/>
          </p:cNvPicPr>
          <p:nvPr/>
        </p:nvPicPr>
        <p:blipFill>
          <a:blip r:embed="rId3"/>
          <a:srcRect r="162"/>
          <a:stretch>
            <a:fillRect/>
          </a:stretch>
        </p:blipFill>
        <p:spPr bwMode="auto">
          <a:xfrm>
            <a:off x="5643570" y="0"/>
            <a:ext cx="3500430" cy="3415030"/>
          </a:xfrm>
          <a:prstGeom prst="roundRect">
            <a:avLst>
              <a:gd fmla="val 33625" name="adj"/>
            </a:avLst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000232" y="1928802"/>
            <a:ext cx="2132315" cy="923330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/>
              <a:lightRig dir="tl" rig="soft">
                <a:rot lat="0" lon="0" rev="0"/>
              </a:lightRig>
            </a:scene3d>
            <a:sp3d contourW="25400" prstMaterial="matte">
              <a:bevelT h="55880" prst="artDeco" w="25400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b="1" cap="none" dirty="0" lang="en-US" smtClean="0" spc="50" sz="540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algn="tl" blurRad="76200" dir="5400000" dist="50800" rotWithShape="0">
                    <a:srgbClr val="000000">
                      <a:alpha val="65000"/>
                    </a:srgbClr>
                  </a:outerShdw>
                </a:effectLst>
              </a:rPr>
              <a:t>Rules :</a:t>
            </a:r>
            <a:endParaRPr b="1" cap="none" dirty="0" lang="ru-RU" spc="50" sz="540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algn="tl" blurRad="76200" dir="5400000" dist="50800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3643314"/>
            <a:ext cx="7221849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1.  Everything  is  connected  to  everything  else.</a:t>
            </a:r>
            <a:endParaRPr b="1" dirty="0" lang="ru-RU" sz="3200"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500570"/>
            <a:ext cx="5742278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2.  Everything  has  to  go  somewhere.</a:t>
            </a:r>
            <a:endParaRPr b="1" dirty="0" lang="ru-RU" sz="3200"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85720" y="5357826"/>
            <a:ext cx="4777270" cy="584775"/>
          </a:xfrm>
          <a:prstGeom prst="rect">
            <a:avLst/>
          </a:prstGeom>
          <a:noFill/>
        </p:spPr>
        <p:txBody>
          <a:bodyPr rtlCol="0" wrap="none">
            <a:spAutoFit/>
          </a:bodyPr>
          <a:lstStyle/>
          <a:p>
            <a:r>
              <a:rPr b="1" dirty="0" lang="en-US" smtClean="0" sz="3200">
                <a:solidFill>
                  <a:srgbClr val="FFFF00"/>
                </a:solidFill>
                <a:effectLst>
                  <a:outerShdw algn="tl" blurRad="38100" dir="2700000" dist="38100">
                    <a:srgbClr val="000000">
                      <a:alpha val="43137"/>
                    </a:srgbClr>
                  </a:outerShdw>
                </a:effectLst>
                <a:latin charset="0" pitchFamily="66" typeface="Monotype Corsiva"/>
              </a:rPr>
              <a:t>3.  Let  nature  take  its  course.</a:t>
            </a:r>
            <a:endParaRPr b="1" dirty="0" lang="ru-RU" sz="3200">
              <a:solidFill>
                <a:srgbClr val="FFFF00"/>
              </a:solidFill>
              <a:effectLst>
                <a:outerShdw algn="tl" blurRad="38100" dir="2700000" dist="38100">
                  <a:srgbClr val="000000">
                    <a:alpha val="43137"/>
                  </a:srgbClr>
                </a:outerShdw>
              </a:effectLst>
              <a:latin charset="0" pitchFamily="66" typeface="Monotype Corsiva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3000" id="7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 id="8">
                            <p:stCondLst>
                              <p:cond delay="3000"/>
                            </p:stCondLst>
                            <p:childTnLst>
                              <p:par>
                                <p:cTn decel="100000" fill="hold" grpId="0" id="9" nodeType="afterEffect" presetClass="entr" presetID="5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1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2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3000" id="13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14">
                      <p:stCondLst>
                        <p:cond delay="indefinite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1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19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0">
                      <p:stCondLst>
                        <p:cond delay="indefinite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2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24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25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 id="26">
                      <p:stCondLst>
                        <p:cond delay="indefinite"/>
                      </p:stCondLst>
                      <p:childTnLst>
                        <p:par>
                          <p:cTn fill="hold" id="27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28" nodeType="click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3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3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6"/>
      <p:bldP grpId="0" spid="7"/>
      <p:bldP grpId="0" spid="8"/>
      <p:bldP grpId="0" spid="9"/>
    </p:bldLst>
  </p:timing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rrowheads="1" noChangeAspect="1"/>
          </p:cNvPicPr>
          <p:nvPr/>
        </p:nvPicPr>
        <p:blipFill>
          <a:blip cstate="print" r:embed="rId2"/>
          <a:srcRect b="26"/>
          <a:stretch>
            <a:fillRect/>
          </a:stretch>
        </p:blipFill>
        <p:spPr bwMode="auto">
          <a:xfrm>
            <a:off x="0" y="-1"/>
            <a:ext cx="9144000" cy="6907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4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64" y="0"/>
            <a:ext cx="9144064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0100" y="2928934"/>
            <a:ext cx="7066678" cy="830997"/>
          </a:xfrm>
          <a:prstGeom prst="rect">
            <a:avLst/>
          </a:prstGeom>
          <a:noFill/>
        </p:spPr>
        <p:txBody>
          <a:bodyPr bIns="45720" lIns="91440" rIns="91440" tIns="45720" wrap="none">
            <a:spAutoFit/>
            <a:scene3d>
              <a:camera prst="orthographicFront">
                <a:rot lat="0" lon="0" rev="0"/>
              </a:camera>
              <a:lightRig dir="t" rig="glow">
                <a:rot lat="0" lon="0" rev="3600000"/>
              </a:lightRig>
            </a:scene3d>
            <a:sp3d prstMaterial="softEdge">
              <a:bevelT h="16510" w="292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b="1" cap="none" dirty="0" lang="en-US" smtClean="0" spc="0" sz="4800">
                <a:ln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outerShdw algn="tl" blurRad="88000" dir="5040000" dist="50800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charset="0" pitchFamily="34" typeface="Arial Black"/>
              </a:rPr>
              <a:t>Ecological Problems</a:t>
            </a:r>
            <a:endParaRPr b="1" cap="none" dirty="0" lang="ru-RU" spc="0" sz="4800">
              <a:ln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outerShdw algn="tl" blurRad="88000" dir="5040000" dist="50800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latin charset="0" pitchFamily="34" typeface="Arial Black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5" nodeType="withEffect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3000" fill="hold" id="7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3000" fill="hold" id="8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grpId="0" spid="3"/>
    </p:bld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rrowheads="1" noChangeAspect="1"/>
          </p:cNvPicPr>
          <p:nvPr/>
        </p:nvPicPr>
        <p:blipFill>
          <a:blip r:embed="rId2"/>
          <a:srcRect r="55"/>
          <a:stretch>
            <a:fillRect/>
          </a:stretch>
        </p:blipFill>
        <p:spPr bwMode="auto">
          <a:xfrm>
            <a:off x="0" y="1071546"/>
            <a:ext cx="9144000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/>
          <p:cNvPicPr>
            <a:picLocks noChangeArrowheads="1" noChangeAspect="1"/>
          </p:cNvPicPr>
          <p:nvPr/>
        </p:nvPicPr>
        <p:blipFill>
          <a:blip r:embed="rId2"/>
          <a:srcRect b="93680" r="55"/>
          <a:stretch>
            <a:fillRect/>
          </a:stretch>
        </p:blipFill>
        <p:spPr bwMode="auto">
          <a:xfrm>
            <a:off x="0" y="714356"/>
            <a:ext cx="9144000" cy="41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rrowheads="1" noChangeAspect="1"/>
          </p:cNvPicPr>
          <p:nvPr/>
        </p:nvPicPr>
        <p:blipFill>
          <a:blip r:embed="rId2"/>
          <a:srcRect b="93680" r="55"/>
          <a:stretch>
            <a:fillRect/>
          </a:stretch>
        </p:blipFill>
        <p:spPr bwMode="auto">
          <a:xfrm>
            <a:off x="0" y="0"/>
            <a:ext cx="9144000" cy="41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rrowheads="1" noChangeAspect="1"/>
          </p:cNvPicPr>
          <p:nvPr/>
        </p:nvPicPr>
        <p:blipFill>
          <a:blip r:embed="rId2"/>
          <a:srcRect b="93680" r="55"/>
          <a:stretch>
            <a:fillRect/>
          </a:stretch>
        </p:blipFill>
        <p:spPr bwMode="auto">
          <a:xfrm>
            <a:off x="0" y="357166"/>
            <a:ext cx="9144000" cy="419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dur="indefinite" id="1" nodeType="tmRoot" restart="never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643050"/>
            <a:ext cx="914400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71802" cy="1714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28926" y="0"/>
            <a:ext cx="333617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Water</a:t>
            </a:r>
          </a:p>
          <a:p>
            <a:pPr algn="ctr"/>
            <a:r>
              <a:rPr lang="en-US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 pollution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0"/>
            <a:ext cx="3000364" cy="1714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45081"/>
            <a:ext cx="9144000" cy="58129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1643042" y="0"/>
            <a:ext cx="630121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Land Pollution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9152956" cy="5857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Greenhouse Effect</a:t>
            </a:r>
            <a:endParaRPr lang="ru-RU" sz="66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9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2"/>
          <a:srcRect l="1202" r="76442" b="92187"/>
          <a:stretch>
            <a:fillRect/>
          </a:stretch>
        </p:blipFill>
        <p:spPr bwMode="auto">
          <a:xfrm>
            <a:off x="4643438" y="285728"/>
            <a:ext cx="250033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 l="1202" r="76442" b="92187"/>
          <a:stretch>
            <a:fillRect/>
          </a:stretch>
        </p:blipFill>
        <p:spPr bwMode="auto">
          <a:xfrm>
            <a:off x="2143108" y="285728"/>
            <a:ext cx="250033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2552" r="49323" b="88699"/>
          <a:stretch>
            <a:fillRect/>
          </a:stretch>
        </p:blipFill>
        <p:spPr bwMode="auto">
          <a:xfrm>
            <a:off x="3286116" y="0"/>
            <a:ext cx="2571768" cy="77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</TotalTime>
  <Words>201</Words>
  <Application>Microsoft Office PowerPoint</Application>
  <PresentationFormat>Экран (4:3)</PresentationFormat>
  <Paragraphs>39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25</cp:revision>
  <dcterms:created xsi:type="dcterms:W3CDTF">2013-09-24T15:51:11Z</dcterms:created>
  <dcterms:modified xsi:type="dcterms:W3CDTF">2013-09-26T13:39:47Z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1488792</vt:lpwstr>
  </property>
  <property fmtid="{D5CDD505-2E9C-101B-9397-08002B2CF9AE}" name="NXPowerLiteVersion" pid="3">
    <vt:lpwstr>D4.1.4</vt:lpwstr>
  </property>
</Properties>
</file>