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vnd.ms-photo" Extension="wdp"/>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4" r:id="rId8"/>
    <p:sldId id="265" r:id="rId9"/>
    <p:sldId id="268" r:id="rId10"/>
    <p:sldId id="262" r:id="rId11"/>
    <p:sldId id="263" r:id="rId12"/>
    <p:sldId id="267" r:id="rId13"/>
    <p:sldId id="26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06.02.2014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21.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3" Target="../media/image22.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6" Target="../media/image25.jpeg" Type="http://schemas.openxmlformats.org/officeDocument/2006/relationships/image"/><Relationship Id="rId5" Target="../media/image24.jpeg" Type="http://schemas.openxmlformats.org/officeDocument/2006/relationships/image"/><Relationship Id="rId4" Target="../media/image23.jpeg" Type="http://schemas.openxmlformats.org/officeDocument/2006/relationships/image"/></Relationships>
</file>

<file path=ppt/slides/_rels/slide12.xml.rels><?xml version="1.0" encoding="UTF-8" standalone="yes" ?><Relationships xmlns="http://schemas.openxmlformats.org/package/2006/relationships"><Relationship Id="rId3" Target="../media/image26.jpeg" Type="http://schemas.openxmlformats.org/officeDocument/2006/relationships/image"/><Relationship Id="rId2" Target="../media/image18.jpeg" Type="http://schemas.openxmlformats.org/officeDocument/2006/relationships/image"/><Relationship Id="rId1" Target="../slideLayouts/slideLayout2.xml" Type="http://schemas.openxmlformats.org/officeDocument/2006/relationships/slideLayout"/><Relationship Id="rId5" Target="../media/image27.jpeg" Type="http://schemas.openxmlformats.org/officeDocument/2006/relationships/image"/><Relationship Id="rId4" Target="../media/hdphoto2.wdp" Type="http://schemas.microsoft.com/office/2007/relationships/hdphoto"/></Relationships>
</file>

<file path=ppt/slides/_rels/slide13.xml.rels><?xml version="1.0" encoding="UTF-8" standalone="yes" ?><Relationships xmlns="http://schemas.openxmlformats.org/package/2006/relationships"><Relationship Id="rId3" Target="../media/image29.jpeg" Type="http://schemas.openxmlformats.org/officeDocument/2006/relationships/image"/><Relationship Id="rId2" Target="../media/image28.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3" Target="../media/hdphoto1.wdp" Type="http://schemas.microsoft.com/office/2007/relationships/hdphoto"/><Relationship Id="rId2" Target="../media/image5.jpeg" Type="http://schemas.openxmlformats.org/officeDocument/2006/relationships/image"/><Relationship Id="rId1" Target="../slideLayouts/slideLayout2.xml" Type="http://schemas.openxmlformats.org/officeDocument/2006/relationships/slideLayout"/><Relationship Id="rId5" Target="../media/image7.jpeg" Type="http://schemas.openxmlformats.org/officeDocument/2006/relationships/image"/><Relationship Id="rId4" Target="../media/image6.jpeg" Type="http://schemas.openxmlformats.org/officeDocument/2006/relationships/image"/></Relationships>
</file>

<file path=ppt/slides/_rels/slide4.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4" Target="../media/image10.jpeg" Type="http://schemas.openxmlformats.org/officeDocument/2006/relationships/image"/></Relationships>
</file>

<file path=ppt/slides/_rels/slide5.xml.rels><?xml version="1.0" encoding="UTF-8" standalone="yes" ?><Relationships xmlns="http://schemas.openxmlformats.org/package/2006/relationships"><Relationship Id="rId3" Target="../media/image11.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4" Target="../media/image12.jpeg" Type="http://schemas.openxmlformats.org/officeDocument/2006/relationships/image"/></Relationships>
</file>

<file path=ppt/slides/_rels/slide6.xml.rels><?xml version="1.0" encoding="UTF-8" standalone="yes" ?><Relationships xmlns="http://schemas.openxmlformats.org/package/2006/relationships"><Relationship Id="rId3" Target="../media/image13.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4" Target="../media/image14.jpeg" Type="http://schemas.openxmlformats.org/officeDocument/2006/relationships/image"/></Relationships>
</file>

<file path=ppt/slides/_rels/slide7.xml.rels><?xml version="1.0" encoding="UTF-8" standalone="yes" ?><Relationships xmlns="http://schemas.openxmlformats.org/package/2006/relationships"><Relationship Id="rId3" Target="../media/image15.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3" Target="../media/image16.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4" Target="../media/image17.jpeg" Type="http://schemas.openxmlformats.org/officeDocument/2006/relationships/image"/></Relationships>
</file>

<file path=ppt/slides/_rels/slide9.xml.rels><?xml version="1.0" encoding="UTF-8" standalone="yes" ?><Relationships xmlns="http://schemas.openxmlformats.org/package/2006/relationships"><Relationship Id="rId3" Target="../media/image19.png" Type="http://schemas.openxmlformats.org/officeDocument/2006/relationships/image"/><Relationship Id="rId2" Target="../media/image18.jpeg" Type="http://schemas.openxmlformats.org/officeDocument/2006/relationships/image"/><Relationship Id="rId1" Target="../slideLayouts/slideLayout2.xml" Type="http://schemas.openxmlformats.org/officeDocument/2006/relationships/slideLayout"/><Relationship Id="rId4" Target="../media/image20.pn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Администратор\Рабочий стол\Пейзажи, фото, природа, поле, солнце, холмы, долина, колосья, пшеница, поля пшеницы, 1920x120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TextBox 4"/>
          <p:cNvSpPr txBox="1"/>
          <p:nvPr/>
        </p:nvSpPr>
        <p:spPr>
          <a:xfrm>
            <a:off x="2571736" y="357166"/>
            <a:ext cx="4500594"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Taras</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Shevchenko </a:t>
            </a:r>
            <a:r>
              <a:rPr lang="uk-UA"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an</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artist</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027" name="Picture 3"/>
          <p:cNvPicPr>
            <a:picLocks noChangeAspect="1" noChangeArrowheads="1"/>
          </p:cNvPicPr>
          <p:nvPr/>
        </p:nvPicPr>
        <p:blipFill>
          <a:blip r:embed="rId3"/>
          <a:srcRect/>
          <a:stretch>
            <a:fillRect/>
          </a:stretch>
        </p:blipFill>
        <p:spPr bwMode="auto">
          <a:xfrm>
            <a:off x="357158" y="1467734"/>
            <a:ext cx="3214710" cy="45414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357158" y="785794"/>
            <a:ext cx="4857784" cy="4353789"/>
          </a:xfrm>
          <a:prstGeom prst="rect">
            <a:avLst/>
          </a:prstGeom>
          <a:noFill/>
          <a:ln w="9525">
            <a:noFill/>
            <a:miter lim="800000"/>
            <a:headEnd/>
            <a:tailEnd/>
          </a:ln>
          <a:effectLst/>
        </p:spPr>
      </p:pic>
      <p:sp>
        <p:nvSpPr>
          <p:cNvPr id="6" name="TextBox 5"/>
          <p:cNvSpPr txBox="1"/>
          <p:nvPr/>
        </p:nvSpPr>
        <p:spPr>
          <a:xfrm>
            <a:off x="0" y="285728"/>
            <a:ext cx="7000892"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i="1" dirty="0" smtClean="0"/>
              <a:t>His portraits have  a broad social range of subject from simple peasants</a:t>
            </a:r>
            <a:r>
              <a:rPr lang="uk-UA" i="1" dirty="0" smtClean="0"/>
              <a:t>: </a:t>
            </a:r>
            <a:endParaRPr lang="ru-RU" i="1" dirty="0"/>
          </a:p>
        </p:txBody>
      </p:sp>
      <p:sp>
        <p:nvSpPr>
          <p:cNvPr id="7" name="TextBox 6"/>
          <p:cNvSpPr txBox="1"/>
          <p:nvPr/>
        </p:nvSpPr>
        <p:spPr>
          <a:xfrm>
            <a:off x="428596" y="4786322"/>
            <a:ext cx="464347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i="1" dirty="0" smtClean="0"/>
              <a:t>A Peasant Family </a:t>
            </a:r>
            <a:r>
              <a:rPr lang="uk-UA" i="1" dirty="0" smtClean="0"/>
              <a:t>( Селянська родина 1844 )</a:t>
            </a:r>
            <a:endParaRPr lang="ru-RU" i="1" dirty="0"/>
          </a:p>
        </p:txBody>
      </p:sp>
      <p:sp>
        <p:nvSpPr>
          <p:cNvPr id="8" name="TextBox 7"/>
          <p:cNvSpPr txBox="1"/>
          <p:nvPr/>
        </p:nvSpPr>
        <p:spPr>
          <a:xfrm>
            <a:off x="5286380" y="785794"/>
            <a:ext cx="321471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000" i="1" dirty="0" smtClean="0"/>
              <a:t>Often expressing veiled criticism of the absence of personal, social, and national freedom under tsarist domination.</a:t>
            </a:r>
            <a:endParaRPr lang="ru-RU" sz="2000"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sp>
        <p:nvSpPr>
          <p:cNvPr id="9" name="TextBox 8"/>
          <p:cNvSpPr txBox="1"/>
          <p:nvPr/>
        </p:nvSpPr>
        <p:spPr>
          <a:xfrm>
            <a:off x="4000496" y="5786454"/>
            <a:ext cx="2786082"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600" i="1" dirty="0" smtClean="0"/>
              <a:t>Portrait of </a:t>
            </a:r>
            <a:r>
              <a:rPr lang="en-US" sz="1600" i="1" dirty="0" err="1" smtClean="0"/>
              <a:t>Platon</a:t>
            </a:r>
            <a:r>
              <a:rPr lang="en-US" sz="1600" i="1" dirty="0" smtClean="0"/>
              <a:t> </a:t>
            </a:r>
            <a:r>
              <a:rPr lang="en-US" sz="1600" i="1" dirty="0" err="1" smtClean="0"/>
              <a:t>Zakrevsky</a:t>
            </a:r>
            <a:endParaRPr lang="uk-UA" sz="1600" i="1" dirty="0" smtClean="0"/>
          </a:p>
          <a:p>
            <a:r>
              <a:rPr lang="uk-UA" sz="1600" i="1" dirty="0" smtClean="0"/>
              <a:t>( Портрет Платона </a:t>
            </a:r>
            <a:r>
              <a:rPr lang="uk-UA" sz="1600" i="1" dirty="0" err="1" smtClean="0"/>
              <a:t>Закревького</a:t>
            </a:r>
            <a:r>
              <a:rPr lang="uk-UA" sz="1600" i="1" dirty="0" smtClean="0"/>
              <a:t> 1843 )</a:t>
            </a:r>
            <a:endParaRPr lang="ru-RU" sz="1600" i="1" dirty="0"/>
          </a:p>
        </p:txBody>
      </p:sp>
      <p:sp>
        <p:nvSpPr>
          <p:cNvPr id="5" name="Прямоугольник 4"/>
          <p:cNvSpPr/>
          <p:nvPr/>
        </p:nvSpPr>
        <p:spPr>
          <a:xfrm>
            <a:off x="0" y="0"/>
            <a:ext cx="4572000" cy="7078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r>
              <a:rPr lang="en-US" sz="2000" i="1" dirty="0" smtClean="0"/>
              <a:t>His portraits members  of former Cossack </a:t>
            </a:r>
            <a:r>
              <a:rPr lang="en-US" sz="2000" i="1" dirty="0" err="1" smtClean="0"/>
              <a:t>starshyna</a:t>
            </a:r>
            <a:r>
              <a:rPr lang="en-US" sz="2000" i="1" dirty="0" smtClean="0"/>
              <a:t> families </a:t>
            </a:r>
            <a:endParaRPr lang="ru-RU" sz="2000" i="1" dirty="0"/>
          </a:p>
        </p:txBody>
      </p:sp>
      <p:pic>
        <p:nvPicPr>
          <p:cNvPr id="4098" name="Picture 2"/>
          <p:cNvPicPr>
            <a:picLocks noChangeAspect="1" noChangeArrowheads="1"/>
          </p:cNvPicPr>
          <p:nvPr/>
        </p:nvPicPr>
        <p:blipFill>
          <a:blip r:embed="rId3"/>
          <a:srcRect/>
          <a:stretch>
            <a:fillRect/>
          </a:stretch>
        </p:blipFill>
        <p:spPr bwMode="auto">
          <a:xfrm>
            <a:off x="6643702" y="214290"/>
            <a:ext cx="2286017" cy="2714644"/>
          </a:xfrm>
          <a:prstGeom prst="rect">
            <a:avLst/>
          </a:prstGeom>
          <a:ln>
            <a:noFill/>
          </a:ln>
          <a:effectLst>
            <a:softEdge rad="112500"/>
          </a:effectLst>
        </p:spPr>
      </p:pic>
      <p:sp>
        <p:nvSpPr>
          <p:cNvPr id="7" name="TextBox 6"/>
          <p:cNvSpPr txBox="1"/>
          <p:nvPr/>
        </p:nvSpPr>
        <p:spPr>
          <a:xfrm>
            <a:off x="6143604" y="2928934"/>
            <a:ext cx="3000396"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600" i="1" dirty="0" smtClean="0"/>
              <a:t>Portrait of Hanna </a:t>
            </a:r>
            <a:r>
              <a:rPr lang="en-US" sz="1600" i="1" dirty="0" err="1" smtClean="0"/>
              <a:t>Zakrevska</a:t>
            </a:r>
            <a:r>
              <a:rPr lang="ru-RU" sz="1600" i="1" dirty="0" smtClean="0"/>
              <a:t> </a:t>
            </a:r>
          </a:p>
          <a:p>
            <a:r>
              <a:rPr lang="ru-RU" sz="1600" i="1" dirty="0" smtClean="0"/>
              <a:t>(</a:t>
            </a:r>
            <a:r>
              <a:rPr lang="uk-UA" sz="1600" i="1" dirty="0" smtClean="0"/>
              <a:t> Портрет Анни Закревської 1843 )</a:t>
            </a:r>
            <a:endParaRPr lang="ru-RU" sz="1600" i="1" dirty="0"/>
          </a:p>
        </p:txBody>
      </p:sp>
      <p:pic>
        <p:nvPicPr>
          <p:cNvPr id="4099" name="Picture 3"/>
          <p:cNvPicPr>
            <a:picLocks noChangeAspect="1" noChangeArrowheads="1"/>
          </p:cNvPicPr>
          <p:nvPr/>
        </p:nvPicPr>
        <p:blipFill>
          <a:blip r:embed="rId4"/>
          <a:srcRect/>
          <a:stretch>
            <a:fillRect/>
          </a:stretch>
        </p:blipFill>
        <p:spPr bwMode="auto">
          <a:xfrm>
            <a:off x="6572264" y="3857628"/>
            <a:ext cx="2214578" cy="2842239"/>
          </a:xfrm>
          <a:prstGeom prst="rect">
            <a:avLst/>
          </a:prstGeom>
          <a:ln>
            <a:noFill/>
          </a:ln>
          <a:effectLst>
            <a:outerShdw blurRad="190500" algn="tl" rotWithShape="0">
              <a:srgbClr val="000000">
                <a:alpha val="70000"/>
              </a:srgbClr>
            </a:outerShdw>
          </a:effectLst>
        </p:spPr>
      </p:pic>
      <p:pic>
        <p:nvPicPr>
          <p:cNvPr id="4100" name="Picture 4"/>
          <p:cNvPicPr>
            <a:picLocks noChangeAspect="1" noChangeArrowheads="1"/>
          </p:cNvPicPr>
          <p:nvPr/>
        </p:nvPicPr>
        <p:blipFill>
          <a:blip r:embed="rId5"/>
          <a:srcRect/>
          <a:stretch>
            <a:fillRect/>
          </a:stretch>
        </p:blipFill>
        <p:spPr bwMode="auto">
          <a:xfrm>
            <a:off x="0" y="785794"/>
            <a:ext cx="2527582" cy="2928958"/>
          </a:xfrm>
          <a:prstGeom prst="ellipse">
            <a:avLst/>
          </a:prstGeom>
          <a:ln>
            <a:noFill/>
          </a:ln>
          <a:effectLst>
            <a:softEdge rad="112500"/>
          </a:effectLst>
        </p:spPr>
      </p:pic>
      <p:sp>
        <p:nvSpPr>
          <p:cNvPr id="11" name="TextBox 10"/>
          <p:cNvSpPr txBox="1"/>
          <p:nvPr/>
        </p:nvSpPr>
        <p:spPr>
          <a:xfrm>
            <a:off x="2428860" y="1071546"/>
            <a:ext cx="2571768"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600" i="1" dirty="0" smtClean="0"/>
              <a:t>Portrait of </a:t>
            </a:r>
            <a:r>
              <a:rPr lang="en-US" sz="1600" i="1" dirty="0" err="1" smtClean="0"/>
              <a:t>Illia</a:t>
            </a:r>
            <a:r>
              <a:rPr lang="en-US" sz="1600" i="1" dirty="0" smtClean="0"/>
              <a:t> </a:t>
            </a:r>
            <a:r>
              <a:rPr lang="en-US" sz="1600" i="1" dirty="0" err="1" smtClean="0"/>
              <a:t>Lyzohub</a:t>
            </a:r>
            <a:endParaRPr lang="en-US" sz="1600" i="1" dirty="0" smtClean="0"/>
          </a:p>
          <a:p>
            <a:r>
              <a:rPr lang="uk-UA" sz="1600" i="1" dirty="0" smtClean="0"/>
              <a:t>( Портрет Іллі Лизогуба 1846 )</a:t>
            </a:r>
            <a:endParaRPr lang="ru-RU" sz="1600" i="1" dirty="0"/>
          </a:p>
        </p:txBody>
      </p:sp>
      <p:pic>
        <p:nvPicPr>
          <p:cNvPr id="4101" name="Picture 5"/>
          <p:cNvPicPr>
            <a:picLocks noChangeAspect="1" noChangeArrowheads="1"/>
          </p:cNvPicPr>
          <p:nvPr/>
        </p:nvPicPr>
        <p:blipFill>
          <a:blip r:embed="rId6"/>
          <a:srcRect/>
          <a:stretch>
            <a:fillRect/>
          </a:stretch>
        </p:blipFill>
        <p:spPr bwMode="auto">
          <a:xfrm>
            <a:off x="0" y="3857604"/>
            <a:ext cx="2362190" cy="30003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extBox 12"/>
          <p:cNvSpPr txBox="1"/>
          <p:nvPr/>
        </p:nvSpPr>
        <p:spPr>
          <a:xfrm>
            <a:off x="2428860" y="4286256"/>
            <a:ext cx="2786082"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600" i="1" dirty="0" smtClean="0"/>
              <a:t>Portrait of Princess </a:t>
            </a:r>
            <a:r>
              <a:rPr lang="en-US" sz="1600" i="1" dirty="0" err="1" smtClean="0"/>
              <a:t>Keikyatova</a:t>
            </a:r>
            <a:endParaRPr lang="ru-RU" sz="1600" i="1" dirty="0" smtClean="0"/>
          </a:p>
          <a:p>
            <a:r>
              <a:rPr lang="uk-UA" sz="1600" i="1" dirty="0" smtClean="0"/>
              <a:t>( Портрет княжни Закревської 1843 )</a:t>
            </a:r>
            <a:endParaRPr lang="ru-RU" sz="1600" i="1" dirty="0"/>
          </a:p>
        </p:txBody>
      </p:sp>
    </p:spTree>
  </p:cSld>
  <p:clrMapOvr>
    <a:masterClrMapping/>
  </p:clrMapOvr>
  <p:timing>
    <p:tnLst>
      <p:par>
        <p:cTn id="1" dur="indefinite" restart="never" nodeType="tmRoot"/>
      </p:par>
    </p:tnLst>
  </p:timing>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1029" name="Picture 5"/>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1028" name="Picture 4"/>
          <p:cNvPicPr>
            <a:picLocks noChangeArrowheads="1" noChangeAspect="1"/>
          </p:cNvPicPr>
          <p:nvPr/>
        </p:nvPicPr>
        <p:blipFill>
          <a:blip r:embed="rId3">
            <a:extLst>
              <a:ext uri="{BEBA8EAE-BF5A-486C-A8C5-ECC9F3942E4B}">
                <a14:imgProps xmlns:a14="http://schemas.microsoft.com/office/drawing/2010/main">
                  <a14:imgLayer r:embed="rId4">
                    <a14:imgEffect>
                      <a14:brightnessContrast bright="-3000" contrast="-55000"/>
                    </a14:imgEffect>
                  </a14:imgLayer>
                </a14:imgProps>
              </a:ext>
              <a:ext uri="{28A0092B-C50C-407E-A947-70E740481C1C}">
                <a14:useLocalDpi xmlns:a14="http://schemas.microsoft.com/office/drawing/2010/main" val="0"/>
              </a:ext>
            </a:extLst>
          </a:blip>
          <a:srcRect/>
          <a:stretch>
            <a:fillRect/>
          </a:stretch>
        </p:blipFill>
        <p:spPr bwMode="auto">
          <a:xfrm>
            <a:off x="0" y="1638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1026" name="Picture 2"/>
          <p:cNvPicPr>
            <a:picLocks noChangeArrowheads="1" noChangeAspect="1"/>
          </p:cNvPicPr>
          <p:nvPr/>
        </p:nvPicPr>
        <p:blipFill rotWithShape="1">
          <a:blip cstate="print" r:embed="rId5">
            <a:extLst>
              <a:ext uri="{28A0092B-C50C-407E-A947-70E740481C1C}">
                <a14:useLocalDpi xmlns:a14="http://schemas.microsoft.com/office/drawing/2010/main" val="0"/>
              </a:ext>
            </a:extLst>
          </a:blip>
          <a:srcRect b="15"/>
          <a:stretch/>
        </p:blipFill>
        <p:spPr bwMode="auto">
          <a:xfrm>
            <a:off x="2267744" y="16380"/>
            <a:ext cx="5751721" cy="5932900"/>
          </a:xfrm>
          <a:prstGeom prst="rect">
            <a:avLst/>
          </a:prstGeom>
          <a:ln cap="sq" w="38100">
            <a:solidFill>
              <a:srgbClr val="000000"/>
            </a:solidFill>
            <a:prstDash val="solid"/>
            <a:miter lim="800000"/>
          </a:ln>
          <a:effectLst>
            <a:outerShdw algn="tl" blurRad="50800" dir="2700000" dist="38100"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5" name="Прямоугольник 4"/>
          <p:cNvSpPr/>
          <p:nvPr/>
        </p:nvSpPr>
        <p:spPr>
          <a:xfrm>
            <a:off x="3059832" y="6150114"/>
            <a:ext cx="2304256"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dirty="0" i="1" lang="uk-UA" smtClean="0" sz="2000"/>
              <a:t>         </a:t>
            </a:r>
            <a:r>
              <a:rPr dirty="0" err="1" i="1" lang="en-US" smtClean="0" sz="2000"/>
              <a:t>Katerina</a:t>
            </a:r>
            <a:endParaRPr dirty="0" i="1" lang="uk-UA" smtClean="0" sz="2000"/>
          </a:p>
          <a:p>
            <a:r>
              <a:rPr dirty="0" i="1" lang="uk-UA" smtClean="0" sz="2000"/>
              <a:t> ( Катерина 1842 )</a:t>
            </a:r>
            <a:endParaRPr dirty="0" i="1" lang="uk-UA" sz="2000"/>
          </a:p>
        </p:txBody>
      </p:sp>
    </p:spTree>
    <p:extLst>
      <p:ext uri="{BB962C8B-B14F-4D97-AF65-F5344CB8AC3E}">
        <p14:creationId xmlns:p14="http://schemas.microsoft.com/office/powerpoint/2010/main" val="318524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lum contrast="-24000"/>
          </a:blip>
          <a:srcRect/>
          <a:stretch>
            <a:fillRect/>
          </a:stretch>
        </p:blipFill>
        <p:spPr bwMode="auto">
          <a:xfrm>
            <a:off x="0" y="0"/>
            <a:ext cx="9144000" cy="6858000"/>
          </a:xfrm>
          <a:prstGeom prst="rect">
            <a:avLst/>
          </a:prstGeom>
          <a:noFill/>
          <a:ln w="9525">
            <a:noFill/>
            <a:miter lim="800000"/>
            <a:headEnd/>
            <a:tailEnd/>
          </a:ln>
          <a:effectLst/>
        </p:spPr>
      </p:pic>
      <p:sp>
        <p:nvSpPr>
          <p:cNvPr id="6" name="Прямоугольник 5"/>
          <p:cNvSpPr/>
          <p:nvPr/>
        </p:nvSpPr>
        <p:spPr>
          <a:xfrm>
            <a:off x="3428992" y="642918"/>
            <a:ext cx="5286380" cy="1938992"/>
          </a:xfrm>
          <a:prstGeom prst="rect">
            <a:avLst/>
          </a:prstGeom>
        </p:spPr>
        <p:txBody>
          <a:bodyPr wrap="square">
            <a:spAutoFit/>
          </a:bodyPr>
          <a:lstStyle/>
          <a:p>
            <a:r>
              <a:rPr lang="en-US" sz="2000" i="1" dirty="0" smtClean="0">
                <a:solidFill>
                  <a:schemeClr val="bg2">
                    <a:lumMod val="10000"/>
                  </a:schemeClr>
                </a:solidFill>
              </a:rPr>
              <a:t>So we once again visibly felt the greatness and diversity of talent Shevchenko again convinced that thanks to the great work he managed to convey in verbal and pictorial works of his passionate love for the people of Ukraine and concern for her fate.</a:t>
            </a:r>
            <a:endParaRPr lang="ru-RU" sz="2000" i="1" dirty="0">
              <a:solidFill>
                <a:schemeClr val="bg2">
                  <a:lumMod val="10000"/>
                </a:schemeClr>
              </a:solidFill>
            </a:endParaRPr>
          </a:p>
        </p:txBody>
      </p:sp>
      <p:pic>
        <p:nvPicPr>
          <p:cNvPr id="7171" name="Picture 3"/>
          <p:cNvPicPr>
            <a:picLocks noChangeAspect="1" noChangeArrowheads="1"/>
          </p:cNvPicPr>
          <p:nvPr/>
        </p:nvPicPr>
        <p:blipFill>
          <a:blip r:embed="rId3"/>
          <a:srcRect/>
          <a:stretch>
            <a:fillRect/>
          </a:stretch>
        </p:blipFill>
        <p:spPr bwMode="auto">
          <a:xfrm>
            <a:off x="357158" y="285728"/>
            <a:ext cx="2214578" cy="25908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1"/>
          </a:xfrm>
          <a:prstGeom prst="rect">
            <a:avLst/>
          </a:prstGeom>
          <a:noFill/>
          <a:ln w="9525">
            <a:noFill/>
            <a:miter lim="800000"/>
            <a:headEnd/>
            <a:tailEnd/>
          </a:ln>
          <a:effectLst/>
        </p:spPr>
      </p:pic>
      <p:sp>
        <p:nvSpPr>
          <p:cNvPr id="6" name="TextBox 5"/>
          <p:cNvSpPr txBox="1"/>
          <p:nvPr/>
        </p:nvSpPr>
        <p:spPr>
          <a:xfrm>
            <a:off x="214282" y="357166"/>
            <a:ext cx="3429024" cy="504753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300" i="1" dirty="0" smtClean="0"/>
              <a:t>The purpose of this presentation is to get you acquainted with the creation work of </a:t>
            </a:r>
            <a:r>
              <a:rPr lang="en-US" sz="2300" i="1" dirty="0" err="1" smtClean="0"/>
              <a:t>Taras</a:t>
            </a:r>
            <a:r>
              <a:rPr lang="en-US" sz="2300" i="1" dirty="0" smtClean="0"/>
              <a:t> </a:t>
            </a:r>
            <a:r>
              <a:rPr lang="en-US" sz="2300" i="1" dirty="0" err="1" smtClean="0"/>
              <a:t>Hryhorovych</a:t>
            </a:r>
            <a:r>
              <a:rPr lang="en-US" sz="2300" i="1" dirty="0" smtClean="0"/>
              <a:t> Shevchenko </a:t>
            </a:r>
            <a:r>
              <a:rPr lang="en-US" sz="2300" i="1" dirty="0" smtClean="0"/>
              <a:t>an</a:t>
            </a:r>
            <a:r>
              <a:rPr lang="en-US" sz="2300" i="1" dirty="0" smtClean="0"/>
              <a:t> </a:t>
            </a:r>
            <a:r>
              <a:rPr lang="en-US" sz="2300" i="1" dirty="0" smtClean="0"/>
              <a:t>artist. Although trained as an academic artist in Saint Petersburg</a:t>
            </a:r>
            <a:r>
              <a:rPr lang="ru-RU" sz="2300" i="1" dirty="0" smtClean="0"/>
              <a:t>,</a:t>
            </a:r>
            <a:r>
              <a:rPr lang="en-US" sz="2300" i="1" dirty="0" smtClean="0"/>
              <a:t> T</a:t>
            </a:r>
            <a:r>
              <a:rPr lang="en-US" sz="2300" i="1" dirty="0" smtClean="0"/>
              <a:t>. G. </a:t>
            </a:r>
            <a:r>
              <a:rPr lang="en-US" sz="2300" i="1" dirty="0" smtClean="0"/>
              <a:t>Shevchenko moved beyond stereotypical historical and mythological subject to realistic depictions of ethnographic</a:t>
            </a:r>
            <a:r>
              <a:rPr lang="ru-RU" sz="2300" i="1" dirty="0" smtClean="0"/>
              <a:t>, </a:t>
            </a:r>
            <a:r>
              <a:rPr lang="en-US" sz="2300" i="1" dirty="0" smtClean="0"/>
              <a:t>that is deeply national themes.</a:t>
            </a:r>
            <a:endParaRPr lang="ru-RU" sz="2300" i="1" dirty="0"/>
          </a:p>
        </p:txBody>
      </p:sp>
      <p:pic>
        <p:nvPicPr>
          <p:cNvPr id="2051" name="Picture 3"/>
          <p:cNvPicPr>
            <a:picLocks noChangeAspect="1" noChangeArrowheads="1"/>
          </p:cNvPicPr>
          <p:nvPr/>
        </p:nvPicPr>
        <p:blipFill>
          <a:blip r:embed="rId3"/>
          <a:srcRect/>
          <a:stretch>
            <a:fillRect/>
          </a:stretch>
        </p:blipFill>
        <p:spPr bwMode="auto">
          <a:xfrm>
            <a:off x="4857752" y="1000108"/>
            <a:ext cx="3786182" cy="50482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000" contrast="-55000"/>
                    </a14:imgEffect>
                  </a14:imgLayer>
                </a14:imgProps>
              </a:ext>
            </a:extLst>
          </a:blip>
          <a:srcRect/>
          <a:stretch>
            <a:fillRect/>
          </a:stretch>
        </p:blipFill>
        <p:spPr bwMode="auto">
          <a:xfrm>
            <a:off x="-142908" y="0"/>
            <a:ext cx="9286908" cy="6858000"/>
          </a:xfrm>
          <a:prstGeom prst="rect">
            <a:avLst/>
          </a:prstGeom>
          <a:noFill/>
          <a:ln w="9525">
            <a:noFill/>
            <a:miter lim="800000"/>
            <a:headEnd/>
            <a:tailEnd/>
          </a:ln>
          <a:effectLst/>
        </p:spPr>
      </p:pic>
      <p:sp>
        <p:nvSpPr>
          <p:cNvPr id="5" name="Прямоугольник 4"/>
          <p:cNvSpPr/>
          <p:nvPr/>
        </p:nvSpPr>
        <p:spPr>
          <a:xfrm>
            <a:off x="4572000" y="214290"/>
            <a:ext cx="4572000" cy="92333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r>
              <a:rPr lang="en-US" i="1" dirty="0" smtClean="0"/>
              <a:t>T. Shevchenko painted and drew numerous landscapes and recorded such Ukrainian architectural monuments as </a:t>
            </a:r>
            <a:r>
              <a:rPr lang="ru-RU" i="1" dirty="0" smtClean="0"/>
              <a:t>:</a:t>
            </a:r>
            <a:endParaRPr lang="ru-RU" i="1" dirty="0"/>
          </a:p>
        </p:txBody>
      </p:sp>
      <p:pic>
        <p:nvPicPr>
          <p:cNvPr id="3075" name="Picture 3" descr="C:\Documents and Settings\Администратор\Рабочий стол\Церква Богдана у Суботиві.jpeg"/>
          <p:cNvPicPr>
            <a:picLocks noChangeAspect="1" noChangeArrowheads="1"/>
          </p:cNvPicPr>
          <p:nvPr/>
        </p:nvPicPr>
        <p:blipFill>
          <a:blip r:embed="rId4"/>
          <a:srcRect/>
          <a:stretch>
            <a:fillRect/>
          </a:stretch>
        </p:blipFill>
        <p:spPr bwMode="auto">
          <a:xfrm>
            <a:off x="0" y="1214422"/>
            <a:ext cx="4714876" cy="32197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0" y="4429132"/>
            <a:ext cx="378621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i="1" dirty="0" err="1" smtClean="0"/>
              <a:t>Bohdan`s</a:t>
            </a:r>
            <a:r>
              <a:rPr lang="en-US" i="1" dirty="0" smtClean="0"/>
              <a:t> Church in </a:t>
            </a:r>
            <a:r>
              <a:rPr lang="en-US" i="1" dirty="0" err="1" smtClean="0"/>
              <a:t>Subotiv</a:t>
            </a:r>
            <a:r>
              <a:rPr lang="en-US" i="1" dirty="0" smtClean="0"/>
              <a:t> – 1845</a:t>
            </a:r>
          </a:p>
          <a:p>
            <a:r>
              <a:rPr lang="en-US" i="1" dirty="0" smtClean="0"/>
              <a:t>(</a:t>
            </a:r>
            <a:r>
              <a:rPr lang="uk-UA" i="1" dirty="0" smtClean="0"/>
              <a:t> </a:t>
            </a:r>
            <a:r>
              <a:rPr lang="ru-RU" i="1" dirty="0" err="1" smtClean="0"/>
              <a:t>Церква</a:t>
            </a:r>
            <a:r>
              <a:rPr lang="ru-RU" i="1" dirty="0" smtClean="0"/>
              <a:t> Богдана у </a:t>
            </a:r>
            <a:r>
              <a:rPr lang="ru-RU" i="1" dirty="0" err="1" smtClean="0"/>
              <a:t>Суботи</a:t>
            </a:r>
            <a:r>
              <a:rPr lang="uk-UA" i="1" dirty="0" err="1" smtClean="0"/>
              <a:t>ві</a:t>
            </a:r>
            <a:r>
              <a:rPr lang="uk-UA" i="1" dirty="0" smtClean="0"/>
              <a:t> )</a:t>
            </a:r>
            <a:endParaRPr lang="ru-RU" i="1" dirty="0"/>
          </a:p>
        </p:txBody>
      </p:sp>
      <p:pic>
        <p:nvPicPr>
          <p:cNvPr id="3077" name="Picture 5" descr="C:\Documents and Settings\Администратор\Рабочий стол\askoldova-mogyla.jpg"/>
          <p:cNvPicPr>
            <a:picLocks noChangeAspect="1" noChangeArrowheads="1"/>
          </p:cNvPicPr>
          <p:nvPr/>
        </p:nvPicPr>
        <p:blipFill>
          <a:blip r:embed="rId5"/>
          <a:srcRect/>
          <a:stretch>
            <a:fillRect/>
          </a:stretch>
        </p:blipFill>
        <p:spPr bwMode="auto">
          <a:xfrm>
            <a:off x="4789703" y="3643314"/>
            <a:ext cx="4354297" cy="3048008"/>
          </a:xfrm>
          <a:prstGeom prst="rect">
            <a:avLst/>
          </a:prstGeom>
          <a:noFill/>
        </p:spPr>
      </p:pic>
      <p:sp>
        <p:nvSpPr>
          <p:cNvPr id="11" name="TextBox 10"/>
          <p:cNvSpPr txBox="1"/>
          <p:nvPr/>
        </p:nvSpPr>
        <p:spPr>
          <a:xfrm>
            <a:off x="1571604" y="5786454"/>
            <a:ext cx="307183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err="1" smtClean="0"/>
              <a:t>Askoldova</a:t>
            </a:r>
            <a:r>
              <a:rPr lang="en-US" dirty="0" smtClean="0"/>
              <a:t> </a:t>
            </a:r>
            <a:r>
              <a:rPr lang="en-US" dirty="0" err="1" smtClean="0"/>
              <a:t>Mohyla</a:t>
            </a:r>
            <a:r>
              <a:rPr lang="uk-UA" dirty="0" smtClean="0"/>
              <a:t> - 1846</a:t>
            </a:r>
            <a:r>
              <a:rPr lang="ru-RU" dirty="0" smtClean="0"/>
              <a:t> </a:t>
            </a:r>
          </a:p>
          <a:p>
            <a:r>
              <a:rPr lang="ru-RU" dirty="0" smtClean="0"/>
              <a:t>( </a:t>
            </a:r>
            <a:r>
              <a:rPr lang="ru-RU" dirty="0" err="1" smtClean="0"/>
              <a:t>Аскольдова</a:t>
            </a:r>
            <a:r>
              <a:rPr lang="ru-RU" dirty="0" smtClean="0"/>
              <a:t> Могила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pic>
        <p:nvPicPr>
          <p:cNvPr id="1027" name="Picture 3" descr="C:\Documents and Settings\Администратор\Рабочий стол\Вознесіння у Переяславі.jpg"/>
          <p:cNvPicPr>
            <a:picLocks noChangeAspect="1" noChangeArrowheads="1"/>
          </p:cNvPicPr>
          <p:nvPr/>
        </p:nvPicPr>
        <p:blipFill>
          <a:blip r:embed="rId3"/>
          <a:srcRect/>
          <a:stretch>
            <a:fillRect/>
          </a:stretch>
        </p:blipFill>
        <p:spPr bwMode="auto">
          <a:xfrm>
            <a:off x="0" y="3214686"/>
            <a:ext cx="5142432" cy="3754154"/>
          </a:xfrm>
          <a:prstGeom prst="rect">
            <a:avLst/>
          </a:prstGeom>
          <a:ln>
            <a:noFill/>
          </a:ln>
          <a:effectLst>
            <a:softEdge rad="112500"/>
          </a:effectLst>
        </p:spPr>
      </p:pic>
      <p:sp>
        <p:nvSpPr>
          <p:cNvPr id="6" name="TextBox 5"/>
          <p:cNvSpPr txBox="1"/>
          <p:nvPr/>
        </p:nvSpPr>
        <p:spPr>
          <a:xfrm>
            <a:off x="357158" y="2428868"/>
            <a:ext cx="2928958"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i="1" dirty="0" smtClean="0"/>
              <a:t>The Ascension Cathedral in Pereiaslav (1845 )</a:t>
            </a:r>
            <a:endParaRPr lang="ru-RU" i="1" dirty="0"/>
          </a:p>
        </p:txBody>
      </p:sp>
      <p:pic>
        <p:nvPicPr>
          <p:cNvPr id="1028" name="Picture 4" descr="C:\Documents and Settings\Администратор\Рабочий стол\Pochaiivs'ka_lavra_z_pivdn'a_by_Shevchenko.jpg"/>
          <p:cNvPicPr>
            <a:picLocks noChangeAspect="1" noChangeArrowheads="1"/>
          </p:cNvPicPr>
          <p:nvPr/>
        </p:nvPicPr>
        <p:blipFill>
          <a:blip r:embed="rId4"/>
          <a:srcRect/>
          <a:stretch>
            <a:fillRect/>
          </a:stretch>
        </p:blipFill>
        <p:spPr bwMode="auto">
          <a:xfrm>
            <a:off x="4643438" y="142852"/>
            <a:ext cx="4286250" cy="3200400"/>
          </a:xfrm>
          <a:prstGeom prst="rect">
            <a:avLst/>
          </a:prstGeom>
          <a:ln>
            <a:noFill/>
          </a:ln>
          <a:effectLst>
            <a:softEdge rad="112500"/>
          </a:effectLst>
        </p:spPr>
      </p:pic>
      <p:sp>
        <p:nvSpPr>
          <p:cNvPr id="8" name="TextBox 7"/>
          <p:cNvSpPr txBox="1"/>
          <p:nvPr/>
        </p:nvSpPr>
        <p:spPr>
          <a:xfrm>
            <a:off x="5786446" y="3429000"/>
            <a:ext cx="285752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i="1" dirty="0" smtClean="0"/>
              <a:t>The </a:t>
            </a:r>
            <a:r>
              <a:rPr lang="en-US" i="1" dirty="0" err="1" smtClean="0"/>
              <a:t>Pochaiv</a:t>
            </a:r>
            <a:r>
              <a:rPr lang="en-US" i="1" dirty="0" smtClean="0"/>
              <a:t> Monastery from the South (</a:t>
            </a:r>
            <a:r>
              <a:rPr lang="ru-RU" i="1" dirty="0" err="1" smtClean="0"/>
              <a:t>Почаївський</a:t>
            </a:r>
            <a:r>
              <a:rPr lang="ru-RU" i="1" dirty="0" smtClean="0"/>
              <a:t> </a:t>
            </a:r>
            <a:r>
              <a:rPr lang="ru-RU" i="1" dirty="0" err="1" smtClean="0"/>
              <a:t>Монастир</a:t>
            </a:r>
            <a:r>
              <a:rPr lang="ru-RU" i="1" dirty="0" smtClean="0"/>
              <a:t> </a:t>
            </a:r>
            <a:r>
              <a:rPr lang="ru-RU" i="1" dirty="0" err="1" smtClean="0"/>
              <a:t>з</a:t>
            </a:r>
            <a:r>
              <a:rPr lang="ru-RU" i="1" dirty="0" smtClean="0"/>
              <a:t> </a:t>
            </a:r>
            <a:r>
              <a:rPr lang="ru-RU" i="1" dirty="0" err="1" smtClean="0"/>
              <a:t>півдня</a:t>
            </a:r>
            <a:r>
              <a:rPr lang="ru-RU" i="1" dirty="0" smtClean="0"/>
              <a:t> 1846)</a:t>
            </a:r>
            <a:endParaRPr lang="ru-RU"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a:srcRect/>
          <a:stretch>
            <a:fillRect/>
          </a:stretch>
        </p:blipFill>
        <p:spPr bwMode="auto">
          <a:xfrm>
            <a:off x="285721" y="2427204"/>
            <a:ext cx="3500462" cy="4230772"/>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4"/>
          <a:srcRect/>
          <a:stretch>
            <a:fillRect/>
          </a:stretch>
        </p:blipFill>
        <p:spPr bwMode="auto">
          <a:xfrm>
            <a:off x="4772025" y="2000240"/>
            <a:ext cx="4371975" cy="3467100"/>
          </a:xfrm>
          <a:prstGeom prst="rect">
            <a:avLst/>
          </a:prstGeom>
          <a:ln>
            <a:noFill/>
          </a:ln>
          <a:effectLst>
            <a:softEdge rad="112500"/>
          </a:effectLst>
        </p:spPr>
      </p:pic>
      <p:sp>
        <p:nvSpPr>
          <p:cNvPr id="7" name="TextBox 6"/>
          <p:cNvSpPr txBox="1"/>
          <p:nvPr/>
        </p:nvSpPr>
        <p:spPr>
          <a:xfrm>
            <a:off x="214282" y="1714488"/>
            <a:ext cx="3286148"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i="1" dirty="0" smtClean="0"/>
              <a:t>The </a:t>
            </a:r>
            <a:r>
              <a:rPr lang="en-US" i="1" dirty="0" err="1" smtClean="0"/>
              <a:t>Baigush</a:t>
            </a:r>
            <a:r>
              <a:rPr lang="en-US" i="1" dirty="0" smtClean="0"/>
              <a:t> </a:t>
            </a:r>
            <a:r>
              <a:rPr lang="uk-UA" i="1" dirty="0" smtClean="0"/>
              <a:t>( </a:t>
            </a:r>
            <a:r>
              <a:rPr lang="uk-UA" i="1" dirty="0" err="1" smtClean="0"/>
              <a:t>Байгуші</a:t>
            </a:r>
            <a:r>
              <a:rPr lang="uk-UA" i="1" dirty="0" smtClean="0"/>
              <a:t> 1853 )</a:t>
            </a:r>
            <a:endParaRPr lang="ru-RU" i="1" dirty="0"/>
          </a:p>
        </p:txBody>
      </p:sp>
      <p:sp>
        <p:nvSpPr>
          <p:cNvPr id="8" name="TextBox 7"/>
          <p:cNvSpPr txBox="1"/>
          <p:nvPr/>
        </p:nvSpPr>
        <p:spPr>
          <a:xfrm>
            <a:off x="5500694" y="5500702"/>
            <a:ext cx="3143272" cy="64633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i="1" dirty="0" smtClean="0"/>
              <a:t>Kazak on a Horse </a:t>
            </a:r>
            <a:r>
              <a:rPr lang="uk-UA" i="1" dirty="0" smtClean="0"/>
              <a:t>( Казах на коні 1849 )</a:t>
            </a:r>
            <a:endParaRPr lang="ru-RU" i="1" dirty="0"/>
          </a:p>
        </p:txBody>
      </p:sp>
      <p:sp>
        <p:nvSpPr>
          <p:cNvPr id="9" name="TextBox 8"/>
          <p:cNvSpPr txBox="1"/>
          <p:nvPr/>
        </p:nvSpPr>
        <p:spPr>
          <a:xfrm>
            <a:off x="500034" y="214290"/>
            <a:ext cx="7929618" cy="400110"/>
          </a:xfrm>
          <a:prstGeom prst="rect">
            <a:avLst/>
          </a:prstGeom>
        </p:spPr>
        <p:style>
          <a:lnRef idx="0">
            <a:scrgbClr r="0" g="0" b="0"/>
          </a:lnRef>
          <a:fillRef idx="1002">
            <a:schemeClr val="lt1"/>
          </a:fillRef>
          <a:effectRef idx="0">
            <a:scrgbClr r="0" g="0" b="0"/>
          </a:effectRef>
          <a:fontRef idx="major"/>
        </p:style>
        <p:txBody>
          <a:bodyPr wrap="square" rtlCol="0">
            <a:spAutoFit/>
          </a:bodyPr>
          <a:lstStyle/>
          <a:p>
            <a:r>
              <a:rPr lang="en-US" sz="2000" i="1" dirty="0" smtClean="0"/>
              <a:t>While in exile he depicted the folkways of the Kirghiz and Kazak people</a:t>
            </a:r>
            <a:endParaRPr lang="ru-RU" sz="20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sp>
        <p:nvSpPr>
          <p:cNvPr id="3" name="TextBox 2"/>
          <p:cNvSpPr txBox="1"/>
          <p:nvPr/>
        </p:nvSpPr>
        <p:spPr>
          <a:xfrm>
            <a:off x="1643042" y="142852"/>
            <a:ext cx="5929354"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2000" i="1" dirty="0" smtClean="0"/>
              <a:t>Shevchenko also painted</a:t>
            </a:r>
            <a:r>
              <a:rPr lang="ru-RU" sz="2000" i="1" dirty="0" smtClean="0"/>
              <a:t> </a:t>
            </a:r>
            <a:r>
              <a:rPr lang="en-US" sz="2000" i="1" dirty="0" smtClean="0"/>
              <a:t>the landscapes of Central Asia</a:t>
            </a:r>
            <a:endParaRPr lang="ru-RU" sz="2000" i="1" dirty="0"/>
          </a:p>
        </p:txBody>
      </p:sp>
      <p:pic>
        <p:nvPicPr>
          <p:cNvPr id="5" name="Рисунок 4" descr="24.jpg"/>
          <p:cNvPicPr>
            <a:picLocks noChangeAspect="1"/>
          </p:cNvPicPr>
          <p:nvPr/>
        </p:nvPicPr>
        <p:blipFill>
          <a:blip r:embed="rId3"/>
          <a:stretch>
            <a:fillRect/>
          </a:stretch>
        </p:blipFill>
        <p:spPr>
          <a:xfrm>
            <a:off x="142844" y="785794"/>
            <a:ext cx="4643470" cy="33167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5500694" y="1071546"/>
            <a:ext cx="2928958"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000" i="1" dirty="0" smtClean="0"/>
              <a:t>Fire in the Steppe</a:t>
            </a:r>
            <a:r>
              <a:rPr lang="uk-UA" sz="2000" i="1" dirty="0" smtClean="0"/>
              <a:t> </a:t>
            </a:r>
          </a:p>
          <a:p>
            <a:r>
              <a:rPr lang="uk-UA" sz="2000" i="1" dirty="0" smtClean="0"/>
              <a:t>( Пожежа в степу 1848 )</a:t>
            </a:r>
            <a:endParaRPr lang="ru-RU" sz="2000" i="1" dirty="0"/>
          </a:p>
        </p:txBody>
      </p:sp>
      <p:pic>
        <p:nvPicPr>
          <p:cNvPr id="7" name="Рисунок 6" descr="9.jpg"/>
          <p:cNvPicPr>
            <a:picLocks noChangeAspect="1"/>
          </p:cNvPicPr>
          <p:nvPr/>
        </p:nvPicPr>
        <p:blipFill>
          <a:blip r:embed="rId4"/>
          <a:stretch>
            <a:fillRect/>
          </a:stretch>
        </p:blipFill>
        <p:spPr>
          <a:xfrm>
            <a:off x="4714876" y="3538904"/>
            <a:ext cx="4314824" cy="331909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8" name="TextBox 7"/>
          <p:cNvSpPr txBox="1"/>
          <p:nvPr/>
        </p:nvSpPr>
        <p:spPr>
          <a:xfrm>
            <a:off x="571472" y="5214950"/>
            <a:ext cx="3643338"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i="1" dirty="0" err="1" smtClean="0"/>
              <a:t>Dalismen-Mula-Aulye</a:t>
            </a:r>
            <a:endParaRPr lang="en-US" i="1" dirty="0" smtClean="0"/>
          </a:p>
          <a:p>
            <a:r>
              <a:rPr lang="uk-UA" i="1" dirty="0" smtClean="0"/>
              <a:t>( </a:t>
            </a:r>
            <a:r>
              <a:rPr lang="uk-UA" i="1" dirty="0" err="1" smtClean="0"/>
              <a:t>Далісмен-Мула-Аулье</a:t>
            </a:r>
            <a:r>
              <a:rPr lang="uk-UA" i="1" dirty="0" smtClean="0"/>
              <a:t> 1848 )</a:t>
            </a:r>
            <a:endParaRPr lang="ru-RU"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sp>
        <p:nvSpPr>
          <p:cNvPr id="5" name="TextBox 4"/>
          <p:cNvSpPr txBox="1"/>
          <p:nvPr/>
        </p:nvSpPr>
        <p:spPr>
          <a:xfrm>
            <a:off x="1571604" y="357166"/>
            <a:ext cx="6786610"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000" i="1" dirty="0" smtClean="0"/>
              <a:t>And the misery of life in exile and in the imperial army</a:t>
            </a:r>
            <a:endParaRPr lang="ru-RU" sz="2000" i="1" dirty="0"/>
          </a:p>
        </p:txBody>
      </p:sp>
      <p:pic>
        <p:nvPicPr>
          <p:cNvPr id="5122" name="Picture 2" descr="C:\Documents and Settings\Администратор\Рабочий стол\1069-kivra.jpg"/>
          <p:cNvPicPr>
            <a:picLocks noChangeAspect="1" noChangeArrowheads="1"/>
          </p:cNvPicPr>
          <p:nvPr/>
        </p:nvPicPr>
        <p:blipFill>
          <a:blip r:embed="rId3"/>
          <a:srcRect/>
          <a:stretch>
            <a:fillRect/>
          </a:stretch>
        </p:blipFill>
        <p:spPr bwMode="auto">
          <a:xfrm>
            <a:off x="2143108" y="785794"/>
            <a:ext cx="4786346" cy="5857892"/>
          </a:xfrm>
          <a:prstGeom prst="rect">
            <a:avLst/>
          </a:prstGeom>
          <a:noFill/>
        </p:spPr>
      </p:pic>
      <p:sp>
        <p:nvSpPr>
          <p:cNvPr id="7" name="TextBox 6"/>
          <p:cNvSpPr txBox="1"/>
          <p:nvPr/>
        </p:nvSpPr>
        <p:spPr>
          <a:xfrm>
            <a:off x="2214546" y="6215082"/>
            <a:ext cx="457203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i="1" dirty="0" smtClean="0"/>
              <a:t>In Prison</a:t>
            </a:r>
            <a:r>
              <a:rPr lang="ru-RU" i="1" dirty="0" smtClean="0"/>
              <a:t>( У В</a:t>
            </a:r>
            <a:r>
              <a:rPr lang="en-US" i="1" dirty="0" smtClean="0"/>
              <a:t>`</a:t>
            </a:r>
            <a:r>
              <a:rPr lang="uk-UA" i="1" dirty="0" err="1" smtClean="0"/>
              <a:t>язниці</a:t>
            </a:r>
            <a:r>
              <a:rPr lang="uk-UA" i="1" dirty="0" smtClean="0"/>
              <a:t> 1856-57 )</a:t>
            </a:r>
            <a:endParaRPr lang="ru-RU" i="1" dirty="0"/>
          </a:p>
        </p:txBody>
      </p:sp>
    </p:spTree>
  </p:cSld>
  <p:clrMapOvr>
    <a:masterClrMapping/>
  </p:clrMapOvr>
  <p:timing>
    <p:tnLst>
      <p:par>
        <p:cTn id="1" dur="indefinite" restart="never" nodeType="tmRoot"/>
      </p:par>
    </p:tnLst>
  </p:timing>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5" name="Picture 2"/>
          <p:cNvPicPr>
            <a:picLocks noChangeArrowheads="1" noChangeAspect="1"/>
          </p:cNvPicPr>
          <p:nvPr/>
        </p:nvPicPr>
        <p:blipFill>
          <a:blip r:embed="rId2">
            <a:lum bright="-3000" contrast="-55000"/>
          </a:blip>
          <a:srcRect/>
          <a:stretch>
            <a:fillRect/>
          </a:stretch>
        </p:blipFill>
        <p:spPr bwMode="auto">
          <a:xfrm>
            <a:off x="0" y="0"/>
            <a:ext cx="9143999" cy="6858000"/>
          </a:xfrm>
          <a:prstGeom prst="rect">
            <a:avLst/>
          </a:prstGeom>
          <a:noFill/>
          <a:ln w="9525">
            <a:noFill/>
            <a:miter lim="800000"/>
            <a:headEnd/>
            <a:tailEnd/>
          </a:ln>
          <a:effectLst/>
        </p:spPr>
      </p:pic>
      <p:pic>
        <p:nvPicPr>
          <p:cNvPr id="6146" name="Picture 2"/>
          <p:cNvPicPr>
            <a:picLocks noChangeArrowheads="1" noChangeAspect="1"/>
          </p:cNvPicPr>
          <p:nvPr/>
        </p:nvPicPr>
        <p:blipFill>
          <a:blip r:embed="rId3"/>
          <a:stretch>
            <a:fillRect/>
          </a:stretch>
        </p:blipFill>
        <p:spPr bwMode="auto">
          <a:xfrm>
            <a:off x="4842075" y="980727"/>
            <a:ext cx="3859403" cy="4237611"/>
          </a:xfrm>
          <a:prstGeom prst="rect">
            <a:avLst/>
          </a:prstGeom>
          <a:solidFill>
            <a:srgbClr val="FFFFFF">
              <a:shade val="85000"/>
            </a:srgbClr>
          </a:solidFill>
          <a:ln cap="sq" w="190500">
            <a:solidFill>
              <a:srgbClr val="FFFFFF"/>
            </a:solidFill>
            <a:miter lim="800000"/>
          </a:ln>
          <a:effectLst>
            <a:outerShdw algn="tl" blurRad="65000" dir="12900000" dist="50800" kx="195000" ky="145000" rotWithShape="0">
              <a:srgbClr val="000000">
                <a:alpha val="30000"/>
              </a:srgbClr>
            </a:outerShdw>
          </a:effectLst>
          <a:scene3d>
            <a:camera prst="orthographicFront">
              <a:rot lat="0" lon="0" rev="360000"/>
            </a:camera>
            <a:lightRig dir="t" rig="twoPt">
              <a:rot lat="0" lon="0" rev="7200000"/>
            </a:lightRig>
          </a:scene3d>
          <a:sp3d contourW="12700">
            <a:bevelT h="19050" w="25400"/>
            <a:contourClr>
              <a:srgbClr val="969696"/>
            </a:contourClr>
          </a:sp3d>
        </p:spPr>
      </p:pic>
      <p:sp>
        <p:nvSpPr>
          <p:cNvPr id="7" name="TextBox 6"/>
          <p:cNvSpPr txBox="1"/>
          <p:nvPr/>
        </p:nvSpPr>
        <p:spPr>
          <a:xfrm>
            <a:off x="1500166" y="142852"/>
            <a:ext cx="3357586" cy="120032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wrap="square">
            <a:spAutoFit/>
          </a:bodyPr>
          <a:lstStyle/>
          <a:p>
            <a:r>
              <a:rPr dirty="0" i="1" lang="en-US" smtClean="0"/>
              <a:t>Shevchenko frequently turned in his paintings and drawings to literary, historical, and mythological motifs</a:t>
            </a:r>
            <a:endParaRPr dirty="0" i="1" lang="ru-RU"/>
          </a:p>
        </p:txBody>
      </p:sp>
      <p:sp>
        <p:nvSpPr>
          <p:cNvPr id="8" name="TextBox 7"/>
          <p:cNvSpPr txBox="1"/>
          <p:nvPr/>
        </p:nvSpPr>
        <p:spPr>
          <a:xfrm rot="21256987">
            <a:off x="5445742" y="5469314"/>
            <a:ext cx="3518252" cy="400110"/>
          </a:xfrm>
          <a:prstGeom prst="rect">
            <a:avLst/>
          </a:prstGeom>
        </p:spPr>
        <p:style>
          <a:lnRef idx="1">
            <a:schemeClr val="accent5"/>
          </a:lnRef>
          <a:fillRef idx="2">
            <a:schemeClr val="accent5"/>
          </a:fillRef>
          <a:effectRef idx="1">
            <a:schemeClr val="accent5"/>
          </a:effectRef>
          <a:fontRef idx="minor">
            <a:schemeClr val="dk1"/>
          </a:fontRef>
        </p:style>
        <p:txBody>
          <a:bodyPr rtlCol="0" wrap="square">
            <a:spAutoFit/>
          </a:bodyPr>
          <a:lstStyle/>
          <a:p>
            <a:r>
              <a:rPr dirty="0" err="1" i="1" lang="en-US" smtClean="0" sz="2000"/>
              <a:t>Dioqenes</a:t>
            </a:r>
            <a:r>
              <a:rPr dirty="0" i="1" lang="en-US" smtClean="0" sz="2000"/>
              <a:t> </a:t>
            </a:r>
            <a:r>
              <a:rPr dirty="0" i="1" lang="uk-UA" smtClean="0" sz="2000"/>
              <a:t>( Діоген 1858 )</a:t>
            </a:r>
            <a:endParaRPr dirty="0" i="1" lang="ru-RU" sz="2000"/>
          </a:p>
        </p:txBody>
      </p:sp>
      <p:pic>
        <p:nvPicPr>
          <p:cNvPr id="6147" name="Picture 3"/>
          <p:cNvPicPr>
            <a:picLocks noChangeArrowheads="1" noChangeAspect="1"/>
          </p:cNvPicPr>
          <p:nvPr/>
        </p:nvPicPr>
        <p:blipFill>
          <a:blip r:embed="rId4"/>
          <a:srcRect/>
          <a:stretch>
            <a:fillRect/>
          </a:stretch>
        </p:blipFill>
        <p:spPr bwMode="auto">
          <a:xfrm>
            <a:off x="0" y="1844824"/>
            <a:ext cx="3707904" cy="4015918"/>
          </a:xfrm>
          <a:prstGeom prst="rect">
            <a:avLst/>
          </a:prstGeom>
          <a:ln>
            <a:noFill/>
          </a:ln>
          <a:effectLst>
            <a:reflection algn="bl" blurRad="12700" dir="5400000" dist="5000" endPos="30000" rotWithShape="0" stA="30000" sy="-100000"/>
          </a:effectLst>
          <a:scene3d>
            <a:camera prst="perspectiveContrastingLeftFacing">
              <a:rot lat="300000" lon="19800000" rev="0"/>
            </a:camera>
            <a:lightRig dir="t" rig="threePt">
              <a:rot lat="0" lon="0" rev="2700000"/>
            </a:lightRig>
          </a:scene3d>
          <a:sp3d>
            <a:bevelT h="50800" w="63500"/>
          </a:sp3d>
        </p:spPr>
      </p:pic>
      <p:sp>
        <p:nvSpPr>
          <p:cNvPr id="10" name="TextBox 9"/>
          <p:cNvSpPr txBox="1"/>
          <p:nvPr/>
        </p:nvSpPr>
        <p:spPr>
          <a:xfrm>
            <a:off x="557537" y="5950717"/>
            <a:ext cx="2428892" cy="646331"/>
          </a:xfrm>
          <a:prstGeom prst="rect">
            <a:avLst/>
          </a:prstGeom>
        </p:spPr>
        <p:style>
          <a:lnRef idx="1">
            <a:schemeClr val="accent1"/>
          </a:lnRef>
          <a:fillRef idx="2">
            <a:schemeClr val="accent1"/>
          </a:fillRef>
          <a:effectRef idx="1">
            <a:schemeClr val="accent1"/>
          </a:effectRef>
          <a:fontRef idx="minor">
            <a:schemeClr val="dk1"/>
          </a:fontRef>
        </p:style>
        <p:txBody>
          <a:bodyPr rtlCol="0" wrap="square">
            <a:spAutoFit/>
          </a:bodyPr>
          <a:lstStyle/>
          <a:p>
            <a:r>
              <a:rPr dirty="0" i="1" lang="en-US" smtClean="0"/>
              <a:t>Narcissus and Echo</a:t>
            </a:r>
          </a:p>
          <a:p>
            <a:r>
              <a:rPr dirty="0" i="1" lang="uk-UA" smtClean="0"/>
              <a:t>( Нарцис і </a:t>
            </a:r>
            <a:r>
              <a:rPr dirty="0" err="1" i="1" lang="uk-UA" smtClean="0"/>
              <a:t>Ехо</a:t>
            </a:r>
            <a:r>
              <a:rPr dirty="0" i="1" lang="uk-UA" smtClean="0"/>
              <a:t> 1856 )</a:t>
            </a:r>
            <a:endParaRPr dirty="0" i="1" lang="ru-RU"/>
          </a:p>
        </p:txBody>
      </p:sp>
    </p:spTree>
  </p:cSld>
  <p:clrMapOvr>
    <a:masterClrMapping/>
  </p:clrMapOvr>
  <p:timing>
    <p:tnLst>
      <p:par>
        <p:cTn dur="indefinite" id="1" nodeType="tmRoot" restart="never"/>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1988840"/>
            <a:ext cx="4956101" cy="4244305"/>
          </a:xfrm>
          <a:prstGeom prst="rect">
            <a:avLst/>
          </a:prstGeom>
          <a:solidFill>
            <a:schemeClr val="accent5">
              <a:lumMod val="20000"/>
              <a:lumOff val="80000"/>
            </a:scheme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52483">
            <a:off x="170972" y="521349"/>
            <a:ext cx="3893142" cy="4585533"/>
          </a:xfrm>
          <a:prstGeom prst="rect">
            <a:avLst/>
          </a:prstGeom>
          <a:solidFill>
            <a:schemeClr val="tx1">
              <a:lumMod val="50000"/>
              <a:lumOff val="50000"/>
            </a:scheme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rot="551069">
            <a:off x="719121" y="4786248"/>
            <a:ext cx="2500330"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dirty="0" smtClean="0"/>
              <a:t>Robinson Crusoe</a:t>
            </a:r>
          </a:p>
          <a:p>
            <a:r>
              <a:rPr lang="uk-UA" sz="2000" i="1" dirty="0" smtClean="0"/>
              <a:t>(  Робінзон Крузо 1856 )</a:t>
            </a:r>
            <a:endParaRPr lang="ru-RU" sz="2000" i="1" dirty="0"/>
          </a:p>
        </p:txBody>
      </p:sp>
      <p:sp>
        <p:nvSpPr>
          <p:cNvPr id="8" name="TextBox 7"/>
          <p:cNvSpPr txBox="1"/>
          <p:nvPr/>
        </p:nvSpPr>
        <p:spPr>
          <a:xfrm rot="20417229">
            <a:off x="5706872" y="5490328"/>
            <a:ext cx="2714644"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000" i="1" dirty="0" smtClean="0"/>
              <a:t>Mermaids</a:t>
            </a:r>
            <a:r>
              <a:rPr lang="uk-UA" sz="2000" i="1" dirty="0" smtClean="0"/>
              <a:t> ( Русалки 1859)</a:t>
            </a:r>
            <a:endParaRPr lang="ru-RU" sz="2000" i="1" dirty="0"/>
          </a:p>
        </p:txBody>
      </p:sp>
    </p:spTree>
    <p:extLst>
      <p:ext uri="{BB962C8B-B14F-4D97-AF65-F5344CB8AC3E}">
        <p14:creationId xmlns:p14="http://schemas.microsoft.com/office/powerpoint/2010/main" val="177129387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TotalTime>
  <Words>373</Words>
  <Application>Microsoft Office PowerPoint</Application>
  <PresentationFormat>Экран (4:3)</PresentationFormat>
  <Paragraphs>41</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Вчитель</cp:lastModifiedBy>
  <cp:revision>34</cp:revision>
  <dcterms:modified xsi:type="dcterms:W3CDTF">2014-02-06T08:27:45Z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2100099</vt:lpwstr>
  </property>
  <property fmtid="{D5CDD505-2E9C-101B-9397-08002B2CF9AE}" name="NXPowerLiteVersion" pid="3">
    <vt:lpwstr>D4.1.4</vt:lpwstr>
  </property>
</Properties>
</file>