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notesSlide+xml" PartName="/ppt/notesSlides/notesSlide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1" r:id="rId6"/>
    <p:sldId id="264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056" autoAdjust="0"/>
  </p:normalViewPr>
  <p:slideViewPr>
    <p:cSldViewPr>
      <p:cViewPr varScale="1">
        <p:scale>
          <a:sx n="93" d="100"/>
          <a:sy n="93" d="100"/>
        </p:scale>
        <p:origin x="-101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DF7150-679F-43A1-BE27-3BC682AE9086}" type="datetimeFigureOut">
              <a:rPr lang="ru-RU" smtClean="0"/>
              <a:pPr/>
              <a:t>25.06.2014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D7FFD3-7601-456D-9EEB-DB5CBAB2CE7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D7FFD3-7601-456D-9EEB-DB5CBAB2CE75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30711-39C5-4687-A663-F96BE6E75B2E}" type="datetimeFigureOut">
              <a:rPr lang="ru-RU" smtClean="0"/>
              <a:pPr/>
              <a:t>25.06.2014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86D38-FDD3-4874-B8A6-E7B8D024D1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30711-39C5-4687-A663-F96BE6E75B2E}" type="datetimeFigureOut">
              <a:rPr lang="ru-RU" smtClean="0"/>
              <a:pPr/>
              <a:t>25.06.2014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86D38-FDD3-4874-B8A6-E7B8D024D1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30711-39C5-4687-A663-F96BE6E75B2E}" type="datetimeFigureOut">
              <a:rPr lang="ru-RU" smtClean="0"/>
              <a:pPr/>
              <a:t>25.06.2014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86D38-FDD3-4874-B8A6-E7B8D024D1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30711-39C5-4687-A663-F96BE6E75B2E}" type="datetimeFigureOut">
              <a:rPr lang="ru-RU" smtClean="0"/>
              <a:pPr/>
              <a:t>25.06.2014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86D38-FDD3-4874-B8A6-E7B8D024D1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30711-39C5-4687-A663-F96BE6E75B2E}" type="datetimeFigureOut">
              <a:rPr lang="ru-RU" smtClean="0"/>
              <a:pPr/>
              <a:t>25.06.2014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86D38-FDD3-4874-B8A6-E7B8D024D1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30711-39C5-4687-A663-F96BE6E75B2E}" type="datetimeFigureOut">
              <a:rPr lang="ru-RU" smtClean="0"/>
              <a:pPr/>
              <a:t>25.06.2014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86D38-FDD3-4874-B8A6-E7B8D024D1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30711-39C5-4687-A663-F96BE6E75B2E}" type="datetimeFigureOut">
              <a:rPr lang="ru-RU" smtClean="0"/>
              <a:pPr/>
              <a:t>25.06.2014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86D38-FDD3-4874-B8A6-E7B8D024D1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30711-39C5-4687-A663-F96BE6E75B2E}" type="datetimeFigureOut">
              <a:rPr lang="ru-RU" smtClean="0"/>
              <a:pPr/>
              <a:t>25.06.2014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86D38-FDD3-4874-B8A6-E7B8D024D1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30711-39C5-4687-A663-F96BE6E75B2E}" type="datetimeFigureOut">
              <a:rPr lang="ru-RU" smtClean="0"/>
              <a:pPr/>
              <a:t>25.06.2014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86D38-FDD3-4874-B8A6-E7B8D024D1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30711-39C5-4687-A663-F96BE6E75B2E}" type="datetimeFigureOut">
              <a:rPr lang="ru-RU" smtClean="0"/>
              <a:pPr/>
              <a:t>25.06.2014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86D38-FDD3-4874-B8A6-E7B8D024D1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30711-39C5-4687-A663-F96BE6E75B2E}" type="datetimeFigureOut">
              <a:rPr lang="ru-RU" smtClean="0"/>
              <a:pPr/>
              <a:t>25.06.2014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AC86D38-FDD3-4874-B8A6-E7B8D024D14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5930711-39C5-4687-A663-F96BE6E75B2E}" type="datetimeFigureOut">
              <a:rPr lang="ru-RU" smtClean="0"/>
              <a:pPr/>
              <a:t>25.06.2014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AC86D38-FDD3-4874-B8A6-E7B8D024D14F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 ?><Relationships xmlns="http://schemas.openxmlformats.org/package/2006/relationships"><Relationship Id="rId2" Target="../media/image9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1.xml.rels><?xml version="1.0" encoding="UTF-8" standalone="yes" ?><Relationships xmlns="http://schemas.openxmlformats.org/package/2006/relationships"><Relationship Id="rId2" Target="../media/image10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2.xml.rels><?xml version="1.0" encoding="UTF-8" standalone="yes" ?><Relationships xmlns="http://schemas.openxmlformats.org/package/2006/relationships"><Relationship Id="rId2" Target="../media/image11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3.xml.rels><?xml version="1.0" encoding="UTF-8" standalone="yes" ?><Relationships xmlns="http://schemas.openxmlformats.org/package/2006/relationships"><Relationship Id="rId2" Target="../media/image12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4.xml.rels><?xml version="1.0" encoding="UTF-8" standalone="yes" ?><Relationships xmlns="http://schemas.openxmlformats.org/package/2006/relationships"><Relationship Id="rId2" Target="../media/image13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15.xml.rels><?xml version="1.0" encoding="UTF-8" standalone="yes" ?><Relationships xmlns="http://schemas.openxmlformats.org/package/2006/relationships"><Relationship Id="rId2" Target="../media/image14.jpeg" Type="http://schemas.openxmlformats.org/officeDocument/2006/relationships/image"/><Relationship Id="rId1" Target="../slideLayouts/slideLayout8.xml" Type="http://schemas.openxmlformats.org/officeDocument/2006/relationships/slideLayout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 ?><Relationships xmlns="http://schemas.openxmlformats.org/package/2006/relationships"><Relationship Id="rId2" Target="../media/image4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6.xml.rels><?xml version="1.0" encoding="UTF-8" standalone="yes" ?><Relationships xmlns="http://schemas.openxmlformats.org/package/2006/relationships"><Relationship Id="rId2" Target="../media/image5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 ?><Relationships xmlns="http://schemas.openxmlformats.org/package/2006/relationships"><Relationship Id="rId2" Target="../media/image7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9.xml.rels><?xml version="1.0" encoding="UTF-8" standalone="yes" ?><Relationships xmlns="http://schemas.openxmlformats.org/package/2006/relationships"><Relationship Id="rId2" Target="../media/image8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00043"/>
            <a:ext cx="7772400" cy="1928825"/>
          </a:xfrm>
        </p:spPr>
        <p:txBody>
          <a:bodyPr>
            <a:normAutofit/>
          </a:bodyPr>
          <a:lstStyle/>
          <a:p>
            <a:pPr algn="l"/>
            <a:r>
              <a:rPr lang="en-US" sz="5400" b="1" dirty="0">
                <a:solidFill>
                  <a:srgbClr val="C00000"/>
                </a:solidFill>
              </a:rPr>
              <a:t>The subject of the lesson: 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3228536"/>
            <a:ext cx="6429420" cy="1752600"/>
          </a:xfrm>
          <a:solidFill>
            <a:srgbClr val="FFC000"/>
          </a:solidFill>
        </p:spPr>
        <p:txBody>
          <a:bodyPr/>
          <a:lstStyle/>
          <a:p>
            <a:pPr algn="ctr"/>
            <a:r>
              <a:rPr lang="en-US" sz="7200" b="1" i="1" dirty="0">
                <a:solidFill>
                  <a:srgbClr val="002060"/>
                </a:solidFill>
              </a:rPr>
              <a:t>Canada.</a:t>
            </a:r>
            <a:endParaRPr lang="ru-RU" sz="7200" b="1" i="1" dirty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0"/>
            <a:ext cx="7851648" cy="1285860"/>
          </a:xfrm>
          <a:solidFill>
            <a:srgbClr val="00B050"/>
          </a:solidFill>
        </p:spPr>
        <p:txBody>
          <a:bodyPr>
            <a:normAutofit/>
          </a:bodyPr>
          <a:lstStyle/>
          <a:p>
            <a:pPr algn="ctr"/>
            <a:r>
              <a:rPr lang="en-US" sz="7200" dirty="0" smtClean="0">
                <a:solidFill>
                  <a:srgbClr val="C00000"/>
                </a:solidFill>
              </a:rPr>
              <a:t>T O R O N T O</a:t>
            </a:r>
            <a:endParaRPr lang="ru-RU" sz="7200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1285860"/>
            <a:ext cx="7854696" cy="5572140"/>
          </a:xfrm>
          <a:solidFill>
            <a:srgbClr val="FFFF00"/>
          </a:solidFill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4975" y="1428736"/>
            <a:ext cx="5734050" cy="528641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0"/>
            <a:ext cx="7851648" cy="1214422"/>
          </a:xfrm>
          <a:solidFill>
            <a:srgbClr val="FFFF00"/>
          </a:solidFill>
        </p:spPr>
        <p:txBody>
          <a:bodyPr>
            <a:normAutofit/>
          </a:bodyPr>
          <a:lstStyle/>
          <a:p>
            <a:pPr algn="ctr"/>
            <a:r>
              <a:rPr lang="en-US" sz="7200" dirty="0" smtClean="0">
                <a:solidFill>
                  <a:srgbClr val="7030A0"/>
                </a:solidFill>
              </a:rPr>
              <a:t>THE MACKENZIE</a:t>
            </a:r>
            <a:endParaRPr lang="ru-RU" sz="7200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1285860"/>
            <a:ext cx="7854696" cy="557214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357298"/>
            <a:ext cx="6929485" cy="535785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0"/>
            <a:ext cx="7851648" cy="1142984"/>
          </a:xfrm>
          <a:solidFill>
            <a:srgbClr val="C00000"/>
          </a:solidFill>
        </p:spPr>
        <p:txBody>
          <a:bodyPr>
            <a:normAutofit/>
          </a:bodyPr>
          <a:lstStyle/>
          <a:p>
            <a:pPr algn="ctr"/>
            <a:r>
              <a:rPr lang="en-US" sz="6600" dirty="0" smtClean="0">
                <a:solidFill>
                  <a:srgbClr val="00B050"/>
                </a:solidFill>
              </a:rPr>
              <a:t>THE  NIAGARA  FALLS</a:t>
            </a:r>
            <a:endParaRPr lang="ru-RU" sz="6600" dirty="0">
              <a:solidFill>
                <a:srgbClr val="00B05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1357298"/>
            <a:ext cx="7854696" cy="550070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285860"/>
            <a:ext cx="7143800" cy="557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0"/>
            <a:ext cx="7851648" cy="1285860"/>
          </a:xfrm>
          <a:solidFill>
            <a:srgbClr val="002060"/>
          </a:solidFill>
        </p:spPr>
        <p:txBody>
          <a:bodyPr>
            <a:normAutofit/>
          </a:bodyPr>
          <a:lstStyle/>
          <a:p>
            <a:pPr algn="ctr"/>
            <a:r>
              <a:rPr lang="en-US" sz="7200" dirty="0" smtClean="0">
                <a:solidFill>
                  <a:srgbClr val="C00000"/>
                </a:solidFill>
              </a:rPr>
              <a:t>C U R </a:t>
            </a:r>
            <a:r>
              <a:rPr lang="en-US" sz="7200" dirty="0" err="1" smtClean="0">
                <a:solidFill>
                  <a:srgbClr val="C00000"/>
                </a:solidFill>
              </a:rPr>
              <a:t>R</a:t>
            </a:r>
            <a:r>
              <a:rPr lang="en-US" sz="7200" dirty="0" smtClean="0">
                <a:solidFill>
                  <a:srgbClr val="C00000"/>
                </a:solidFill>
              </a:rPr>
              <a:t> E N C Y</a:t>
            </a:r>
            <a:endParaRPr lang="ru-RU" sz="7200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1357298"/>
            <a:ext cx="7854696" cy="471490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500174"/>
            <a:ext cx="7572428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358246" cy="1285860"/>
          </a:xfrm>
          <a:solidFill>
            <a:srgbClr val="00B0F0"/>
          </a:solidFill>
        </p:spPr>
        <p:txBody>
          <a:bodyPr/>
          <a:lstStyle/>
          <a:p>
            <a:pPr algn="ctr"/>
            <a:r>
              <a:rPr lang="en-US" sz="6000" b="1" dirty="0" smtClean="0">
                <a:solidFill>
                  <a:srgbClr val="C00000"/>
                </a:solidFill>
              </a:rPr>
              <a:t>THE LARGEST ESTER EGG</a:t>
            </a:r>
            <a:endParaRPr lang="ru-RU" sz="6000" b="1" dirty="0">
              <a:solidFill>
                <a:srgbClr val="C00000"/>
              </a:solidFill>
            </a:endParaRPr>
          </a:p>
        </p:txBody>
      </p:sp>
      <p:pic>
        <p:nvPicPr>
          <p:cNvPr id="5" name="Содержимое 4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459233"/>
            <a:ext cx="7615262" cy="525591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0" y="5715016"/>
            <a:ext cx="2357422" cy="785818"/>
          </a:xfrm>
          <a:solidFill>
            <a:srgbClr val="00B050"/>
          </a:solidFill>
        </p:spPr>
        <p:txBody>
          <a:bodyPr>
            <a:normAutofit/>
          </a:bodyPr>
          <a:lstStyle/>
          <a:p>
            <a:r>
              <a:rPr lang="en-US" sz="2800" b="1" i="1" dirty="0" smtClean="0">
                <a:solidFill>
                  <a:srgbClr val="002060"/>
                </a:solidFill>
              </a:rPr>
              <a:t>VEGREVILLE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7672414" cy="785794"/>
          </a:xfrm>
          <a:solidFill>
            <a:srgbClr val="00B050"/>
          </a:solidFill>
        </p:spPr>
        <p:txBody>
          <a:bodyPr/>
          <a:lstStyle/>
          <a:p>
            <a:r>
              <a:rPr lang="en-US" sz="3600" b="1" dirty="0" smtClean="0">
                <a:solidFill>
                  <a:srgbClr val="C00000"/>
                </a:solidFill>
              </a:rPr>
              <a:t>THE MONUMENT TO T. SHEVCHENKO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5" name="Содержимое 4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928671"/>
            <a:ext cx="5200455" cy="578647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42844" y="5429264"/>
            <a:ext cx="2286016" cy="571504"/>
          </a:xfrm>
          <a:solidFill>
            <a:srgbClr val="00B0F0"/>
          </a:solidFill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</a:rPr>
              <a:t>WINNIPEG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07157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300" b="1" dirty="0" smtClean="0"/>
              <a:t/>
            </a:r>
            <a:br>
              <a:rPr lang="en-US" sz="5300" b="1" dirty="0" smtClean="0"/>
            </a:br>
            <a:r>
              <a:rPr lang="en-US" sz="5300" b="1" dirty="0" smtClean="0"/>
              <a:t/>
            </a:r>
            <a:br>
              <a:rPr lang="en-US" sz="5300" b="1" dirty="0" smtClean="0"/>
            </a:br>
            <a:r>
              <a:rPr lang="en-US" sz="5300" b="1" dirty="0" smtClean="0"/>
              <a:t/>
            </a:r>
            <a:br>
              <a:rPr lang="en-US" sz="5300" b="1" dirty="0" smtClean="0"/>
            </a:br>
            <a:r>
              <a:rPr lang="en-US" sz="5300" b="1" dirty="0" smtClean="0"/>
              <a:t/>
            </a:r>
            <a:br>
              <a:rPr lang="en-US" sz="5300" b="1" dirty="0" smtClean="0"/>
            </a:br>
            <a:r>
              <a:rPr lang="en-US" sz="2000" b="1" dirty="0" smtClean="0">
                <a:solidFill>
                  <a:srgbClr val="C00000"/>
                </a:solidFill>
              </a:rPr>
              <a:t>Chose the correct answer in the quiz.\There may be more than one correct answer\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6286520"/>
          </a:xfrm>
        </p:spPr>
        <p:txBody>
          <a:bodyPr>
            <a:noAutofit/>
          </a:bodyPr>
          <a:lstStyle/>
          <a:p>
            <a:pPr indent="-180000">
              <a:lnSpc>
                <a:spcPct val="120000"/>
              </a:lnSpc>
            </a:pPr>
            <a:r>
              <a:rPr lang="en-US" sz="1600" b="1" dirty="0" smtClean="0"/>
              <a:t>1. The national language of Canada is : </a:t>
            </a:r>
            <a:br>
              <a:rPr lang="en-US" sz="1600" b="1" dirty="0" smtClean="0"/>
            </a:br>
            <a:r>
              <a:rPr lang="en-US" sz="1600" b="1" dirty="0" smtClean="0"/>
              <a:t>a)French ;	b) English;	c)German .</a:t>
            </a:r>
            <a:endParaRPr lang="ru-RU" sz="1600" b="1" dirty="0" smtClean="0"/>
          </a:p>
          <a:p>
            <a:pPr indent="-180000">
              <a:lnSpc>
                <a:spcPct val="120000"/>
              </a:lnSpc>
            </a:pPr>
            <a:r>
              <a:rPr lang="en-US" sz="1600" b="1" dirty="0" smtClean="0"/>
              <a:t>2. The capital of Canada is:</a:t>
            </a:r>
            <a:br>
              <a:rPr lang="en-US" sz="1600" b="1" dirty="0" smtClean="0"/>
            </a:br>
            <a:r>
              <a:rPr lang="en-US" sz="1600" b="1" dirty="0" smtClean="0"/>
              <a:t>a)Montreal ;		b) Toronto; 		c)Ottawa </a:t>
            </a:r>
            <a:endParaRPr lang="ru-RU" sz="1600" b="1" dirty="0" smtClean="0"/>
          </a:p>
          <a:p>
            <a:pPr indent="-180000">
              <a:lnSpc>
                <a:spcPct val="120000"/>
              </a:lnSpc>
            </a:pPr>
            <a:r>
              <a:rPr lang="en-US" sz="1600" b="1" dirty="0" smtClean="0"/>
              <a:t>3. Canada is:</a:t>
            </a:r>
            <a:br>
              <a:rPr lang="en-US" sz="1600" b="1" dirty="0" smtClean="0"/>
            </a:br>
            <a:r>
              <a:rPr lang="en-US" sz="1600" b="1" dirty="0" smtClean="0"/>
              <a:t>a)the largest country in the world;</a:t>
            </a:r>
            <a:br>
              <a:rPr lang="en-US" sz="1600" b="1" dirty="0" smtClean="0"/>
            </a:br>
            <a:r>
              <a:rPr lang="en-US" sz="1600" b="1" dirty="0" smtClean="0"/>
              <a:t>b)the second largest country in the world;</a:t>
            </a:r>
            <a:br>
              <a:rPr lang="en-US" sz="1600" b="1" dirty="0" smtClean="0"/>
            </a:br>
            <a:r>
              <a:rPr lang="en-US" sz="1600" b="1" dirty="0" smtClean="0"/>
              <a:t>c) the third largest country in the world.</a:t>
            </a:r>
            <a:endParaRPr lang="ru-RU" sz="1600" b="1" dirty="0" smtClean="0"/>
          </a:p>
          <a:p>
            <a:pPr indent="-180000">
              <a:lnSpc>
                <a:spcPct val="120000"/>
              </a:lnSpc>
            </a:pPr>
            <a:r>
              <a:rPr lang="en-US" sz="1600" b="1" dirty="0" smtClean="0"/>
              <a:t>4. The Canadian head of the state is:</a:t>
            </a:r>
            <a:br>
              <a:rPr lang="en-US" sz="1600" b="1" dirty="0" smtClean="0"/>
            </a:br>
            <a:r>
              <a:rPr lang="en-US" sz="1600" b="1" dirty="0" smtClean="0"/>
              <a:t>a)the Queen ;	b)the President ; 	c) Prime Minister </a:t>
            </a:r>
            <a:endParaRPr lang="ru-RU" sz="1600" b="1" dirty="0" smtClean="0"/>
          </a:p>
          <a:p>
            <a:pPr indent="-180000">
              <a:lnSpc>
                <a:spcPct val="120000"/>
              </a:lnSpc>
            </a:pPr>
            <a:r>
              <a:rPr lang="en-US" sz="1600" b="1" dirty="0" smtClean="0"/>
              <a:t>5. The national currency of Canada is:</a:t>
            </a:r>
            <a:br>
              <a:rPr lang="en-US" sz="1600" b="1" dirty="0" smtClean="0"/>
            </a:br>
            <a:r>
              <a:rPr lang="en-US" sz="1600" b="1" dirty="0" smtClean="0"/>
              <a:t>a)the Canadian pound ;	b)the Canadian dollar;	c)the Canadian franc</a:t>
            </a:r>
            <a:endParaRPr lang="ru-RU" sz="1600" b="1" dirty="0" smtClean="0"/>
          </a:p>
          <a:p>
            <a:pPr indent="-180000">
              <a:lnSpc>
                <a:spcPct val="120000"/>
              </a:lnSpc>
            </a:pPr>
            <a:r>
              <a:rPr lang="en-US" sz="1600" b="1" dirty="0" smtClean="0"/>
              <a:t>6. Canada is the worlds largest producer:</a:t>
            </a:r>
            <a:br>
              <a:rPr lang="en-US" sz="1600" b="1" dirty="0" smtClean="0"/>
            </a:br>
            <a:r>
              <a:rPr lang="en-US" sz="1600" b="1" dirty="0" smtClean="0"/>
              <a:t>a) gold;	b) oil;		c) nickel </a:t>
            </a:r>
            <a:endParaRPr lang="ru-RU" sz="1600" b="1" dirty="0" smtClean="0"/>
          </a:p>
          <a:p>
            <a:pPr indent="-180000">
              <a:lnSpc>
                <a:spcPct val="120000"/>
              </a:lnSpc>
            </a:pPr>
            <a:r>
              <a:rPr lang="en-US" sz="1600" b="1" dirty="0" smtClean="0"/>
              <a:t>7. Canada’s original </a:t>
            </a:r>
            <a:r>
              <a:rPr lang="en-US" sz="1600" b="1" dirty="0" err="1" smtClean="0"/>
              <a:t>inhabitans</a:t>
            </a:r>
            <a:r>
              <a:rPr lang="en-US" sz="1600" b="1" dirty="0" smtClean="0"/>
              <a:t> were:</a:t>
            </a:r>
            <a:br>
              <a:rPr lang="en-US" sz="1600" b="1" dirty="0" smtClean="0"/>
            </a:br>
            <a:r>
              <a:rPr lang="en-US" sz="1600" b="1" dirty="0" smtClean="0"/>
              <a:t>a) Eskimos;		b)Indians;		c) Japanese </a:t>
            </a:r>
            <a:endParaRPr lang="ru-RU" sz="1600" b="1" dirty="0" smtClean="0"/>
          </a:p>
          <a:p>
            <a:pPr indent="-180000">
              <a:lnSpc>
                <a:spcPct val="120000"/>
              </a:lnSpc>
            </a:pPr>
            <a:r>
              <a:rPr lang="en-US" sz="1600" b="1" dirty="0" smtClean="0"/>
              <a:t>8. The longest river in Canada is:</a:t>
            </a:r>
            <a:br>
              <a:rPr lang="en-US" sz="1600" b="1" dirty="0" smtClean="0"/>
            </a:br>
            <a:r>
              <a:rPr lang="en-US" sz="1600" b="1" dirty="0" smtClean="0"/>
              <a:t>a)the St. Lawrence ;	</a:t>
            </a:r>
            <a:br>
              <a:rPr lang="en-US" sz="1600" b="1" dirty="0" smtClean="0"/>
            </a:br>
            <a:r>
              <a:rPr lang="en-US" sz="1600" b="1" dirty="0" smtClean="0"/>
              <a:t>b)the </a:t>
            </a:r>
            <a:r>
              <a:rPr lang="en-US" sz="1600" b="1" dirty="0" err="1" smtClean="0"/>
              <a:t>Mackendzi</a:t>
            </a:r>
            <a:r>
              <a:rPr lang="en-US" sz="1600" b="1" dirty="0" smtClean="0"/>
              <a:t> ;</a:t>
            </a:r>
            <a:br>
              <a:rPr lang="en-US" sz="1600" b="1" dirty="0" smtClean="0"/>
            </a:br>
            <a:r>
              <a:rPr lang="en-US" sz="1600" b="1" dirty="0" smtClean="0"/>
              <a:t>c) the Mississippi ;</a:t>
            </a:r>
            <a:endParaRPr lang="ru-RU" sz="1600" b="1" dirty="0" smtClean="0"/>
          </a:p>
          <a:p>
            <a:pPr indent="-180000">
              <a:lnSpc>
                <a:spcPct val="120000"/>
              </a:lnSpc>
            </a:pPr>
            <a:r>
              <a:rPr lang="en-US" sz="1600" b="1" dirty="0" smtClean="0"/>
              <a:t> </a:t>
            </a:r>
            <a:endParaRPr lang="ru-RU" sz="1600" b="1" dirty="0" smtClean="0"/>
          </a:p>
          <a:p>
            <a:endParaRPr lang="ru-RU" sz="1600" b="1" dirty="0"/>
          </a:p>
        </p:txBody>
      </p:sp>
    </p:spTree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3" name="Text Box 25"/>
          <p:cNvSpPr txBox="1">
            <a:spLocks noChangeArrowheads="1"/>
          </p:cNvSpPr>
          <p:nvPr/>
        </p:nvSpPr>
        <p:spPr bwMode="auto">
          <a:xfrm>
            <a:off x="0" y="1571612"/>
            <a:ext cx="1984375" cy="11049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Territory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72" name="Text Box 24"/>
          <p:cNvSpPr txBox="1">
            <a:spLocks noChangeArrowheads="1"/>
          </p:cNvSpPr>
          <p:nvPr/>
        </p:nvSpPr>
        <p:spPr bwMode="auto">
          <a:xfrm>
            <a:off x="2214546" y="1643050"/>
            <a:ext cx="1992312" cy="11049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Population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71" name="Text Box 23"/>
          <p:cNvSpPr txBox="1">
            <a:spLocks noChangeArrowheads="1"/>
          </p:cNvSpPr>
          <p:nvPr/>
        </p:nvSpPr>
        <p:spPr bwMode="auto">
          <a:xfrm>
            <a:off x="4929190" y="1571612"/>
            <a:ext cx="1989138" cy="11049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Capital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70" name="Text Box 22"/>
          <p:cNvSpPr txBox="1">
            <a:spLocks noChangeArrowheads="1"/>
          </p:cNvSpPr>
          <p:nvPr/>
        </p:nvSpPr>
        <p:spPr bwMode="auto">
          <a:xfrm>
            <a:off x="7151688" y="1571612"/>
            <a:ext cx="1992312" cy="11049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Language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9" name="Text Box 21"/>
          <p:cNvSpPr txBox="1">
            <a:spLocks noChangeArrowheads="1"/>
          </p:cNvSpPr>
          <p:nvPr/>
        </p:nvSpPr>
        <p:spPr bwMode="auto">
          <a:xfrm>
            <a:off x="3071802" y="3643314"/>
            <a:ext cx="2743200" cy="1085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Canada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8" name="Text Box 20"/>
          <p:cNvSpPr txBox="1">
            <a:spLocks noChangeArrowheads="1"/>
          </p:cNvSpPr>
          <p:nvPr/>
        </p:nvSpPr>
        <p:spPr bwMode="auto">
          <a:xfrm>
            <a:off x="0" y="3000372"/>
            <a:ext cx="1984375" cy="7778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Emblem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7" name="Text Box 19"/>
          <p:cNvSpPr txBox="1">
            <a:spLocks noChangeArrowheads="1"/>
          </p:cNvSpPr>
          <p:nvPr/>
        </p:nvSpPr>
        <p:spPr bwMode="auto">
          <a:xfrm>
            <a:off x="0" y="4214818"/>
            <a:ext cx="1984375" cy="9556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Head of state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6" name="Text Box 18"/>
          <p:cNvSpPr txBox="1">
            <a:spLocks noChangeArrowheads="1"/>
          </p:cNvSpPr>
          <p:nvPr/>
        </p:nvSpPr>
        <p:spPr bwMode="auto">
          <a:xfrm>
            <a:off x="7077075" y="3143248"/>
            <a:ext cx="2066925" cy="78581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Deposits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5" name="Text Box 17"/>
          <p:cNvSpPr txBox="1">
            <a:spLocks noChangeArrowheads="1"/>
          </p:cNvSpPr>
          <p:nvPr/>
        </p:nvSpPr>
        <p:spPr bwMode="auto">
          <a:xfrm>
            <a:off x="7077075" y="4286256"/>
            <a:ext cx="2066925" cy="9906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Largest </a:t>
            </a:r>
            <a:endParaRPr kumimoji="0" lang="en-US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city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4" name="Text Box 16"/>
          <p:cNvSpPr txBox="1">
            <a:spLocks noChangeArrowheads="1"/>
          </p:cNvSpPr>
          <p:nvPr/>
        </p:nvSpPr>
        <p:spPr bwMode="auto">
          <a:xfrm>
            <a:off x="0" y="5643578"/>
            <a:ext cx="1984375" cy="79851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Rivers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3" name="Text Box 15"/>
          <p:cNvSpPr txBox="1">
            <a:spLocks noChangeArrowheads="1"/>
          </p:cNvSpPr>
          <p:nvPr/>
        </p:nvSpPr>
        <p:spPr bwMode="auto">
          <a:xfrm>
            <a:off x="2357422" y="5643578"/>
            <a:ext cx="2039937" cy="79851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Agriculture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2" name="Text Box 14"/>
          <p:cNvSpPr txBox="1">
            <a:spLocks noChangeArrowheads="1"/>
          </p:cNvSpPr>
          <p:nvPr/>
        </p:nvSpPr>
        <p:spPr bwMode="auto">
          <a:xfrm>
            <a:off x="4857752" y="5643578"/>
            <a:ext cx="1917700" cy="79851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Currency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1" name="Text Box 13"/>
          <p:cNvSpPr txBox="1">
            <a:spLocks noChangeArrowheads="1"/>
          </p:cNvSpPr>
          <p:nvPr/>
        </p:nvSpPr>
        <p:spPr bwMode="auto">
          <a:xfrm>
            <a:off x="7077075" y="5572140"/>
            <a:ext cx="2066925" cy="8318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Industry</a:t>
            </a:r>
            <a:endParaRPr kumimoji="0" lang="en-US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0" name="AutoShape 12"/>
          <p:cNvSpPr>
            <a:spLocks noChangeShapeType="1"/>
          </p:cNvSpPr>
          <p:nvPr/>
        </p:nvSpPr>
        <p:spPr bwMode="auto">
          <a:xfrm flipH="1" flipV="1">
            <a:off x="1928794" y="2643182"/>
            <a:ext cx="1171574" cy="1008062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9" name="AutoShape 11"/>
          <p:cNvSpPr>
            <a:spLocks noChangeShapeType="1"/>
          </p:cNvSpPr>
          <p:nvPr/>
        </p:nvSpPr>
        <p:spPr bwMode="auto">
          <a:xfrm flipH="1" flipV="1">
            <a:off x="3714744" y="2643182"/>
            <a:ext cx="20638" cy="1008062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8" name="AutoShape 10"/>
          <p:cNvSpPr>
            <a:spLocks noChangeShapeType="1"/>
          </p:cNvSpPr>
          <p:nvPr/>
        </p:nvSpPr>
        <p:spPr bwMode="auto">
          <a:xfrm flipH="1" flipV="1">
            <a:off x="5214942" y="2643182"/>
            <a:ext cx="14287" cy="1008062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7" name="AutoShape 9"/>
          <p:cNvSpPr>
            <a:spLocks noChangeShapeType="1"/>
          </p:cNvSpPr>
          <p:nvPr/>
        </p:nvSpPr>
        <p:spPr bwMode="auto">
          <a:xfrm flipV="1">
            <a:off x="5786446" y="2643182"/>
            <a:ext cx="1428760" cy="1008062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6" name="AutoShape 8"/>
          <p:cNvSpPr>
            <a:spLocks noChangeShapeType="1"/>
          </p:cNvSpPr>
          <p:nvPr/>
        </p:nvSpPr>
        <p:spPr bwMode="auto">
          <a:xfrm flipH="1">
            <a:off x="2000232" y="3714752"/>
            <a:ext cx="1100136" cy="45719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5" name="AutoShape 7"/>
          <p:cNvSpPr>
            <a:spLocks noChangeShapeType="1"/>
          </p:cNvSpPr>
          <p:nvPr/>
        </p:nvSpPr>
        <p:spPr bwMode="auto">
          <a:xfrm flipH="1">
            <a:off x="2000232" y="4214818"/>
            <a:ext cx="1100136" cy="45719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4" name="AutoShape 6"/>
          <p:cNvSpPr>
            <a:spLocks noChangeShapeType="1"/>
          </p:cNvSpPr>
          <p:nvPr/>
        </p:nvSpPr>
        <p:spPr bwMode="auto">
          <a:xfrm flipH="1">
            <a:off x="2000232" y="4714884"/>
            <a:ext cx="1100136" cy="928694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3" name="AutoShape 5"/>
          <p:cNvSpPr>
            <a:spLocks noChangeShapeType="1"/>
          </p:cNvSpPr>
          <p:nvPr/>
        </p:nvSpPr>
        <p:spPr bwMode="auto">
          <a:xfrm>
            <a:off x="3714744" y="4714884"/>
            <a:ext cx="45719" cy="928694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2" name="AutoShape 4"/>
          <p:cNvSpPr>
            <a:spLocks noChangeShapeType="1"/>
          </p:cNvSpPr>
          <p:nvPr/>
        </p:nvSpPr>
        <p:spPr bwMode="auto">
          <a:xfrm>
            <a:off x="5286379" y="4714884"/>
            <a:ext cx="45719" cy="928694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1" name="AutoShape 3"/>
          <p:cNvSpPr>
            <a:spLocks noChangeShapeType="1"/>
          </p:cNvSpPr>
          <p:nvPr/>
        </p:nvSpPr>
        <p:spPr bwMode="auto">
          <a:xfrm>
            <a:off x="5786447" y="4714884"/>
            <a:ext cx="1285884" cy="857256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0" name="AutoShape 2"/>
          <p:cNvSpPr>
            <a:spLocks noChangeShapeType="1"/>
          </p:cNvSpPr>
          <p:nvPr/>
        </p:nvSpPr>
        <p:spPr bwMode="auto">
          <a:xfrm>
            <a:off x="5857885" y="3857627"/>
            <a:ext cx="1214445" cy="45719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9" name="AutoShape 1"/>
          <p:cNvSpPr>
            <a:spLocks noChangeShapeType="1"/>
          </p:cNvSpPr>
          <p:nvPr/>
        </p:nvSpPr>
        <p:spPr bwMode="auto">
          <a:xfrm>
            <a:off x="5857885" y="4357693"/>
            <a:ext cx="1214446" cy="45719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74" name="Rectangle 26"/>
          <p:cNvSpPr>
            <a:spLocks noChangeArrowheads="1"/>
          </p:cNvSpPr>
          <p:nvPr/>
        </p:nvSpPr>
        <p:spPr bwMode="auto">
          <a:xfrm>
            <a:off x="0" y="0"/>
            <a:ext cx="9120638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Brainstorming.  What associates in your mind with the word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“Canada”.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88" name="Rectangle 40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571480"/>
            <a:ext cx="7851648" cy="1143008"/>
          </a:xfrm>
        </p:spPr>
        <p:txBody>
          <a:bodyPr>
            <a:noAutofit/>
          </a:bodyPr>
          <a:lstStyle/>
          <a:p>
            <a:pPr algn="ctr"/>
            <a:r>
              <a:rPr lang="en-US" sz="6600" dirty="0" smtClean="0">
                <a:solidFill>
                  <a:srgbClr val="C00000"/>
                </a:solidFill>
              </a:rPr>
              <a:t>The objectives: </a:t>
            </a:r>
            <a:br>
              <a:rPr lang="en-US" sz="6600" dirty="0" smtClean="0">
                <a:solidFill>
                  <a:srgbClr val="C00000"/>
                </a:solidFill>
              </a:rPr>
            </a:br>
            <a:endParaRPr lang="ru-RU" sz="6600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1500174"/>
            <a:ext cx="7854696" cy="4357718"/>
          </a:xfrm>
          <a:solidFill>
            <a:srgbClr val="FFC000"/>
          </a:solidFill>
        </p:spPr>
        <p:txBody>
          <a:bodyPr>
            <a:normAutofit fontScale="92500" lnSpcReduction="20000"/>
          </a:bodyPr>
          <a:lstStyle/>
          <a:p>
            <a:r>
              <a:rPr lang="en-US" sz="3600" dirty="0" smtClean="0">
                <a:solidFill>
                  <a:srgbClr val="002060"/>
                </a:solidFill>
              </a:rPr>
              <a:t>1)to develop pupils communicative skills using active vocabulary on the topic;</a:t>
            </a:r>
            <a:endParaRPr lang="ru-RU" sz="3600" dirty="0" smtClean="0">
              <a:solidFill>
                <a:srgbClr val="002060"/>
              </a:solidFill>
            </a:endParaRPr>
          </a:p>
          <a:p>
            <a:r>
              <a:rPr lang="en-US" sz="3600" dirty="0" smtClean="0">
                <a:solidFill>
                  <a:srgbClr val="002060"/>
                </a:solidFill>
              </a:rPr>
              <a:t/>
            </a:r>
            <a:br>
              <a:rPr lang="en-US" sz="3600" dirty="0" smtClean="0">
                <a:solidFill>
                  <a:srgbClr val="002060"/>
                </a:solidFill>
              </a:rPr>
            </a:br>
            <a:r>
              <a:rPr lang="en-US" sz="3600" dirty="0" smtClean="0">
                <a:solidFill>
                  <a:srgbClr val="002060"/>
                </a:solidFill>
              </a:rPr>
              <a:t>2)to improve pupils skills to find specific information of the text;</a:t>
            </a:r>
            <a:endParaRPr lang="ru-RU" sz="3600" dirty="0" smtClean="0">
              <a:solidFill>
                <a:srgbClr val="002060"/>
              </a:solidFill>
            </a:endParaRPr>
          </a:p>
          <a:p>
            <a:r>
              <a:rPr lang="en-US" sz="3600" dirty="0" smtClean="0">
                <a:solidFill>
                  <a:srgbClr val="002060"/>
                </a:solidFill>
              </a:rPr>
              <a:t/>
            </a:r>
            <a:br>
              <a:rPr lang="en-US" sz="3600" dirty="0" smtClean="0">
                <a:solidFill>
                  <a:srgbClr val="002060"/>
                </a:solidFill>
              </a:rPr>
            </a:br>
            <a:r>
              <a:rPr lang="en-US" sz="3600" dirty="0" smtClean="0">
                <a:solidFill>
                  <a:srgbClr val="002060"/>
                </a:solidFill>
              </a:rPr>
              <a:t>3)to widen pupils outlook about Canada</a:t>
            </a:r>
            <a:endParaRPr lang="ru-RU" sz="3600" dirty="0" smtClean="0">
              <a:solidFill>
                <a:srgbClr val="002060"/>
              </a:solidFill>
            </a:endParaRPr>
          </a:p>
          <a:p>
            <a:r>
              <a:rPr lang="en-US" sz="3600" dirty="0" smtClean="0">
                <a:solidFill>
                  <a:srgbClr val="002060"/>
                </a:solidFill>
              </a:rPr>
              <a:t> </a:t>
            </a:r>
            <a:endParaRPr lang="ru-RU" sz="3600" dirty="0" smtClean="0">
              <a:solidFill>
                <a:srgbClr val="002060"/>
              </a:solidFill>
            </a:endParaRPr>
          </a:p>
          <a:p>
            <a:r>
              <a:rPr lang="en-US" dirty="0" smtClean="0"/>
              <a:t> </a:t>
            </a:r>
            <a:endParaRPr lang="ru-RU" dirty="0" smtClean="0"/>
          </a:p>
          <a:p>
            <a:r>
              <a:rPr lang="en-US" dirty="0" smtClean="0"/>
              <a:t> </a:t>
            </a:r>
            <a:endParaRPr lang="ru-RU" dirty="0" smtClean="0"/>
          </a:p>
          <a:p>
            <a:pPr algn="l"/>
            <a:endParaRPr lang="ru-RU" dirty="0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</p:spPr>
        <p:txBody>
          <a:bodyPr>
            <a:normAutofit/>
          </a:bodyPr>
          <a:lstStyle/>
          <a:p>
            <a:pPr algn="ctr"/>
            <a:r>
              <a:rPr lang="en-US" sz="7200" b="1" dirty="0" smtClean="0">
                <a:solidFill>
                  <a:srgbClr val="C00000"/>
                </a:solidFill>
              </a:rPr>
              <a:t>GREAT    BRITAIN</a:t>
            </a:r>
            <a:endParaRPr lang="ru-RU" sz="7200" b="1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 descr="E:\englandmap2.gif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695575" y="1943894"/>
            <a:ext cx="3752850" cy="437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0"/>
            <a:ext cx="7851648" cy="1071546"/>
          </a:xfrm>
          <a:solidFill>
            <a:srgbClr val="00B050"/>
          </a:solidFill>
        </p:spPr>
        <p:txBody>
          <a:bodyPr>
            <a:normAutofit fontScale="90000"/>
          </a:bodyPr>
          <a:lstStyle/>
          <a:p>
            <a:pPr algn="ctr"/>
            <a:r>
              <a:rPr sz="7200" smtClean="0">
                <a:solidFill>
                  <a:srgbClr val="C00000"/>
                </a:solidFill>
              </a:rPr>
              <a:t>NEW  ZEALAND</a:t>
            </a:r>
            <a:endParaRPr lang="ru-RU" sz="7200" dirty="0">
              <a:solidFill>
                <a:srgbClr val="C0000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E:\new-zealand-map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1142984"/>
            <a:ext cx="5486400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42852"/>
            <a:ext cx="7851648" cy="1214446"/>
          </a:xfrm>
          <a:solidFill>
            <a:srgbClr val="00B0F0"/>
          </a:solidFill>
        </p:spPr>
        <p:txBody>
          <a:bodyPr>
            <a:normAutofit/>
          </a:bodyPr>
          <a:lstStyle/>
          <a:p>
            <a:pPr algn="ctr"/>
            <a:r>
              <a:rPr lang="en-US" sz="7200" dirty="0" smtClean="0">
                <a:solidFill>
                  <a:srgbClr val="C00000"/>
                </a:solidFill>
              </a:rPr>
              <a:t>AUSTRALIA</a:t>
            </a:r>
            <a:endParaRPr lang="ru-RU" sz="7200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1857364"/>
            <a:ext cx="7854696" cy="4429156"/>
          </a:xfrm>
        </p:spPr>
        <p:txBody>
          <a:bodyPr/>
          <a:lstStyle/>
          <a:p>
            <a:pPr algn="l"/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1787" y="1643050"/>
            <a:ext cx="5940425" cy="52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0"/>
            <a:ext cx="6715172" cy="1357298"/>
          </a:xfrm>
          <a:solidFill>
            <a:srgbClr val="FFC000"/>
          </a:solidFill>
        </p:spPr>
        <p:txBody>
          <a:bodyPr>
            <a:normAutofit/>
          </a:bodyPr>
          <a:lstStyle/>
          <a:p>
            <a:pPr algn="ctr"/>
            <a:r>
              <a:rPr lang="en-US" sz="8000" dirty="0" smtClean="0">
                <a:solidFill>
                  <a:srgbClr val="C00000"/>
                </a:solidFill>
              </a:rPr>
              <a:t>U   S   A</a:t>
            </a:r>
            <a:endParaRPr lang="ru-RU" sz="8000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1643050"/>
            <a:ext cx="7854696" cy="5214950"/>
          </a:xfrm>
        </p:spPr>
        <p:txBody>
          <a:bodyPr/>
          <a:lstStyle/>
          <a:p>
            <a:pPr algn="l"/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571612"/>
            <a:ext cx="6929486" cy="52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-1143032"/>
            <a:ext cx="7851648" cy="114303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214290"/>
            <a:ext cx="7854696" cy="635798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E:\canada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352425"/>
            <a:ext cx="5943600" cy="615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0"/>
            <a:ext cx="7929618" cy="1428736"/>
          </a:xfrm>
          <a:solidFill>
            <a:srgbClr val="92D050"/>
          </a:solidFill>
        </p:spPr>
        <p:txBody>
          <a:bodyPr>
            <a:normAutofit/>
          </a:bodyPr>
          <a:lstStyle/>
          <a:p>
            <a:pPr algn="ctr"/>
            <a:r>
              <a:rPr lang="en-US" sz="8000" dirty="0" smtClean="0">
                <a:solidFill>
                  <a:srgbClr val="C00000"/>
                </a:solidFill>
              </a:rPr>
              <a:t>O  T  </a:t>
            </a:r>
            <a:r>
              <a:rPr lang="en-US" sz="8000" dirty="0" err="1" smtClean="0">
                <a:solidFill>
                  <a:srgbClr val="C00000"/>
                </a:solidFill>
              </a:rPr>
              <a:t>T</a:t>
            </a:r>
            <a:r>
              <a:rPr lang="en-US" sz="8000" dirty="0" smtClean="0">
                <a:solidFill>
                  <a:srgbClr val="C00000"/>
                </a:solidFill>
              </a:rPr>
              <a:t>  A  W  A</a:t>
            </a:r>
            <a:endParaRPr lang="ru-RU" sz="8000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1500174"/>
            <a:ext cx="7854696" cy="500066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428736"/>
            <a:ext cx="7858180" cy="528641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285728"/>
            <a:ext cx="8039128" cy="1285884"/>
          </a:xfrm>
          <a:solidFill>
            <a:srgbClr val="FFC000"/>
          </a:solidFill>
        </p:spPr>
        <p:txBody>
          <a:bodyPr>
            <a:normAutofit/>
          </a:bodyPr>
          <a:lstStyle/>
          <a:p>
            <a:pPr algn="ctr"/>
            <a:r>
              <a:rPr lang="en-US" sz="7200" dirty="0" smtClean="0">
                <a:solidFill>
                  <a:srgbClr val="002060"/>
                </a:solidFill>
              </a:rPr>
              <a:t>FLAG.  EMBLEM</a:t>
            </a:r>
            <a:endParaRPr lang="ru-RU" sz="7200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1714488"/>
            <a:ext cx="7854696" cy="485778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500174"/>
            <a:ext cx="8072494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34" y="1652574"/>
            <a:ext cx="8072494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241</TotalTime>
  <Words>116</Words>
  <Application>Microsoft Office PowerPoint</Application>
  <PresentationFormat>Экран (4:3)</PresentationFormat>
  <Paragraphs>50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Поток</vt:lpstr>
      <vt:lpstr>The subject of the lesson: </vt:lpstr>
      <vt:lpstr>The objectives:  </vt:lpstr>
      <vt:lpstr>GREAT    BRITAIN</vt:lpstr>
      <vt:lpstr>NEW  ZEALAND</vt:lpstr>
      <vt:lpstr>AUSTRALIA</vt:lpstr>
      <vt:lpstr>U   S   A</vt:lpstr>
      <vt:lpstr>Слайд 7</vt:lpstr>
      <vt:lpstr>O  T  T  A  W  A</vt:lpstr>
      <vt:lpstr>FLAG.  EMBLEM</vt:lpstr>
      <vt:lpstr>T O R O N T O</vt:lpstr>
      <vt:lpstr>THE MACKENZIE</vt:lpstr>
      <vt:lpstr>THE  NIAGARA  FALLS</vt:lpstr>
      <vt:lpstr>C U R R E N C Y</vt:lpstr>
      <vt:lpstr>THE LARGEST ESTER EGG</vt:lpstr>
      <vt:lpstr>THE MONUMENT TO T. SHEVCHENKO</vt:lpstr>
      <vt:lpstr>    Chose the correct answer in the quiz.\There may be more than one correct answer\ 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subject of the lesson: </dc:title>
  <dc:creator>TEST</dc:creator>
  <cp:lastModifiedBy>TEST</cp:lastModifiedBy>
  <cp:revision>57</cp:revision>
  <dcterms:created xsi:type="dcterms:W3CDTF">2014-01-21T16:44:21Z</dcterms:created>
  <dcterms:modified xsi:type="dcterms:W3CDTF">2014-06-25T13:42:16Z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792728</vt:lpwstr>
  </property>
  <property fmtid="{D5CDD505-2E9C-101B-9397-08002B2CF9AE}" name="NXPowerLiteVersion" pid="3">
    <vt:lpwstr>D4.1.4</vt:lpwstr>
  </property>
</Properties>
</file>