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  <p:sldId id="296" r:id="rId3"/>
    <p:sldId id="262" r:id="rId4"/>
    <p:sldId id="261" r:id="rId5"/>
    <p:sldId id="267" r:id="rId6"/>
    <p:sldId id="266" r:id="rId7"/>
    <p:sldId id="268" r:id="rId8"/>
    <p:sldId id="298" r:id="rId9"/>
    <p:sldId id="269" r:id="rId10"/>
    <p:sldId id="258" r:id="rId11"/>
    <p:sldId id="273" r:id="rId12"/>
    <p:sldId id="274" r:id="rId13"/>
    <p:sldId id="288" r:id="rId14"/>
    <p:sldId id="275" r:id="rId15"/>
    <p:sldId id="271" r:id="rId16"/>
    <p:sldId id="278" r:id="rId17"/>
    <p:sldId id="279" r:id="rId18"/>
    <p:sldId id="276" r:id="rId19"/>
    <p:sldId id="272" r:id="rId20"/>
    <p:sldId id="283" r:id="rId21"/>
    <p:sldId id="285" r:id="rId22"/>
    <p:sldId id="289" r:id="rId23"/>
    <p:sldId id="300" r:id="rId24"/>
    <p:sldId id="290" r:id="rId25"/>
    <p:sldId id="299" r:id="rId26"/>
    <p:sldId id="292" r:id="rId27"/>
    <p:sldId id="270" r:id="rId28"/>
    <p:sldId id="282" r:id="rId29"/>
    <p:sldId id="277" r:id="rId30"/>
    <p:sldId id="29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4660"/>
  </p:normalViewPr>
  <p:slideViewPr>
    <p:cSldViewPr>
      <p:cViewPr>
        <p:scale>
          <a:sx n="62" d="100"/>
          <a:sy n="62" d="100"/>
        </p:scale>
        <p:origin x="-336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826F6-527A-4760-8CE7-10C016F82E2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B6DB2-C79D-4EEA-8E2A-34C5AF6740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91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A9990-54DA-4741-9FF4-E20F6F604EA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AD8A3-74EE-4A5E-9DA9-429D016358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9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7CCB7-2786-4BAF-B26A-19F5E197792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87812-5DF7-41FE-9D57-FE1FC9FFA8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0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92941-1813-4CB0-A01E-B7F5DC07DF9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E0CD1-469F-4D8D-86AA-6E234DE8A4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52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6C4E8-B2D5-4B0B-B8F8-595F2589C5D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DA5B5-EEAE-46C6-8848-2857B6B997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00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6616-229B-4137-919C-30F2E02ABA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9E02-0CE7-4324-879C-95197BDFA8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57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A490B-B275-4FC4-BEAE-27E5844648E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47E65-5871-4C62-B938-14F9D57EBB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08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A987D-2A7F-416D-87B3-CF8711C43D2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DEF8-583B-4AA0-94F8-E335FC8793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42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38000-0620-451E-A689-516C5A42D4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E890B-3DCB-4AD5-B31B-BB51E38E2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2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E51BD-0B12-45E0-8D0E-D3A9ABE0F26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40909-6789-4595-9D4C-A0B3ADF8D3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22B0C-CDA8-430C-9624-9EB1BFD0621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482E7-F2F6-4AB3-82D6-962E0D694C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16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9AF3B9-5628-4728-B4AF-A501CFC4A82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35BBAF-6DF4-4EAA-9E87-582EA21C78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1" y="3789040"/>
            <a:ext cx="2745840" cy="2295520"/>
          </a:xfrm>
          <a:prstGeom prst="rect">
            <a:avLst/>
          </a:prstGeom>
        </p:spPr>
      </p:pic>
      <p:pic>
        <p:nvPicPr>
          <p:cNvPr id="9" name="Picture 3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8"/>
          <a:stretch>
            <a:fillRect/>
          </a:stretch>
        </p:blipFill>
        <p:spPr bwMode="auto">
          <a:xfrm>
            <a:off x="1928794" y="571480"/>
            <a:ext cx="6703456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5453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00" spd="slow">
        <p14:switch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Рисунок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429" y="3513366"/>
            <a:ext cx="2705290" cy="252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1187450" y="2060575"/>
            <a:ext cx="7056438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600" b="1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600" b="1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9750" y="6308725"/>
            <a:ext cx="990600" cy="228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900">
                <a:solidFill>
                  <a:srgbClr val="C0504D"/>
                </a:solidFill>
                <a:latin typeface="Arial" charset="0"/>
              </a:rPr>
              <a:t>Nosova Natalya</a:t>
            </a: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Объект 6"/>
          <p:cNvSpPr txBox="1">
            <a:spLocks/>
          </p:cNvSpPr>
          <p:nvPr/>
        </p:nvSpPr>
        <p:spPr bwMode="auto">
          <a:xfrm>
            <a:off x="468097" y="332656"/>
            <a:ext cx="8424936" cy="4524315"/>
          </a:xfrm>
          <a:prstGeom prst="rect">
            <a:avLst/>
          </a:prstGeom>
          <a:noFill/>
          <a:ln>
            <a:noFill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charset="0"/>
              <a:buNone/>
            </a:pP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Welcome to Disney the happiest place on Earth.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A place we all wish to go since the day of our birth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There’s so much to do and so much to see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And fun for all kids from ages one to ninety-three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From Main Street to the castle oh what fun.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Rides and splashing and fun in the sun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Mickey and Minnie and all their pals </a:t>
            </a:r>
            <a:b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</a:b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Pooh and friends and the princess gals </a:t>
            </a:r>
            <a:r>
              <a:rPr lang="uk-UA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71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Colonna MT" pitchFamily="82" charset="0"/>
              </a:rPr>
              <a:t>Disneyland is a large Amusement </a:t>
            </a:r>
            <a:r>
              <a:rPr lang="en-US" b="1" dirty="0">
                <a:latin typeface="Colonna MT" pitchFamily="82" charset="0"/>
              </a:rPr>
              <a:t>P</a:t>
            </a:r>
            <a:r>
              <a:rPr lang="en-US" b="1" dirty="0" smtClean="0">
                <a:latin typeface="Colonna MT" pitchFamily="82" charset="0"/>
              </a:rPr>
              <a:t>ark </a:t>
            </a:r>
            <a:r>
              <a:rPr lang="en-US" b="1" dirty="0">
                <a:latin typeface="Colonna MT" pitchFamily="82" charset="0"/>
              </a:rPr>
              <a:t>i</a:t>
            </a:r>
            <a:r>
              <a:rPr lang="en-US" b="1" dirty="0" smtClean="0">
                <a:latin typeface="Colonna MT" pitchFamily="82" charset="0"/>
              </a:rPr>
              <a:t>n California </a:t>
            </a:r>
            <a:endParaRPr lang="ru-RU" b="1" dirty="0"/>
          </a:p>
        </p:txBody>
      </p:sp>
      <p:pic>
        <p:nvPicPr>
          <p:cNvPr id="3" name="Рисунок 2" descr="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4FCFF"/>
              </a:clrFrom>
              <a:clrTo>
                <a:srgbClr val="F4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1412776"/>
            <a:ext cx="8280920" cy="471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5898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lonna MT" pitchFamily="82" charset="0"/>
              </a:rPr>
              <a:t>There are sixty (60) different amusements and shows in Disneyland  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 descr="karta_disney_thumb_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9" b="100000" l="0" r="100000">
                        <a14:foregroundMark x1="26154" y1="70302" x2="36000" y2="69295"/>
                        <a14:foregroundMark x1="87231" y1="11577" x2="90154" y2="32215"/>
                        <a14:foregroundMark x1="87077" y1="91946" x2="95538" y2="90604"/>
                        <a14:backgroundMark x1="89692" y1="40436" x2="90769" y2="40436"/>
                        <a14:backgroundMark x1="83231" y1="37919" x2="86154" y2="40436"/>
                        <a14:backgroundMark x1="73692" y1="97483" x2="78923" y2="94631"/>
                        <a14:backgroundMark x1="88154" y1="84396" x2="97846" y2="837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544" y="1556792"/>
            <a:ext cx="8352928" cy="485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9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355699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r>
              <a:rPr lang="en-GB" dirty="0">
                <a:solidFill>
                  <a:srgbClr val="006600"/>
                </a:solidFill>
              </a:rPr>
              <a:t>Disneyland consists of 5 main parts : </a:t>
            </a:r>
            <a:endParaRPr lang="ru-RU" dirty="0">
              <a:solidFill>
                <a:srgbClr val="006600"/>
              </a:solidFill>
            </a:endParaRPr>
          </a:p>
          <a:p>
            <a:pPr marL="0" lvl="0" indent="0">
              <a:buNone/>
            </a:pPr>
            <a:r>
              <a:rPr lang="en-GB" dirty="0" smtClean="0"/>
              <a:t>                     Main Street</a:t>
            </a:r>
            <a:endParaRPr lang="ru-RU" dirty="0"/>
          </a:p>
          <a:p>
            <a:pPr marL="0" lvl="0" indent="0">
              <a:buNone/>
            </a:pPr>
            <a:r>
              <a:rPr lang="en-GB" dirty="0" smtClean="0"/>
              <a:t>                     </a:t>
            </a:r>
            <a:r>
              <a:rPr lang="en-GB" dirty="0" err="1" smtClean="0"/>
              <a:t>Adventureland</a:t>
            </a:r>
            <a:endParaRPr lang="ru-RU" dirty="0"/>
          </a:p>
          <a:p>
            <a:pPr marL="0" lv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           </a:t>
            </a:r>
            <a:r>
              <a:rPr lang="en-GB" dirty="0" err="1" smtClean="0"/>
              <a:t>Frontierland</a:t>
            </a:r>
            <a:r>
              <a:rPr lang="en-GB" dirty="0" smtClean="0"/>
              <a:t>  </a:t>
            </a:r>
            <a:endParaRPr lang="ru-RU" dirty="0"/>
          </a:p>
          <a:p>
            <a:pPr marL="0" lvl="0" indent="0">
              <a:buNone/>
            </a:pPr>
            <a:r>
              <a:rPr lang="en-GB" dirty="0" smtClean="0"/>
              <a:t>                      Fantasyland</a:t>
            </a:r>
            <a:endParaRPr lang="ru-RU" dirty="0"/>
          </a:p>
          <a:p>
            <a:pPr marL="0" indent="0">
              <a:buNone/>
            </a:pPr>
            <a:r>
              <a:rPr lang="en-GB" dirty="0" smtClean="0"/>
              <a:t>                      </a:t>
            </a:r>
            <a:r>
              <a:rPr lang="en-GB" dirty="0" err="1" smtClean="0"/>
              <a:t>Discoveryland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4" descr="Рисунок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576064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8" y="2780928"/>
            <a:ext cx="3168352" cy="2489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824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aris_disneyland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4937740" cy="426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_8ce4f_adb1977c_orig.jp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2128664"/>
            <a:ext cx="2808312" cy="339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764704"/>
            <a:ext cx="370892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  <a:latin typeface="Forte" pitchFamily="66" charset="0"/>
              </a:rPr>
              <a:t>Main Street,</a:t>
            </a:r>
            <a:br>
              <a:rPr lang="en-US" b="1" dirty="0" smtClean="0">
                <a:solidFill>
                  <a:srgbClr val="FFC000"/>
                </a:solidFill>
                <a:latin typeface="Forte" pitchFamily="66" charset="0"/>
              </a:rPr>
            </a:br>
            <a:r>
              <a:rPr lang="en-US" b="1" dirty="0" smtClean="0">
                <a:solidFill>
                  <a:srgbClr val="FFC000"/>
                </a:solidFill>
                <a:latin typeface="Forte" pitchFamily="66" charset="0"/>
              </a:rPr>
              <a:t> USA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46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Макс\Рабочий стол\Рисунок11.jpg" id="15362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"/>
          <a:stretch/>
        </p:blipFill>
        <p:spPr bwMode="auto">
          <a:xfrm>
            <a:off x="467544" y="478908"/>
            <a:ext cx="8136904" cy="530301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cartoon_443" id="15363" name="Picture 6">
            <a:hlinkClick action="ppaction://hlinksldjump" r:id="rId3"/>
          </p:cNvPr>
          <p:cNvPicPr>
            <a:picLocks noChangeArrowheads="1" noChangeAspect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786438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9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00" spd="slow">
        <p14:switch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Макс\Рабочий стол\Рисунок12.jpg" id="16386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" r="68"/>
          <a:stretch/>
        </p:blipFill>
        <p:spPr bwMode="auto">
          <a:xfrm>
            <a:off x="691954" y="1515661"/>
            <a:ext cx="3956247" cy="4063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0395" y="300335"/>
            <a:ext cx="7395614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en-GB" smtClean="0" spc="50" sz="5400">
                <a:ln w="11430"/>
                <a:solidFill>
                  <a:srgbClr val="FFC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66" typeface="Forte"/>
              </a:rPr>
              <a:t>F R O N T I E R L A N D</a:t>
            </a:r>
            <a:endParaRPr b="1" cap="none" dirty="0" lang="ru-RU" spc="50" sz="5400">
              <a:ln w="11430"/>
              <a:solidFill>
                <a:srgbClr val="FFC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Documents and Settings\Макс\Рабочий стол\Рисунок21.jpg" id="4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990" y="1523653"/>
            <a:ext cx="3982536" cy="4063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21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00" spd="slow">
        <p14:switch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Макс\Рабочий стол\Рисунок17.jpg" id="21506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" r="56"/>
          <a:stretch/>
        </p:blipFill>
        <p:spPr bwMode="auto">
          <a:xfrm>
            <a:off x="4594350" y="1484784"/>
            <a:ext cx="3938090" cy="406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5792" y="452735"/>
            <a:ext cx="7529625" cy="83099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en-GB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82" typeface="Colonna MT"/>
              </a:rPr>
              <a:t>A D V E  N T U R E L A N D</a:t>
            </a:r>
            <a:endParaRPr b="1" dirty="0" lang="ru-RU" spc="50" sz="48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Documents and Settings\Макс\Рабочий стол\Рисунок19.jpg" id="4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2795"/>
            <a:ext cx="3659828" cy="3844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85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00" spd="slow">
        <p14:switch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en-US" smtClean="0">
                <a:solidFill>
                  <a:srgbClr val="FFC000"/>
                </a:solidFill>
                <a:latin charset="0" pitchFamily="66" typeface="Forte"/>
              </a:rPr>
              <a:t>Fantasyland</a:t>
            </a:r>
            <a:endParaRPr b="1" dirty="0" lang="ru-RU">
              <a:solidFill>
                <a:srgbClr val="FFC000"/>
              </a:solidFill>
            </a:endParaRPr>
          </a:p>
        </p:txBody>
      </p:sp>
      <p:pic>
        <p:nvPicPr>
          <p:cNvPr descr="fantasyland-napis+trpyt-520.jpg" id="7" name="Содержимое 6"/>
          <p:cNvPicPr>
            <a:picLocks noChangeAspect="1" noGrp="1"/>
          </p:cNvPicPr>
          <p:nvPr>
            <p:ph idx="2" sz="half"/>
          </p:nvPr>
        </p:nvPicPr>
        <p:blipFill>
          <a:blip cstate="print" r:embed="rId2"/>
          <a:stretch>
            <a:fillRect/>
          </a:stretch>
        </p:blipFill>
        <p:spPr>
          <a:xfrm>
            <a:off x="395536" y="1124744"/>
            <a:ext cx="5892753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Documents and Settings\Макс\Рабочий стол\Рисунок26.jpg" id="6" name="Picture 4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860032" y="1247056"/>
            <a:ext cx="3960440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4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00" spd="slow">
        <p14:switch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41E55E9E3F0969D787E9C72EB4181873265D1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26794"/>
            <a:ext cx="366586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otel_106_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980728"/>
            <a:ext cx="3600400" cy="4932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81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b="1" dirty="0" smtClean="0">
                <a:solidFill>
                  <a:srgbClr val="FF0000"/>
                </a:solidFill>
                <a:latin typeface="Forte" pitchFamily="66" charset="0"/>
              </a:rPr>
              <a:t>Mind  Map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35424" y="2616344"/>
            <a:ext cx="3744416" cy="1964784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03476" y="33063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Bauhaus 93" pitchFamily="82" charset="0"/>
              </a:rPr>
              <a:t>C A R T O </a:t>
            </a:r>
            <a:r>
              <a:rPr lang="en-GB" sz="2800" dirty="0" err="1" smtClean="0">
                <a:latin typeface="Bauhaus 93" pitchFamily="82" charset="0"/>
              </a:rPr>
              <a:t>O</a:t>
            </a:r>
            <a:r>
              <a:rPr lang="en-GB" sz="2800" dirty="0" smtClean="0">
                <a:latin typeface="Bauhaus 93" pitchFamily="82" charset="0"/>
              </a:rPr>
              <a:t> N S</a:t>
            </a:r>
            <a:endParaRPr lang="ru-RU" sz="28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580112" y="2060848"/>
            <a:ext cx="99972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6" idx="1"/>
          </p:cNvCxnSpPr>
          <p:nvPr/>
        </p:nvCxnSpPr>
        <p:spPr>
          <a:xfrm flipH="1" flipV="1">
            <a:off x="2339752" y="1916832"/>
            <a:ext cx="1044029" cy="987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5"/>
          </p:cNvCxnSpPr>
          <p:nvPr/>
        </p:nvCxnSpPr>
        <p:spPr>
          <a:xfrm>
            <a:off x="6031483" y="4293392"/>
            <a:ext cx="1132805" cy="863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 flipH="1">
            <a:off x="2051720" y="4293392"/>
            <a:ext cx="1332061" cy="863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6"/>
          </p:cNvCxnSpPr>
          <p:nvPr/>
        </p:nvCxnSpPr>
        <p:spPr>
          <a:xfrm flipV="1">
            <a:off x="6579840" y="3598735"/>
            <a:ext cx="159256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6" idx="2"/>
          </p:cNvCxnSpPr>
          <p:nvPr/>
        </p:nvCxnSpPr>
        <p:spPr>
          <a:xfrm flipH="1">
            <a:off x="1475656" y="3598736"/>
            <a:ext cx="13597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18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Макс\Рабочий стол\Рисунок29.jpg" id="33794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"/>
          <a:stretch/>
        </p:blipFill>
        <p:spPr bwMode="auto">
          <a:xfrm>
            <a:off x="4460322" y="1412776"/>
            <a:ext cx="4025221" cy="3832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9045" y="260648"/>
            <a:ext cx="7689926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all" dirty="0" lang="en-GB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82" typeface="Colonna MT"/>
              </a:rPr>
              <a:t>D I s c o v e r y l a n d</a:t>
            </a:r>
            <a:endParaRPr b="1" cap="all" dirty="0" lang="ru-RU" spc="0" sz="5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C:\Documents and Settings\Макс\Рабочий стол\Рисунок32.jpg" id="4" name="Picture 3">
            <a:hlinkClick action="ppaction://hlinksldjump" r:id="rId3"/>
          </p:cNvPr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66" y="1519750"/>
            <a:ext cx="3761536" cy="3757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106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00" spd="slow">
        <p14:switch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0" y="476672"/>
            <a:ext cx="8204114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22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/>
                <a:ea typeface="Calibri"/>
              </a:rPr>
              <a:t>Vocabulary Practice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404664"/>
            <a:ext cx="7797552" cy="5184576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uk-UA" sz="1800" dirty="0" smtClean="0">
              <a:latin typeface="Times New Roman"/>
              <a:ea typeface="Calibri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Filmmakin</a:t>
            </a:r>
            <a:r>
              <a:rPr lang="en-GB" sz="2400" dirty="0" smtClean="0">
                <a:solidFill>
                  <a:srgbClr val="006600"/>
                </a:solidFill>
                <a:latin typeface="Times New Roman"/>
                <a:ea typeface="Calibri"/>
              </a:rPr>
              <a:t>g   </a:t>
            </a:r>
            <a:r>
              <a:rPr lang="en-GB" sz="2400" dirty="0" smtClean="0">
                <a:latin typeface="Times New Roman"/>
                <a:ea typeface="Calibri"/>
              </a:rPr>
              <a:t>                    </a:t>
            </a:r>
            <a:r>
              <a:rPr lang="ru-RU" sz="2400" dirty="0" err="1" smtClean="0">
                <a:latin typeface="Times New Roman"/>
                <a:ea typeface="Calibri"/>
              </a:rPr>
              <a:t>сценар</a:t>
            </a:r>
            <a:r>
              <a:rPr lang="uk-UA" sz="2400" dirty="0" err="1">
                <a:latin typeface="Times New Roman"/>
                <a:ea typeface="Calibri"/>
              </a:rPr>
              <a:t>ій</a:t>
            </a:r>
            <a:endParaRPr lang="ru-RU" sz="2400" dirty="0">
              <a:latin typeface="Times New Roman"/>
              <a:ea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006600"/>
                </a:solidFill>
                <a:latin typeface="Times New Roman"/>
                <a:ea typeface="Calibri"/>
              </a:rPr>
              <a:t>catchy songs                       </a:t>
            </a:r>
            <a:r>
              <a:rPr lang="uk-UA" sz="2400" dirty="0" smtClean="0">
                <a:latin typeface="Times New Roman"/>
                <a:ea typeface="Calibri"/>
              </a:rPr>
              <a:t>сучасні хіти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current </a:t>
            </a:r>
            <a:r>
              <a:rPr lang="en-GB" sz="2400" b="1" dirty="0">
                <a:solidFill>
                  <a:srgbClr val="006600"/>
                </a:solidFill>
                <a:latin typeface="Times New Roman"/>
                <a:ea typeface="Calibri"/>
              </a:rPr>
              <a:t>hits</a:t>
            </a:r>
            <a:r>
              <a:rPr lang="uk-UA" sz="2400" b="1" dirty="0">
                <a:solidFill>
                  <a:srgbClr val="006600"/>
                </a:solidFill>
                <a:latin typeface="Times New Roman"/>
                <a:ea typeface="Calibri"/>
              </a:rPr>
              <a:t>                         </a:t>
            </a:r>
            <a:r>
              <a:rPr lang="uk-UA" sz="2400" dirty="0" smtClean="0">
                <a:latin typeface="Times New Roman"/>
                <a:ea typeface="Calibri"/>
              </a:rPr>
              <a:t>команда</a:t>
            </a:r>
            <a:r>
              <a:rPr lang="uk-UA" sz="2400" dirty="0">
                <a:latin typeface="Times New Roman"/>
                <a:ea typeface="Calibri"/>
              </a:rPr>
              <a:t>, що створює фільм</a:t>
            </a:r>
            <a:endParaRPr lang="ru-RU" sz="2400" dirty="0">
              <a:latin typeface="Times New Roman"/>
              <a:ea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006600"/>
                </a:solidFill>
                <a:latin typeface="Times New Roman"/>
                <a:ea typeface="Calibri"/>
              </a:rPr>
              <a:t>rolling </a:t>
            </a:r>
            <a:r>
              <a:rPr lang="en-GB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strip</a:t>
            </a:r>
            <a:r>
              <a:rPr lang="uk-UA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                       </a:t>
            </a:r>
            <a:r>
              <a:rPr lang="uk-UA" sz="2400" dirty="0" smtClean="0">
                <a:latin typeface="Times New Roman"/>
                <a:ea typeface="Calibri"/>
              </a:rPr>
              <a:t>створення </a:t>
            </a:r>
            <a:r>
              <a:rPr lang="uk-UA" sz="2400" dirty="0">
                <a:latin typeface="Times New Roman"/>
                <a:ea typeface="Calibri"/>
              </a:rPr>
              <a:t>фільму</a:t>
            </a:r>
            <a:endParaRPr lang="ru-RU" sz="2400" dirty="0">
              <a:latin typeface="Times New Roman"/>
              <a:ea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006600"/>
                </a:solidFill>
                <a:latin typeface="Times New Roman"/>
                <a:ea typeface="Calibri"/>
              </a:rPr>
              <a:t>a script</a:t>
            </a:r>
            <a:r>
              <a:rPr lang="uk-UA" sz="2400" b="1" dirty="0">
                <a:solidFill>
                  <a:srgbClr val="006600"/>
                </a:solidFill>
                <a:latin typeface="Times New Roman"/>
                <a:ea typeface="Calibri"/>
              </a:rPr>
              <a:t>                                 </a:t>
            </a:r>
            <a:r>
              <a:rPr lang="uk-UA" sz="2400" dirty="0" smtClean="0">
                <a:latin typeface="Times New Roman"/>
                <a:ea typeface="Calibri"/>
              </a:rPr>
              <a:t>захоплюючі </a:t>
            </a:r>
            <a:r>
              <a:rPr lang="uk-UA" sz="2400" dirty="0">
                <a:latin typeface="Times New Roman"/>
                <a:ea typeface="Calibri"/>
              </a:rPr>
              <a:t>пісні 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006600"/>
                </a:solidFill>
                <a:latin typeface="Times New Roman"/>
                <a:ea typeface="Calibri"/>
              </a:rPr>
              <a:t>production </a:t>
            </a:r>
            <a:r>
              <a:rPr lang="en-GB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team</a:t>
            </a:r>
            <a:r>
              <a:rPr lang="uk-UA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                  </a:t>
            </a:r>
            <a:r>
              <a:rPr lang="uk-UA" sz="2400" dirty="0" smtClean="0">
                <a:latin typeface="Times New Roman"/>
                <a:ea typeface="Calibri"/>
              </a:rPr>
              <a:t>велетенський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006600"/>
                </a:solidFill>
                <a:latin typeface="Times New Roman"/>
                <a:ea typeface="Calibri"/>
              </a:rPr>
              <a:t>g</a:t>
            </a:r>
            <a:r>
              <a:rPr lang="en-US" sz="2400" b="1" dirty="0" smtClean="0">
                <a:solidFill>
                  <a:srgbClr val="006600"/>
                </a:solidFill>
                <a:latin typeface="Times New Roman"/>
                <a:ea typeface="Calibri"/>
              </a:rPr>
              <a:t>iant                               </a:t>
            </a:r>
            <a:r>
              <a:rPr lang="uk-UA" sz="2400" b="1" smtClean="0">
                <a:solidFill>
                  <a:srgbClr val="006600"/>
                </a:solidFill>
                <a:latin typeface="Times New Roman"/>
                <a:ea typeface="Calibri"/>
              </a:rPr>
              <a:t>    </a:t>
            </a:r>
            <a:r>
              <a:rPr lang="en-US" sz="2400" b="1" smtClean="0">
                <a:solidFill>
                  <a:srgbClr val="006600"/>
                </a:solidFill>
                <a:latin typeface="Times New Roman"/>
                <a:ea typeface="Calibri"/>
              </a:rPr>
              <a:t> </a:t>
            </a:r>
            <a:r>
              <a:rPr lang="uk-UA" sz="2400" dirty="0" smtClean="0">
                <a:latin typeface="Times New Roman"/>
                <a:ea typeface="Calibri"/>
              </a:rPr>
              <a:t>плівка</a:t>
            </a:r>
            <a:r>
              <a:rPr lang="uk-UA" sz="2400" dirty="0">
                <a:latin typeface="Times New Roman"/>
                <a:ea typeface="Calibri"/>
              </a:rPr>
              <a:t>, що </a:t>
            </a:r>
            <a:r>
              <a:rPr lang="uk-UA" sz="2400" dirty="0" smtClean="0">
                <a:latin typeface="Times New Roman"/>
                <a:ea typeface="Calibri"/>
              </a:rPr>
              <a:t>розгортається</a:t>
            </a:r>
            <a:endParaRPr lang="ru-RU" sz="2400" b="1" dirty="0">
              <a:solidFill>
                <a:srgbClr val="006600"/>
              </a:solidFill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uk-UA" sz="2400" dirty="0" smtClean="0">
              <a:latin typeface="Times New Roman"/>
              <a:ea typeface="Calibri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0" y="476672"/>
            <a:ext cx="8204114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717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76672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/>
              <a:t> </a:t>
            </a:r>
            <a:r>
              <a:rPr lang="en-US" sz="2000" b="1" i="1" dirty="0">
                <a:solidFill>
                  <a:srgbClr val="0000CC"/>
                </a:solidFill>
              </a:rPr>
              <a:t>Read  the sentences, choose the correct item to complete the sentences</a:t>
            </a:r>
            <a:r>
              <a:rPr lang="en-US" sz="2000" b="1" dirty="0">
                <a:solidFill>
                  <a:srgbClr val="0000CC"/>
                </a:solidFill>
              </a:rPr>
              <a:t>.</a:t>
            </a:r>
            <a:endParaRPr lang="ru-RU" sz="2000" b="1" dirty="0">
              <a:solidFill>
                <a:srgbClr val="0000CC"/>
              </a:solidFill>
            </a:endParaRPr>
          </a:p>
          <a:p>
            <a:r>
              <a:rPr lang="en-US" dirty="0"/>
              <a:t>1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. There are _________ sides of filmmaking.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a) three                               b) two                                c) many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The wonderful music sets the atmosphere with a catchy melody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____.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a) when the first float comes in sight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b) after the floats come in sight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c) long before the first float comes in sight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3. ______________ is a busy producer.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a) Goofy                          b) Mickey                        c) Walt Disney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4. All the stars of ______________ join the production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a) old Disney hits         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) the current Disney hits     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) the first Disney hit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. _____________ is rolling down the street talking, dancing and singing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a) A wonderful story          b) A crowd of people            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c) The film strip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. The parade guests are invited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______________.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a) to help the production team create the new Disney story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b) to watch the new Disney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story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) to greet the Disney characters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33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>
                <a:solidFill>
                  <a:srgbClr val="006600"/>
                </a:solidFill>
                <a:latin typeface="Algerian" pitchFamily="82" charset="0"/>
              </a:rPr>
              <a:t>Choose the best summery for the text</a:t>
            </a:r>
            <a:endParaRPr lang="ru-RU" sz="36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23317"/>
            <a:ext cx="7416824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 smtClean="0">
                <a:solidFill>
                  <a:srgbClr val="0000CC"/>
                </a:solidFill>
              </a:rPr>
              <a:t>Guests are invited to create   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0000CC"/>
                </a:solidFill>
              </a:rPr>
              <a:t>     a new Disney story…</a:t>
            </a:r>
          </a:p>
          <a:p>
            <a:pPr marL="0" indent="0">
              <a:buNone/>
            </a:pPr>
            <a:endParaRPr lang="en-GB" sz="2400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006600"/>
                </a:solidFill>
              </a:rPr>
              <a:t>2. Disneyland will live as long  </a:t>
            </a:r>
          </a:p>
          <a:p>
            <a:pPr marL="0" indent="0">
              <a:buNone/>
            </a:pPr>
            <a:r>
              <a:rPr lang="en-GB" dirty="0">
                <a:solidFill>
                  <a:srgbClr val="006600"/>
                </a:solidFill>
              </a:rPr>
              <a:t> </a:t>
            </a:r>
            <a:r>
              <a:rPr lang="en-GB" dirty="0" smtClean="0">
                <a:solidFill>
                  <a:srgbClr val="006600"/>
                </a:solidFill>
              </a:rPr>
              <a:t>     people’s imagination…</a:t>
            </a:r>
          </a:p>
          <a:p>
            <a:pPr marL="0" indent="0">
              <a:buNone/>
            </a:pPr>
            <a:endParaRPr lang="en-GB" sz="2400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3. A goo</a:t>
            </a:r>
            <a:r>
              <a:rPr lang="en-GB" dirty="0">
                <a:solidFill>
                  <a:srgbClr val="FF0000"/>
                </a:solidFill>
              </a:rPr>
              <a:t>d film is always </a:t>
            </a:r>
            <a:r>
              <a:rPr lang="en-GB" dirty="0" smtClean="0">
                <a:solidFill>
                  <a:srgbClr val="FF0000"/>
                </a:solidFill>
              </a:rPr>
              <a:t>fun…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50464"/>
            <a:ext cx="273630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72" y="3645024"/>
            <a:ext cx="2666578" cy="2358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56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256584"/>
          </a:xfrm>
        </p:spPr>
        <p:txBody>
          <a:bodyPr/>
          <a:lstStyle/>
          <a:p>
            <a:r>
              <a:rPr lang="en-US" dirty="0" err="1">
                <a:latin typeface="Bookman Old Style" pitchFamily="18" charset="0"/>
              </a:rPr>
              <a:t>favourite</a:t>
            </a:r>
            <a:r>
              <a:rPr lang="en-US" dirty="0" smtClean="0">
                <a:latin typeface="Bookman Old Style" pitchFamily="18" charset="0"/>
              </a:rPr>
              <a:t>,  good, </a:t>
            </a:r>
            <a:r>
              <a:rPr lang="en-US" dirty="0" smtClean="0">
                <a:latin typeface="Bookman Old Style" pitchFamily="18" charset="0"/>
              </a:rPr>
              <a:t> </a:t>
            </a:r>
            <a:r>
              <a:rPr lang="en-US" dirty="0" smtClean="0">
                <a:latin typeface="Bookman Old Style" pitchFamily="18" charset="0"/>
              </a:rPr>
              <a:t>exciting,</a:t>
            </a:r>
            <a:r>
              <a:rPr lang="en-US" dirty="0">
                <a:latin typeface="Bookman Old Style" pitchFamily="18" charset="0"/>
              </a:rPr>
              <a:t> </a:t>
            </a:r>
            <a:r>
              <a:rPr lang="en-US" dirty="0" smtClean="0">
                <a:latin typeface="Bookman Old Style" pitchFamily="18" charset="0"/>
              </a:rPr>
              <a:t>terrible</a:t>
            </a:r>
            <a:r>
              <a:rPr lang="en-GB" dirty="0" smtClean="0">
                <a:latin typeface="Bookman Old Style" pitchFamily="18" charset="0"/>
              </a:rPr>
              <a:t>,</a:t>
            </a:r>
            <a:r>
              <a:rPr lang="en-US" dirty="0" smtClean="0">
                <a:latin typeface="Bookman Old Style" pitchFamily="18" charset="0"/>
              </a:rPr>
              <a:t>  amazing</a:t>
            </a:r>
            <a:r>
              <a:rPr lang="en-US" dirty="0">
                <a:latin typeface="Bookman Old Style" pitchFamily="18" charset="0"/>
              </a:rPr>
              <a:t>, </a:t>
            </a:r>
            <a:r>
              <a:rPr lang="en-US" dirty="0" smtClean="0">
                <a:latin typeface="Bookman Old Style" pitchFamily="18" charset="0"/>
              </a:rPr>
              <a:t> funny,  </a:t>
            </a:r>
            <a:r>
              <a:rPr lang="en-US" dirty="0">
                <a:latin typeface="Bookman Old Style" pitchFamily="18" charset="0"/>
              </a:rPr>
              <a:t>relaxing, interesting</a:t>
            </a:r>
            <a:r>
              <a:rPr lang="en-US" dirty="0" smtClean="0">
                <a:latin typeface="Bookman Old Style" pitchFamily="18" charset="0"/>
              </a:rPr>
              <a:t>,  </a:t>
            </a:r>
            <a:r>
              <a:rPr lang="en-US" dirty="0">
                <a:latin typeface="Bookman Old Style" pitchFamily="18" charset="0"/>
              </a:rPr>
              <a:t>boring</a:t>
            </a:r>
            <a:r>
              <a:rPr lang="en-US" dirty="0" smtClean="0">
                <a:latin typeface="Bookman Old Style" pitchFamily="18" charset="0"/>
              </a:rPr>
              <a:t>,  </a:t>
            </a:r>
            <a:r>
              <a:rPr lang="en-US" dirty="0">
                <a:latin typeface="Bookman Old Style" pitchFamily="18" charset="0"/>
              </a:rPr>
              <a:t>sad, </a:t>
            </a:r>
            <a:r>
              <a:rPr lang="en-US" dirty="0" smtClean="0">
                <a:latin typeface="Bookman Old Style" pitchFamily="18" charset="0"/>
              </a:rPr>
              <a:t> amusing</a:t>
            </a:r>
            <a:r>
              <a:rPr lang="en-US" dirty="0">
                <a:latin typeface="Bookman Old Style" pitchFamily="18" charset="0"/>
              </a:rPr>
              <a:t>, useful, </a:t>
            </a:r>
            <a:r>
              <a:rPr lang="en-US" dirty="0" smtClean="0">
                <a:latin typeface="Bookman Old Style" pitchFamily="18" charset="0"/>
              </a:rPr>
              <a:t> </a:t>
            </a:r>
            <a:r>
              <a:rPr lang="en-US" dirty="0" smtClean="0">
                <a:latin typeface="Bookman Old Style" pitchFamily="18" charset="0"/>
              </a:rPr>
              <a:t> </a:t>
            </a:r>
            <a:r>
              <a:rPr lang="en-US" dirty="0" smtClean="0">
                <a:latin typeface="Bookman Old Style" pitchFamily="18" charset="0"/>
              </a:rPr>
              <a:t>frightened,  unusual,</a:t>
            </a:r>
            <a:r>
              <a:rPr lang="en-US" dirty="0">
                <a:latin typeface="Bookman Old Style" pitchFamily="18" charset="0"/>
              </a:rPr>
              <a:t> </a:t>
            </a:r>
            <a:r>
              <a:rPr lang="en-US" dirty="0" smtClean="0">
                <a:latin typeface="Bookman Old Style" pitchFamily="18" charset="0"/>
              </a:rPr>
              <a:t>slim,  clever,  depressing,  kind,  scary,  horrible,  bad,  angry,  </a:t>
            </a:r>
            <a:r>
              <a:rPr lang="en-GB" dirty="0" smtClean="0">
                <a:latin typeface="Bookman Old Style" pitchFamily="18" charset="0"/>
              </a:rPr>
              <a:t>beautiful</a:t>
            </a:r>
            <a:r>
              <a:rPr lang="en-GB" dirty="0" smtClean="0">
                <a:latin typeface="Bookman Old Style" pitchFamily="18" charset="0"/>
              </a:rPr>
              <a:t>,  imaginative,  cunning,  lazy,  </a:t>
            </a:r>
            <a:r>
              <a:rPr lang="en-GB" dirty="0" smtClean="0">
                <a:latin typeface="Bookman Old Style" pitchFamily="18" charset="0"/>
              </a:rPr>
              <a:t>happy</a:t>
            </a:r>
            <a:r>
              <a:rPr lang="en-GB" dirty="0" smtClean="0">
                <a:latin typeface="Bookman Old Style" pitchFamily="18" charset="0"/>
              </a:rPr>
              <a:t>,  merry, brave,  smart, friendly,  </a:t>
            </a:r>
            <a:r>
              <a:rPr lang="en-GB" dirty="0" smtClean="0">
                <a:latin typeface="Bookman Old Style" pitchFamily="18" charset="0"/>
              </a:rPr>
              <a:t> </a:t>
            </a:r>
            <a:r>
              <a:rPr lang="en-GB" dirty="0" smtClean="0">
                <a:latin typeface="Bookman Old Style" pitchFamily="18" charset="0"/>
              </a:rPr>
              <a:t>busy, old, little….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92941-1813-4CB0-A01E-B7F5DC07DF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E0CD1-469F-4D8D-86AA-6E234DE8A4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9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Colonna MT" pitchFamily="82" charset="0"/>
              </a:rPr>
              <a:t>Disneyland is a beautiful place </a:t>
            </a:r>
            <a:r>
              <a:rPr lang="en-US" sz="3200" b="1" dirty="0" err="1" smtClean="0">
                <a:latin typeface="Colonna MT" pitchFamily="82" charset="0"/>
              </a:rPr>
              <a:t>whe</a:t>
            </a:r>
            <a:r>
              <a:rPr lang="en-GB" sz="3200" b="1" dirty="0" smtClean="0">
                <a:latin typeface="Colonna MT" pitchFamily="82" charset="0"/>
              </a:rPr>
              <a:t>re</a:t>
            </a:r>
            <a:r>
              <a:rPr lang="en-US" sz="3200" b="1" dirty="0" smtClean="0">
                <a:latin typeface="Colonna MT" pitchFamily="82" charset="0"/>
              </a:rPr>
              <a:t> children and their parents </a:t>
            </a:r>
            <a:r>
              <a:rPr lang="en-US" sz="3200" b="1" dirty="0">
                <a:latin typeface="Colonna MT" pitchFamily="82" charset="0"/>
              </a:rPr>
              <a:t>have fun and </a:t>
            </a:r>
            <a:r>
              <a:rPr lang="en-US" sz="3200" b="1" dirty="0" smtClean="0">
                <a:latin typeface="Colonna MT" pitchFamily="82" charset="0"/>
              </a:rPr>
              <a:t>smile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7285623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094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8" name="Picture 4" descr="C:\Documents and Settings\Макс\Рабочий стол\Рисунок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938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ampani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-37186"/>
            <a:ext cx="9396536" cy="692335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07704" y="2348880"/>
            <a:ext cx="5760640" cy="2046659"/>
          </a:xfrm>
        </p:spPr>
        <p:txBody>
          <a:bodyPr/>
          <a:lstStyle/>
          <a:p>
            <a:pPr algn="ctr"/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orte" pitchFamily="66" charset="0"/>
              </a:rPr>
              <a:t>Let all your dreams come true!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244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исунок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68" y="2685924"/>
            <a:ext cx="842493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Рисунок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524" r="89881">
                        <a14:foregroundMark x1="29762" y1="76980" x2="38095" y2="91089"/>
                        <a14:foregroundMark x1="29762" y1="76980" x2="36310" y2="95050"/>
                        <a14:foregroundMark x1="25893" y1="76733" x2="33333" y2="91832"/>
                        <a14:foregroundMark x1="22024" y1="71040" x2="27083" y2="76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6500" y="260648"/>
            <a:ext cx="311174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47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4" descr="C:\Documents and Settings\Макс\Рабочий стол\Рисунок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TextBox 6"/>
          <p:cNvGrpSpPr>
            <a:grpSpLocks/>
          </p:cNvGrpSpPr>
          <p:nvPr/>
        </p:nvGrpSpPr>
        <p:grpSpPr bwMode="auto">
          <a:xfrm>
            <a:off x="781050" y="633413"/>
            <a:ext cx="7935913" cy="787400"/>
            <a:chOff x="492" y="399"/>
            <a:chExt cx="4999" cy="496"/>
          </a:xfrm>
        </p:grpSpPr>
        <p:pic>
          <p:nvPicPr>
            <p:cNvPr id="37894" name="TextBox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" y="399"/>
              <a:ext cx="4999" cy="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5" name="Text Box 5"/>
            <p:cNvSpPr txBox="1">
              <a:spLocks noChangeArrowheads="1"/>
            </p:cNvSpPr>
            <p:nvPr/>
          </p:nvSpPr>
          <p:spPr bwMode="auto">
            <a:xfrm>
              <a:off x="495" y="405"/>
              <a:ext cx="4993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4400" dirty="0">
                  <a:solidFill>
                    <a:srgbClr val="FFFF00"/>
                  </a:solidFill>
                  <a:latin typeface="Bookman Old Style" pitchFamily="18" charset="0"/>
                </a:rPr>
                <a:t>Thank  you  for  your  work!</a:t>
              </a:r>
              <a:endParaRPr lang="ru-RU" sz="4400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985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220072" y="1052736"/>
            <a:ext cx="3466728" cy="36004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latin typeface="Colonna MT" pitchFamily="82" charset="0"/>
              </a:rPr>
              <a:t>To many people in our century his name means the world of cartoons.</a:t>
            </a:r>
            <a:endParaRPr lang="ru-RU" sz="3600" b="1" dirty="0" smtClean="0"/>
          </a:p>
        </p:txBody>
      </p:sp>
      <p:pic>
        <p:nvPicPr>
          <p:cNvPr id="6147" name="Picture 4" descr="Рисуно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1392"/>
            <a:ext cx="4786949" cy="5279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43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earliest known drawings of  Mickey Mouse by Walt Disney.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6720" y="5062568"/>
            <a:ext cx="9036496" cy="12684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When Walt Disney grew up, he began to draw  pictures  and  to create  cartoons, and  one day he had an idea.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2" name="Picture 4" descr="Рисунок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39416"/>
            <a:ext cx="6480720" cy="4022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4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descr="Рисунок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664"/>
            <a:ext cx="5453385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04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683568" y="407660"/>
            <a:ext cx="3106688" cy="5792788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  <a:latin typeface="Forte" pitchFamily="66" charset="0"/>
              </a:rPr>
              <a:t>Walt Disney </a:t>
            </a:r>
            <a:r>
              <a:rPr lang="uk-UA" b="1" dirty="0" smtClean="0">
                <a:solidFill>
                  <a:srgbClr val="0070C0"/>
                </a:solidFill>
              </a:rPr>
              <a:t/>
            </a:r>
            <a:br>
              <a:rPr lang="uk-UA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  <a:latin typeface="Forte" pitchFamily="66" charset="0"/>
              </a:rPr>
              <a:t>died </a:t>
            </a:r>
            <a:r>
              <a:rPr lang="uk-UA" b="1" dirty="0" smtClean="0">
                <a:solidFill>
                  <a:srgbClr val="0070C0"/>
                </a:solidFill>
              </a:rPr>
              <a:t/>
            </a:r>
            <a:br>
              <a:rPr lang="uk-UA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  <a:latin typeface="Forte" pitchFamily="66" charset="0"/>
              </a:rPr>
              <a:t>in December, 1966, </a:t>
            </a:r>
            <a:r>
              <a:rPr lang="uk-UA" b="1" dirty="0" smtClean="0">
                <a:solidFill>
                  <a:srgbClr val="0070C0"/>
                </a:solidFill>
              </a:rPr>
              <a:t/>
            </a:r>
            <a:br>
              <a:rPr lang="uk-UA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  <a:latin typeface="Forte" pitchFamily="66" charset="0"/>
              </a:rPr>
              <a:t>when he was 66.</a:t>
            </a: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endParaRPr lang="ru-RU" b="1" dirty="0" smtClean="0">
              <a:solidFill>
                <a:srgbClr val="0070C0"/>
              </a:solidFill>
            </a:endParaRPr>
          </a:p>
        </p:txBody>
      </p:sp>
      <p:pic>
        <p:nvPicPr>
          <p:cNvPr id="29699" name="Picture 5" descr="Рисунок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7660"/>
            <a:ext cx="4392488" cy="5490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26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3A987D-2A7F-416D-87B3-CF8711C43D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5DDEF8-583B-4AA0-94F8-E335FC879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Рисунок 4" descr="img-01_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8136904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4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latin typeface="Colonna MT" pitchFamily="82" charset="0"/>
              </a:rPr>
              <a:t>Disn</a:t>
            </a:r>
            <a:r>
              <a:rPr lang="en-GB" sz="3200" b="1" dirty="0" smtClean="0">
                <a:latin typeface="Colonna MT" pitchFamily="82" charset="0"/>
              </a:rPr>
              <a:t>e</a:t>
            </a:r>
            <a:r>
              <a:rPr lang="en-US" sz="3200" b="1" dirty="0" err="1" smtClean="0">
                <a:latin typeface="Colonna MT" pitchFamily="82" charset="0"/>
              </a:rPr>
              <a:t>yland</a:t>
            </a:r>
            <a:r>
              <a:rPr lang="en-US" sz="3200" b="1" dirty="0" smtClean="0">
                <a:latin typeface="Colonna MT" pitchFamily="82" charset="0"/>
              </a:rPr>
              <a:t> was opened on July</a:t>
            </a:r>
            <a:r>
              <a:rPr lang="ru-RU" sz="3200" b="1" dirty="0" smtClean="0"/>
              <a:t> </a:t>
            </a:r>
            <a:r>
              <a:rPr lang="en-US" sz="3200" b="1" dirty="0" smtClean="0">
                <a:latin typeface="Colonna MT" pitchFamily="82" charset="0"/>
              </a:rPr>
              <a:t>17, 1955</a:t>
            </a:r>
            <a:r>
              <a:rPr lang="ru-RU" sz="3200" b="1" dirty="0" smtClean="0"/>
              <a:t>.</a:t>
            </a:r>
            <a:r>
              <a:rPr lang="en-US" sz="3200" b="1" dirty="0" smtClean="0">
                <a:latin typeface="Colonna MT" pitchFamily="82" charset="0"/>
              </a:rPr>
              <a:t> It was opened by a famous producer Walt Disney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7272808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0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ин.яз.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427</TotalTime>
  <Words>542</Words>
  <Application>Microsoft Office PowerPoint</Application>
  <PresentationFormat>Экран (4:3)</PresentationFormat>
  <Paragraphs>80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ин.яз.10</vt:lpstr>
      <vt:lpstr>Презентация PowerPoint</vt:lpstr>
      <vt:lpstr>Mind  Map</vt:lpstr>
      <vt:lpstr>Презентация PowerPoint</vt:lpstr>
      <vt:lpstr>Презентация PowerPoint</vt:lpstr>
      <vt:lpstr>The earliest known drawings of  Mickey Mouse by Walt Disney. </vt:lpstr>
      <vt:lpstr>Презентация PowerPoint</vt:lpstr>
      <vt:lpstr>Walt Disney  died  in December, 1966,  when he was 66. </vt:lpstr>
      <vt:lpstr>Презентация PowerPoint</vt:lpstr>
      <vt:lpstr>Disneyland was opened on July 17, 1955. It was opened by a famous producer Walt Disney</vt:lpstr>
      <vt:lpstr>Презентация PowerPoint</vt:lpstr>
      <vt:lpstr>Disneyland is a large Amusement Park in California </vt:lpstr>
      <vt:lpstr>There are sixty (60) different amusements and shows in Disneyland  </vt:lpstr>
      <vt:lpstr>Презентация PowerPoint</vt:lpstr>
      <vt:lpstr>Main Street,  USA</vt:lpstr>
      <vt:lpstr>Презентация PowerPoint</vt:lpstr>
      <vt:lpstr>Презентация PowerPoint</vt:lpstr>
      <vt:lpstr>Презентация PowerPoint</vt:lpstr>
      <vt:lpstr>Fantasyland</vt:lpstr>
      <vt:lpstr>Презентация PowerPoint</vt:lpstr>
      <vt:lpstr>Презентация PowerPoint</vt:lpstr>
      <vt:lpstr>Презентация PowerPoint</vt:lpstr>
      <vt:lpstr>Vocabulary Practice</vt:lpstr>
      <vt:lpstr>Презентация PowerPoint</vt:lpstr>
      <vt:lpstr>Презентация PowerPoint</vt:lpstr>
      <vt:lpstr>Choose the best summery for the text</vt:lpstr>
      <vt:lpstr>Презентация PowerPoint</vt:lpstr>
      <vt:lpstr>Disneyland is a beautiful place where children and their parents have fun and smile</vt:lpstr>
      <vt:lpstr>Презентация PowerPoint</vt:lpstr>
      <vt:lpstr>Let all your dreams come true!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33</cp:revision>
  <dcterms:created xsi:type="dcterms:W3CDTF">2014-02-17T18:48:28Z</dcterms:created>
  <dcterms:modified xsi:type="dcterms:W3CDTF">2014-02-21T07:40:52Z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2801512</vt:lpwstr>
  </property>
  <property fmtid="{D5CDD505-2E9C-101B-9397-08002B2CF9AE}" name="NXPowerLiteVersion" pid="3">
    <vt:lpwstr>D4.1.4</vt:lpwstr>
  </property>
</Properties>
</file>