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57" r:id="rId4"/>
    <p:sldId id="258" r:id="rId5"/>
    <p:sldId id="259" r:id="rId6"/>
    <p:sldId id="261" r:id="rId7"/>
    <p:sldId id="262" r:id="rId8"/>
    <p:sldId id="263" r:id="rId9"/>
    <p:sldId id="264"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4" d="100"/>
          <a:sy n="104" d="100"/>
        </p:scale>
        <p:origin x="-174" y="6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Прямоугольник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ru-RU" smtClean="0"/>
              <a:t>Образец заголовка</a:t>
            </a:r>
            <a:endParaRPr kumimoji="0" lang="en-US"/>
          </a:p>
        </p:txBody>
      </p:sp>
      <p:sp>
        <p:nvSpPr>
          <p:cNvPr id="3" name="Подзаголовок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ru-RU" smtClean="0"/>
              <a:t>Образец подзаголовка</a:t>
            </a:r>
            <a:endParaRPr kumimoji="0" lang="en-US"/>
          </a:p>
        </p:txBody>
      </p:sp>
      <p:sp>
        <p:nvSpPr>
          <p:cNvPr id="4" name="Дата 3"/>
          <p:cNvSpPr>
            <a:spLocks noGrp="1"/>
          </p:cNvSpPr>
          <p:nvPr>
            <p:ph type="dt" sz="half" idx="10"/>
          </p:nvPr>
        </p:nvSpPr>
        <p:spPr/>
        <p:txBody>
          <a:bodyPr/>
          <a:lstStyle/>
          <a:p>
            <a:fld id="{87E64866-799D-460E-BBE6-FF99E2E2A775}" type="datetimeFigureOut">
              <a:rPr lang="ru-RU" smtClean="0"/>
              <a:t>23.08.2013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3D2FFF-F988-490A-9D2D-D6C84A3E4396}" type="slidenum">
              <a:rPr lang="ru-RU" smtClean="0"/>
              <a:t>‹#›</a:t>
            </a:fld>
            <a:endParaRPr lang="ru-RU"/>
          </a:p>
        </p:txBody>
      </p:sp>
      <p:sp>
        <p:nvSpPr>
          <p:cNvPr id="10" name="Прямоугольник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7E64866-799D-460E-BBE6-FF99E2E2A775}" type="datetimeFigureOut">
              <a:rPr lang="ru-RU" smtClean="0"/>
              <a:t>23.08.2013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3D2FFF-F988-490A-9D2D-D6C84A3E4396}"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9" name="Прямоугольник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Прямоугольник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Вертикальный заголовок 1"/>
          <p:cNvSpPr>
            <a:spLocks noGrp="1"/>
          </p:cNvSpPr>
          <p:nvPr>
            <p:ph type="title" orient="vert"/>
          </p:nvPr>
        </p:nvSpPr>
        <p:spPr>
          <a:xfrm>
            <a:off x="6781800" y="274640"/>
            <a:ext cx="19050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04800"/>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7E64866-799D-460E-BBE6-FF99E2E2A775}" type="datetimeFigureOut">
              <a:rPr lang="ru-RU" smtClean="0"/>
              <a:t>23.08.2013</a:t>
            </a:fld>
            <a:endParaRPr lang="ru-RU"/>
          </a:p>
        </p:txBody>
      </p:sp>
      <p:sp>
        <p:nvSpPr>
          <p:cNvPr id="5" name="Нижний колонтитул 4"/>
          <p:cNvSpPr>
            <a:spLocks noGrp="1"/>
          </p:cNvSpPr>
          <p:nvPr>
            <p:ph type="ftr" sz="quarter" idx="11"/>
          </p:nvPr>
        </p:nvSpPr>
        <p:spPr>
          <a:xfrm>
            <a:off x="2640597" y="6377459"/>
            <a:ext cx="3836404" cy="365125"/>
          </a:xfrm>
        </p:spPr>
        <p:txBody>
          <a:bodyPr/>
          <a:lstStyle/>
          <a:p>
            <a:endParaRPr lang="ru-RU"/>
          </a:p>
        </p:txBody>
      </p:sp>
      <p:sp>
        <p:nvSpPr>
          <p:cNvPr id="6" name="Номер слайда 5"/>
          <p:cNvSpPr>
            <a:spLocks noGrp="1"/>
          </p:cNvSpPr>
          <p:nvPr>
            <p:ph type="sldNum" sz="quarter" idx="12"/>
          </p:nvPr>
        </p:nvSpPr>
        <p:spPr/>
        <p:txBody>
          <a:bodyPr/>
          <a:lstStyle/>
          <a:p>
            <a:fld id="{4E3D2FFF-F988-490A-9D2D-D6C84A3E4396}"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448"/>
            <a:ext cx="8229600" cy="1252728"/>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7E64866-799D-460E-BBE6-FF99E2E2A775}" type="datetimeFigureOut">
              <a:rPr lang="ru-RU" smtClean="0"/>
              <a:t>23.08.2013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3D2FFF-F988-490A-9D2D-D6C84A3E4396}"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9" name="Прямоугольник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Прямоугольник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87E64866-799D-460E-BBE6-FF99E2E2A775}" type="datetimeFigureOut">
              <a:rPr lang="ru-RU" smtClean="0"/>
              <a:t>23.08.2013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E3D2FFF-F988-490A-9D2D-D6C84A3E4396}"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87E64866-799D-460E-BBE6-FF99E2E2A775}" type="datetimeFigureOut">
              <a:rPr lang="ru-RU" smtClean="0"/>
              <a:t>23.08.2013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E3D2FFF-F988-490A-9D2D-D6C84A3E4396}"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ru-RU" smtClean="0"/>
              <a:t>Образец текста</a:t>
            </a:r>
          </a:p>
        </p:txBody>
      </p:sp>
      <p:sp>
        <p:nvSpPr>
          <p:cNvPr id="4" name="Содержимое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Текст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ru-RU" smtClean="0"/>
              <a:t>Образец текста</a:t>
            </a:r>
          </a:p>
        </p:txBody>
      </p:sp>
      <p:sp>
        <p:nvSpPr>
          <p:cNvPr id="6" name="Содержимое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87E64866-799D-460E-BBE6-FF99E2E2A775}" type="datetimeFigureOut">
              <a:rPr lang="ru-RU" smtClean="0"/>
              <a:t>23.08.2013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E3D2FFF-F988-490A-9D2D-D6C84A3E4396}"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87E64866-799D-460E-BBE6-FF99E2E2A775}" type="datetimeFigureOut">
              <a:rPr lang="ru-RU" smtClean="0"/>
              <a:t>23.08.2013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E3D2FFF-F988-490A-9D2D-D6C84A3E4396}"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7E64866-799D-460E-BBE6-FF99E2E2A775}" type="datetimeFigureOut">
              <a:rPr lang="ru-RU" smtClean="0"/>
              <a:t>23.08.2013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E3D2FFF-F988-490A-9D2D-D6C84A3E4396}"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ru-RU" smtClean="0"/>
              <a:t>Образец заголовка</a:t>
            </a:r>
            <a:endParaRPr kumimoji="0" lang="en-US"/>
          </a:p>
        </p:txBody>
      </p:sp>
      <p:sp>
        <p:nvSpPr>
          <p:cNvPr id="3" name="Содержимое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Текст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87E64866-799D-460E-BBE6-FF99E2E2A775}" type="datetimeFigureOut">
              <a:rPr lang="ru-RU" smtClean="0"/>
              <a:t>23.08.2013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E3D2FFF-F988-490A-9D2D-D6C84A3E4396}" type="slidenum">
              <a:rPr lang="ru-RU" smtClean="0"/>
              <a:t>‹#›</a:t>
            </a:fld>
            <a:endParaRPr lang="ru-RU"/>
          </a:p>
        </p:txBody>
      </p:sp>
      <p:sp>
        <p:nvSpPr>
          <p:cNvPr id="12" name="Прямоугольник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ru-RU" smtClean="0"/>
              <a:t>Вставка рисунка</a:t>
            </a:r>
            <a:endParaRPr kumimoji="0" lang="en-US" dirty="0"/>
          </a:p>
        </p:txBody>
      </p:sp>
      <p:sp>
        <p:nvSpPr>
          <p:cNvPr id="4" name="Текст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164592" y="1170432"/>
            <a:ext cx="2523744" cy="201168"/>
          </a:xfrm>
        </p:spPr>
        <p:txBody>
          <a:bodyPr/>
          <a:lstStyle/>
          <a:p>
            <a:fld id="{87E64866-799D-460E-BBE6-FF99E2E2A775}" type="datetimeFigureOut">
              <a:rPr lang="ru-RU" smtClean="0"/>
              <a:t>23.08.2013</a:t>
            </a:fld>
            <a:endParaRPr lang="ru-RU"/>
          </a:p>
        </p:txBody>
      </p:sp>
      <p:sp>
        <p:nvSpPr>
          <p:cNvPr id="11" name="Прямоугольник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Нижний колонтитул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ru-RU"/>
          </a:p>
        </p:txBody>
      </p:sp>
      <p:sp>
        <p:nvSpPr>
          <p:cNvPr id="7" name="Номер слайда 6"/>
          <p:cNvSpPr>
            <a:spLocks noGrp="1"/>
          </p:cNvSpPr>
          <p:nvPr>
            <p:ph type="sldNum" sz="quarter" idx="12"/>
          </p:nvPr>
        </p:nvSpPr>
        <p:spPr>
          <a:xfrm>
            <a:off x="8339328" y="1170432"/>
            <a:ext cx="733864" cy="201168"/>
          </a:xfrm>
        </p:spPr>
        <p:txBody>
          <a:bodyPr/>
          <a:lstStyle/>
          <a:p>
            <a:fld id="{4E3D2FFF-F988-490A-9D2D-D6C84A3E4396}"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Прямоугольник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Прямоугольник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4" name="Дата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87E64866-799D-460E-BBE6-FF99E2E2A775}" type="datetimeFigureOut">
              <a:rPr lang="ru-RU" smtClean="0"/>
              <a:t>23.08.2013</a:t>
            </a:fld>
            <a:endParaRPr lang="ru-RU"/>
          </a:p>
        </p:txBody>
      </p:sp>
      <p:sp>
        <p:nvSpPr>
          <p:cNvPr id="5" name="Нижний колонтитул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ru-RU"/>
          </a:p>
        </p:txBody>
      </p:sp>
      <p:sp>
        <p:nvSpPr>
          <p:cNvPr id="6" name="Номер слайда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4E3D2FFF-F988-490A-9D2D-D6C84A3E4396}"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www.biography.com/people/groups/born-on-october-28/" TargetMode="External"/><Relationship Id="rId2" Type="http://schemas.openxmlformats.org/officeDocument/2006/relationships/hyperlink" Target="http://www.biography.com/people/groups/famous-named-bill/" TargetMode="External"/><Relationship Id="rId1" Type="http://schemas.openxmlformats.org/officeDocument/2006/relationships/slideLayout" Target="../slideLayouts/slideLayout2.xml"/><Relationship Id="rId6" Type="http://schemas.openxmlformats.org/officeDocument/2006/relationships/hyperlink" Target="http://www.biography.com/people/groups/scorpio/" TargetMode="External"/><Relationship Id="rId5" Type="http://schemas.openxmlformats.org/officeDocument/2006/relationships/hyperlink" Target="http://www.biography.com/people/groups/famous-alumni-of-harvard-college/" TargetMode="External"/><Relationship Id="rId4" Type="http://schemas.openxmlformats.org/officeDocument/2006/relationships/hyperlink" Target="http://www.biography.com/people/groups/born-1955/"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www.biography.com/people/bill-gates-9307520" TargetMode="Externa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biography.com/people/melinda-gates-507408" TargetMode="Externa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pPr algn="ctr"/>
            <a:r>
              <a:rPr lang="en-US" i="1" dirty="0" smtClean="0"/>
              <a:t>LIFE  AND  WORK</a:t>
            </a:r>
            <a:endParaRPr lang="ru-RU" i="1" dirty="0"/>
          </a:p>
        </p:txBody>
      </p:sp>
      <p:sp>
        <p:nvSpPr>
          <p:cNvPr id="3" name="Подзаголовок 2"/>
          <p:cNvSpPr>
            <a:spLocks noGrp="1"/>
          </p:cNvSpPr>
          <p:nvPr>
            <p:ph type="subTitle" idx="1"/>
          </p:nvPr>
        </p:nvSpPr>
        <p:spPr/>
        <p:txBody>
          <a:bodyPr>
            <a:normAutofit/>
          </a:bodyPr>
          <a:lstStyle/>
          <a:p>
            <a:pPr algn="ctr"/>
            <a:r>
              <a:rPr lang="en-US" sz="8000" b="1" dirty="0" smtClean="0"/>
              <a:t>BILL  GATES</a:t>
            </a:r>
            <a:endParaRPr lang="ru-RU" sz="80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1800" dirty="0" smtClean="0"/>
              <a:t>Bill Gates was hit in the face by four fresh cream tarts, thrown by writer, actor and infamous pie thrower Noel </a:t>
            </a:r>
            <a:r>
              <a:rPr lang="en-US" sz="1800" dirty="0" err="1" smtClean="0"/>
              <a:t>Godin</a:t>
            </a:r>
            <a:r>
              <a:rPr lang="en-US" sz="1800" dirty="0" smtClean="0"/>
              <a:t>, as he arrived at a reception in Brussels, Belgium, on April 2, 1998.</a:t>
            </a:r>
            <a:endParaRPr lang="ru-RU" sz="1800" dirty="0"/>
          </a:p>
        </p:txBody>
      </p:sp>
      <p:sp>
        <p:nvSpPr>
          <p:cNvPr id="3" name="Содержимое 2"/>
          <p:cNvSpPr>
            <a:spLocks noGrp="1"/>
          </p:cNvSpPr>
          <p:nvPr>
            <p:ph idx="1"/>
          </p:nvPr>
        </p:nvSpPr>
        <p:spPr/>
        <p:txBody>
          <a:bodyPr/>
          <a:lstStyle/>
          <a:p>
            <a:pPr lvl="8"/>
            <a:endParaRPr lang="ru-RU" dirty="0"/>
          </a:p>
        </p:txBody>
      </p:sp>
      <p:pic>
        <p:nvPicPr>
          <p:cNvPr id="22530" name="Picture 2" descr="http://www.biography.com/imported/images/Biography/Images/Galleries/Bill%20Gates/bill-gates-7-sized.jpg"/>
          <p:cNvPicPr>
            <a:picLocks noChangeAspect="1" noChangeArrowheads="1"/>
          </p:cNvPicPr>
          <p:nvPr/>
        </p:nvPicPr>
        <p:blipFill>
          <a:blip r:embed="rId2" cstate="print"/>
          <a:srcRect/>
          <a:stretch>
            <a:fillRect/>
          </a:stretch>
        </p:blipFill>
        <p:spPr bwMode="auto">
          <a:xfrm>
            <a:off x="571472" y="1630293"/>
            <a:ext cx="7572428" cy="5138434"/>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214282" y="285729"/>
            <a:ext cx="8786874" cy="6115072"/>
          </a:xfrm>
        </p:spPr>
        <p:txBody>
          <a:bodyPr>
            <a:noAutofit/>
          </a:bodyPr>
          <a:lstStyle/>
          <a:p>
            <a:r>
              <a:rPr lang="en-US" sz="6600" i="1" dirty="0" smtClean="0"/>
              <a:t>"Success is a lousy teacher. It seduces smart people into thinking they can't lose."</a:t>
            </a:r>
          </a:p>
          <a:p>
            <a:r>
              <a:rPr lang="en-US" sz="6600" dirty="0" smtClean="0"/>
              <a:t>– Bill Gates</a:t>
            </a:r>
          </a:p>
          <a:p>
            <a:endParaRPr lang="ru-RU" sz="6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Quick Facts:</a:t>
            </a:r>
            <a:endParaRPr lang="ru-RU" dirty="0"/>
          </a:p>
        </p:txBody>
      </p:sp>
      <p:sp>
        <p:nvSpPr>
          <p:cNvPr id="3" name="Содержимое 2"/>
          <p:cNvSpPr>
            <a:spLocks noGrp="1"/>
          </p:cNvSpPr>
          <p:nvPr>
            <p:ph idx="1"/>
          </p:nvPr>
        </p:nvSpPr>
        <p:spPr/>
        <p:txBody>
          <a:bodyPr>
            <a:normAutofit/>
          </a:bodyPr>
          <a:lstStyle/>
          <a:p>
            <a:endParaRPr lang="en-US" dirty="0" smtClean="0"/>
          </a:p>
          <a:p>
            <a:r>
              <a:rPr lang="en-US" dirty="0" smtClean="0">
                <a:solidFill>
                  <a:srgbClr val="002060"/>
                </a:solidFill>
              </a:rPr>
              <a:t>NAME</a:t>
            </a:r>
            <a:r>
              <a:rPr lang="en-US" dirty="0" smtClean="0">
                <a:solidFill>
                  <a:srgbClr val="002060"/>
                </a:solidFill>
              </a:rPr>
              <a:t>: </a:t>
            </a:r>
            <a:r>
              <a:rPr lang="en-US" dirty="0" smtClean="0">
                <a:solidFill>
                  <a:srgbClr val="002060"/>
                </a:solidFill>
                <a:hlinkClick r:id="rId2"/>
              </a:rPr>
              <a:t>Bill</a:t>
            </a:r>
            <a:r>
              <a:rPr lang="en-US" dirty="0" smtClean="0">
                <a:solidFill>
                  <a:srgbClr val="002060"/>
                </a:solidFill>
              </a:rPr>
              <a:t> Gates </a:t>
            </a:r>
          </a:p>
          <a:p>
            <a:r>
              <a:rPr lang="en-US" dirty="0" smtClean="0">
                <a:solidFill>
                  <a:srgbClr val="002060"/>
                </a:solidFill>
              </a:rPr>
              <a:t>OCCUPATION: Entrepreneur </a:t>
            </a:r>
          </a:p>
          <a:p>
            <a:r>
              <a:rPr lang="en-US" dirty="0" smtClean="0">
                <a:solidFill>
                  <a:srgbClr val="002060"/>
                </a:solidFill>
              </a:rPr>
              <a:t>BIRTH DATE: </a:t>
            </a:r>
            <a:r>
              <a:rPr lang="en-US" dirty="0" smtClean="0">
                <a:solidFill>
                  <a:srgbClr val="002060"/>
                </a:solidFill>
                <a:hlinkClick r:id="rId3"/>
              </a:rPr>
              <a:t>October 28</a:t>
            </a:r>
            <a:r>
              <a:rPr lang="en-US" dirty="0" smtClean="0">
                <a:solidFill>
                  <a:srgbClr val="002060"/>
                </a:solidFill>
              </a:rPr>
              <a:t>, </a:t>
            </a:r>
            <a:r>
              <a:rPr lang="en-US" dirty="0" smtClean="0">
                <a:solidFill>
                  <a:srgbClr val="002060"/>
                </a:solidFill>
                <a:hlinkClick r:id="rId4"/>
              </a:rPr>
              <a:t>1955</a:t>
            </a:r>
            <a:r>
              <a:rPr lang="en-US" dirty="0" smtClean="0">
                <a:solidFill>
                  <a:srgbClr val="002060"/>
                </a:solidFill>
              </a:rPr>
              <a:t> (Age: 57) </a:t>
            </a:r>
          </a:p>
          <a:p>
            <a:r>
              <a:rPr lang="en-US" dirty="0" smtClean="0">
                <a:solidFill>
                  <a:srgbClr val="002060"/>
                </a:solidFill>
              </a:rPr>
              <a:t>EDUCATION: Lakeside School, </a:t>
            </a:r>
            <a:r>
              <a:rPr lang="en-US" dirty="0" smtClean="0">
                <a:solidFill>
                  <a:srgbClr val="002060"/>
                </a:solidFill>
                <a:hlinkClick r:id="rId5"/>
              </a:rPr>
              <a:t>Harvard College</a:t>
            </a:r>
            <a:r>
              <a:rPr lang="en-US" dirty="0" smtClean="0">
                <a:solidFill>
                  <a:srgbClr val="002060"/>
                </a:solidFill>
              </a:rPr>
              <a:t> </a:t>
            </a:r>
          </a:p>
          <a:p>
            <a:r>
              <a:rPr lang="en-US" dirty="0" smtClean="0">
                <a:solidFill>
                  <a:srgbClr val="002060"/>
                </a:solidFill>
              </a:rPr>
              <a:t>PLACE OF BIRTH: Seattle, Washington </a:t>
            </a:r>
          </a:p>
          <a:p>
            <a:r>
              <a:rPr lang="en-US" dirty="0" smtClean="0">
                <a:solidFill>
                  <a:srgbClr val="002060"/>
                </a:solidFill>
              </a:rPr>
              <a:t>Full Name: William Henry Gates III </a:t>
            </a:r>
          </a:p>
          <a:p>
            <a:r>
              <a:rPr lang="en-US" dirty="0" smtClean="0">
                <a:solidFill>
                  <a:srgbClr val="002060"/>
                </a:solidFill>
              </a:rPr>
              <a:t>ZODIAC SIGN: </a:t>
            </a:r>
            <a:r>
              <a:rPr lang="en-US" dirty="0" smtClean="0">
                <a:solidFill>
                  <a:srgbClr val="002060"/>
                </a:solidFill>
                <a:hlinkClick r:id="rId6"/>
              </a:rPr>
              <a:t>Scorpio</a:t>
            </a:r>
            <a:r>
              <a:rPr lang="en-US" dirty="0" smtClean="0">
                <a:solidFill>
                  <a:srgbClr val="002060"/>
                </a:solidFill>
              </a:rPr>
              <a:t> </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biography.com/imported/images/Biography/Images/Galleries/Bill%20Gates/bill-gates-2-sized.jpg"/>
          <p:cNvPicPr>
            <a:picLocks noChangeAspect="1" noChangeArrowheads="1"/>
          </p:cNvPicPr>
          <p:nvPr/>
        </p:nvPicPr>
        <p:blipFill>
          <a:blip r:embed="rId2" cstate="print"/>
          <a:srcRect/>
          <a:stretch>
            <a:fillRect/>
          </a:stretch>
        </p:blipFill>
        <p:spPr bwMode="auto">
          <a:xfrm>
            <a:off x="-1828" y="0"/>
            <a:ext cx="9145828" cy="68580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Early Life:</a:t>
            </a:r>
            <a:endParaRPr lang="ru-RU" dirty="0"/>
          </a:p>
        </p:txBody>
      </p:sp>
      <p:sp>
        <p:nvSpPr>
          <p:cNvPr id="3" name="Содержимое 2"/>
          <p:cNvSpPr>
            <a:spLocks noGrp="1"/>
          </p:cNvSpPr>
          <p:nvPr>
            <p:ph idx="1"/>
          </p:nvPr>
        </p:nvSpPr>
        <p:spPr/>
        <p:txBody>
          <a:bodyPr>
            <a:normAutofit fontScale="92500" lnSpcReduction="20000"/>
          </a:bodyPr>
          <a:lstStyle/>
          <a:p>
            <a:r>
              <a:rPr lang="en-US" dirty="0" smtClean="0"/>
              <a:t>Born William Henry Gates III, on October 28, 1955, in Seattle, Washington. Gates began to show an interest in computer programming at the age of 13 </a:t>
            </a:r>
            <a:r>
              <a:rPr lang="en-US" dirty="0" err="1" smtClean="0"/>
              <a:t>atBill</a:t>
            </a:r>
            <a:r>
              <a:rPr lang="en-US" dirty="0" smtClean="0"/>
              <a:t> Gates grew up in an upper middle-class family with two sisters: </a:t>
            </a:r>
            <a:r>
              <a:rPr lang="en-US" dirty="0" err="1" smtClean="0"/>
              <a:t>Kristianne</a:t>
            </a:r>
            <a:r>
              <a:rPr lang="en-US" dirty="0" smtClean="0"/>
              <a:t>, who is older, and Libby, who is younger. Their father, William H. Gates, Sr., was a promising, if somewhat shy, law student when he met his future wife, Mary Maxwell. She was an athletic, outgoing student at the University of </a:t>
            </a:r>
            <a:r>
              <a:rPr lang="en-US" dirty="0" smtClean="0"/>
              <a:t>Washington.</a:t>
            </a: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Autofit/>
          </a:bodyPr>
          <a:lstStyle/>
          <a:p>
            <a:r>
              <a:rPr lang="en-US" sz="3600" dirty="0" smtClean="0"/>
              <a:t>His personal Life</a:t>
            </a:r>
            <a:endParaRPr lang="ru-RU" sz="3600" dirty="0"/>
          </a:p>
        </p:txBody>
      </p:sp>
      <p:sp>
        <p:nvSpPr>
          <p:cNvPr id="6" name="Текст 5"/>
          <p:cNvSpPr>
            <a:spLocks noGrp="1"/>
          </p:cNvSpPr>
          <p:nvPr>
            <p:ph type="body" sz="half" idx="2"/>
          </p:nvPr>
        </p:nvSpPr>
        <p:spPr/>
        <p:txBody>
          <a:bodyPr/>
          <a:lstStyle/>
          <a:p>
            <a:r>
              <a:rPr lang="en-US" dirty="0" smtClean="0"/>
              <a:t>In 1987 Melinda first met her new boss, </a:t>
            </a:r>
            <a:r>
              <a:rPr lang="en-US" dirty="0" smtClean="0">
                <a:hlinkClick r:id="rId2"/>
              </a:rPr>
              <a:t>Bill Gates</a:t>
            </a:r>
            <a:r>
              <a:rPr lang="en-US" dirty="0" smtClean="0"/>
              <a:t>, at a PC trade show in Manhattan. She found his sense of humor surprising. The couple dated for six years before Bill proposed to Melinda. In 1994, the two were wed on the Hawaiian island of Lanai. Melinda gave birth to the couple's first child, a daughter named Jennifer Katharine Gates, in 1996. At that time, she decided to leave her job at Microsoft so she could focus on child rearing and philanthropic efforts. Melinda and Bill would go on to have two more children: a boy named Rory John and a girl named Phoebe Adele.</a:t>
            </a:r>
            <a:endParaRPr lang="ru-RU" dirty="0"/>
          </a:p>
        </p:txBody>
      </p:sp>
      <p:pic>
        <p:nvPicPr>
          <p:cNvPr id="16386" name="Picture 2" descr="http://www.biography.com/imported/images/Biography/Images/Galleries/Bill%20Gates/bill-gates-3-sized.jpg"/>
          <p:cNvPicPr>
            <a:picLocks noGrp="1" noChangeAspect="1" noChangeArrowheads="1"/>
          </p:cNvPicPr>
          <p:nvPr>
            <p:ph type="pic" idx="1"/>
          </p:nvPr>
        </p:nvPicPr>
        <p:blipFill>
          <a:blip r:embed="rId3" cstate="print"/>
          <a:srcRect l="10549" r="10549"/>
          <a:stretch>
            <a:fillRect/>
          </a:stretch>
        </p:blipFill>
        <p:spPr bwMode="auto">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sz="4400" b="1" dirty="0" smtClean="0"/>
              <a:t>His Friend</a:t>
            </a:r>
            <a:endParaRPr lang="ru-RU" sz="4400" b="1" dirty="0"/>
          </a:p>
        </p:txBody>
      </p:sp>
      <p:sp>
        <p:nvSpPr>
          <p:cNvPr id="4" name="Текст 3"/>
          <p:cNvSpPr>
            <a:spLocks noGrp="1"/>
          </p:cNvSpPr>
          <p:nvPr>
            <p:ph type="body" sz="half" idx="2"/>
          </p:nvPr>
        </p:nvSpPr>
        <p:spPr/>
        <p:txBody>
          <a:bodyPr>
            <a:normAutofit/>
          </a:bodyPr>
          <a:lstStyle/>
          <a:p>
            <a:r>
              <a:rPr lang="en-US" sz="2400" dirty="0" smtClean="0"/>
              <a:t>In June 2006, Buffett made an announcement that he would be giving his entire fortune away to charity, committing 85 percent of it to the Bill and </a:t>
            </a:r>
            <a:r>
              <a:rPr lang="en-US" sz="2400" dirty="0" smtClean="0">
                <a:hlinkClick r:id="rId2"/>
              </a:rPr>
              <a:t>Melinda Gates</a:t>
            </a:r>
            <a:r>
              <a:rPr lang="en-US" sz="2400" dirty="0" smtClean="0"/>
              <a:t> Foundation. </a:t>
            </a:r>
            <a:endParaRPr lang="ru-RU" sz="2400" dirty="0"/>
          </a:p>
        </p:txBody>
      </p:sp>
      <p:pic>
        <p:nvPicPr>
          <p:cNvPr id="19458" name="Picture 2" descr="http://www.biography.com/imported/images/Biography/Images/Profiles/B/Warren-Buffett-9230729-1-402.jpg"/>
          <p:cNvPicPr>
            <a:picLocks noGrp="1" noChangeAspect="1" noChangeArrowheads="1"/>
          </p:cNvPicPr>
          <p:nvPr>
            <p:ph type="pic" idx="1"/>
          </p:nvPr>
        </p:nvPicPr>
        <p:blipFill>
          <a:blip r:embed="rId3" cstate="print"/>
          <a:srcRect t="6999" b="6999"/>
          <a:stretch>
            <a:fillRect/>
          </a:stretch>
        </p:blipFill>
        <p:spPr bwMode="auto">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400" b="1" dirty="0" smtClean="0"/>
              <a:t>His Rival</a:t>
            </a:r>
            <a:endParaRPr lang="ru-RU" sz="4400" b="1" dirty="0"/>
          </a:p>
        </p:txBody>
      </p:sp>
      <p:sp>
        <p:nvSpPr>
          <p:cNvPr id="4" name="Текст 3"/>
          <p:cNvSpPr>
            <a:spLocks noGrp="1"/>
          </p:cNvSpPr>
          <p:nvPr>
            <p:ph type="body" sz="half" idx="2"/>
          </p:nvPr>
        </p:nvSpPr>
        <p:spPr/>
        <p:txBody>
          <a:bodyPr>
            <a:normAutofit lnSpcReduction="10000"/>
          </a:bodyPr>
          <a:lstStyle/>
          <a:p>
            <a:endParaRPr lang="en-US" dirty="0" smtClean="0"/>
          </a:p>
          <a:p>
            <a:r>
              <a:rPr lang="en-US" sz="2800" b="1" dirty="0" smtClean="0"/>
              <a:t>Best </a:t>
            </a:r>
            <a:r>
              <a:rPr lang="en-US" sz="2800" b="1" dirty="0" smtClean="0"/>
              <a:t>Known For</a:t>
            </a:r>
          </a:p>
          <a:p>
            <a:r>
              <a:rPr lang="en-US" sz="2800" dirty="0" smtClean="0"/>
              <a:t>Scott McNealy co-founded the computer technology company Sun Microsystems, a fervent rival of Windows.</a:t>
            </a:r>
          </a:p>
          <a:p>
            <a:endParaRPr lang="ru-RU" dirty="0"/>
          </a:p>
        </p:txBody>
      </p:sp>
      <p:pic>
        <p:nvPicPr>
          <p:cNvPr id="20482" name="Picture 2" descr="http://www.biography.com/imported/images/Biography/Images/Profiles/M/Scott-McNealy-9542202-1-402.jpg"/>
          <p:cNvPicPr>
            <a:picLocks noGrp="1" noChangeAspect="1" noChangeArrowheads="1"/>
          </p:cNvPicPr>
          <p:nvPr>
            <p:ph type="pic" idx="1"/>
          </p:nvPr>
        </p:nvPicPr>
        <p:blipFill>
          <a:blip r:embed="rId2" cstate="print"/>
          <a:srcRect t="6999" b="6999"/>
          <a:stretch>
            <a:fillRect/>
          </a:stretch>
        </p:blipFill>
        <p:spPr bwMode="auto">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en-US" sz="2400" dirty="0" smtClean="0"/>
              <a:t>Britain's Queen Elizabeth II presents Microsoft tycoon Bill Gates with his honorary knighthood, as wife Melinda Gates looks on, at London's Buckingham Palace on March 2, 2005</a:t>
            </a:r>
            <a:endParaRPr lang="ru-RU" sz="2400" dirty="0"/>
          </a:p>
        </p:txBody>
      </p:sp>
      <p:pic>
        <p:nvPicPr>
          <p:cNvPr id="21506" name="Picture 2" descr="http://www.biography.com/imported/images/Biography/Images/Galleries/Bill%20Gates/bill-gates-13-sized.jpg"/>
          <p:cNvPicPr>
            <a:picLocks noChangeAspect="1" noChangeArrowheads="1"/>
          </p:cNvPicPr>
          <p:nvPr/>
        </p:nvPicPr>
        <p:blipFill>
          <a:blip r:embed="rId2" cstate="print"/>
          <a:srcRect/>
          <a:stretch>
            <a:fillRect/>
          </a:stretch>
        </p:blipFill>
        <p:spPr bwMode="auto">
          <a:xfrm>
            <a:off x="1079057" y="1714488"/>
            <a:ext cx="6948285" cy="4714908"/>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одульная">
  <a:themeElements>
    <a:clrScheme name="Модульная">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Модульная">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Моду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TotalTime>
  <Words>426</Words>
  <Application>Microsoft Office PowerPoint</Application>
  <PresentationFormat>Экран (4:3)</PresentationFormat>
  <Paragraphs>25</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Модульная</vt:lpstr>
      <vt:lpstr>LIFE  AND  WORK</vt:lpstr>
      <vt:lpstr>Слайд 2</vt:lpstr>
      <vt:lpstr>Quick Facts:</vt:lpstr>
      <vt:lpstr>Слайд 4</vt:lpstr>
      <vt:lpstr>Early Life:</vt:lpstr>
      <vt:lpstr>His personal Life</vt:lpstr>
      <vt:lpstr>His Friend</vt:lpstr>
      <vt:lpstr>His Rival</vt:lpstr>
      <vt:lpstr>Britain's Queen Elizabeth II presents Microsoft tycoon Bill Gates with his honorary knighthood, as wife Melinda Gates looks on, at London's Buckingham Palace on March 2, 2005</vt:lpstr>
      <vt:lpstr>Bill Gates was hit in the face by four fresh cream tarts, thrown by writer, actor and infamous pie thrower Noel Godin, as he arrived at a reception in Brussels, Belgium, on April 2, 1998.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  AND  WORK</dc:title>
  <dc:creator>Admin</dc:creator>
  <cp:lastModifiedBy>Admin</cp:lastModifiedBy>
  <cp:revision>4</cp:revision>
  <dcterms:created xsi:type="dcterms:W3CDTF">2013-08-23T16:16:35Z</dcterms:created>
  <dcterms:modified xsi:type="dcterms:W3CDTF">2013-08-23T16:48:28Z</dcterms:modified>
</cp:coreProperties>
</file>