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32566CB0-F492-41EA-AB6D-F36DE63D4327}" type="datetimeFigureOut">
              <a:rPr lang="ru-RU" smtClean="0"/>
              <a:t>05.08.2013</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FA4259DC-00D3-47B7-882C-AA89FDCF9AD2}"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A4259DC-00D3-47B7-882C-AA89FDCF9AD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A4259DC-00D3-47B7-882C-AA89FDCF9AD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A4259DC-00D3-47B7-882C-AA89FDCF9AD2}" type="slidenum">
              <a:rPr lang="ru-RU" smtClean="0"/>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A4259DC-00D3-47B7-882C-AA89FDCF9AD2}" type="slidenum">
              <a:rPr lang="ru-RU" smtClean="0"/>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A4259DC-00D3-47B7-882C-AA89FDCF9AD2}" type="slidenum">
              <a:rPr lang="ru-RU" smtClean="0"/>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FA4259DC-00D3-47B7-882C-AA89FDCF9AD2}"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FA4259DC-00D3-47B7-882C-AA89FDCF9AD2}" type="slidenum">
              <a:rPr lang="ru-RU" smtClean="0"/>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32566CB0-F492-41EA-AB6D-F36DE63D4327}" type="datetimeFigureOut">
              <a:rPr lang="ru-RU" smtClean="0"/>
              <a:t>05.08.2013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FA4259DC-00D3-47B7-882C-AA89FDCF9AD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32566CB0-F492-41EA-AB6D-F36DE63D4327}" type="datetimeFigureOut">
              <a:rPr lang="ru-RU" smtClean="0"/>
              <a:t>05.08.2013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A4259DC-00D3-47B7-882C-AA89FDCF9AD2}"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32566CB0-F492-41EA-AB6D-F36DE63D4327}" type="datetimeFigureOut">
              <a:rPr lang="ru-RU" smtClean="0"/>
              <a:t>05.08.2013</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FA4259DC-00D3-47B7-882C-AA89FDCF9AD2}" type="slidenum">
              <a:rPr lang="ru-RU" smtClean="0"/>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32566CB0-F492-41EA-AB6D-F36DE63D4327}" type="datetimeFigureOut">
              <a:rPr lang="ru-RU" smtClean="0"/>
              <a:t>05.08.2013</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A4259DC-00D3-47B7-882C-AA89FDCF9AD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wikihow.com/Write-a-Formal-Email"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wikihow.com/Image:Write-a-Formal-Email-Step-9.jpg"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mailto:monsigneur.harry.manback@slip'nslides.net"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wikihow.com/Image:Write-a-Formal-Email-Step-4.jp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www.wikihow.com/Avoid-Colloquial-%28Informal%29-Writing" TargetMode="External"/><Relationship Id="rId2" Type="http://schemas.openxmlformats.org/officeDocument/2006/relationships/hyperlink" Target="http://www.wikihow.com/Image:Write-a-Formal-Email-Step-5.jpg" TargetMode="Externa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wikihow.com/Image:Write-a-Formal-Email-Step-6.jpg"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wikihow.com/Image:Write-a-Formal-Email-Step-7.jpg"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wikihow.com/Image:Write-a-Formal-Email-Step-8.jpg"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en-US" dirty="0" smtClean="0">
                <a:hlinkClick r:id="rId2"/>
              </a:rPr>
              <a:t>How to Write a Formal Email</a:t>
            </a:r>
            <a:r>
              <a:rPr lang="en-US" dirty="0" smtClean="0"/>
              <a:t/>
            </a:r>
            <a:br>
              <a:rPr lang="en-US" dirty="0" smtClean="0"/>
            </a:br>
            <a:endParaRPr lang="ru-RU" dirty="0"/>
          </a:p>
        </p:txBody>
      </p:sp>
      <p:sp>
        <p:nvSpPr>
          <p:cNvPr id="3" name="Подзаголовок 2"/>
          <p:cNvSpPr>
            <a:spLocks noGrp="1"/>
          </p:cNvSpPr>
          <p:nvPr>
            <p:ph type="subTitle" idx="1"/>
          </p:nvPr>
        </p:nvSpPr>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214282" y="333876"/>
            <a:ext cx="8715436"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err="1" smtClean="0">
                <a:ln>
                  <a:noFill/>
                </a:ln>
                <a:solidFill>
                  <a:schemeClr val="tx1"/>
                </a:solidFill>
                <a:effectLst/>
                <a:latin typeface="Arial" pitchFamily="34" charset="0"/>
              </a:rPr>
              <a:t>Proofread</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your</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message</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for</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spelling</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and</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grammar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If</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email</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provider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do</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esn’t</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already</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provide</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spelling</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and</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grammar</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options</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for</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you</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copy</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and</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paste</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your</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email</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into</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a</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word</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processor</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revise</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it</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if</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necessary</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and</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copy</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and</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paste</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it</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back</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into</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your</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9.jpg"/>
              </a:rPr>
              <a:t>email</a:t>
            </a: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a:t>
            </a:r>
            <a:b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b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br>
            <a:endParaRPr kumimoji="0" lang="ru-RU" sz="1800" b="0" i="0" u="none" strike="noStrike" cap="none" normalizeH="0" baseline="0" dirty="0" smtClean="0">
              <a:ln>
                <a:noFill/>
              </a:ln>
              <a:solidFill>
                <a:schemeClr val="tx1"/>
              </a:solidFill>
              <a:effectLst/>
              <a:latin typeface="Arial" pitchFamily="34" charset="0"/>
              <a:hlinkClick r:id="rId2" tooltip="Write a Formal Email Step 9.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hlinkClick r:id="rId2" tooltip="Write a Formal Email Step 9.jpg"/>
              </a:rPr>
              <a:t>  </a:t>
            </a:r>
            <a:endParaRPr kumimoji="0" lang="ru-RU" sz="10700" b="0" i="0" u="none" strike="noStrike" cap="none" normalizeH="0" baseline="0" dirty="0" smtClean="0">
              <a:ln>
                <a:noFill/>
              </a:ln>
              <a:solidFill>
                <a:schemeClr val="tx1"/>
              </a:solidFill>
              <a:effectLst/>
              <a:latin typeface="Arial" pitchFamily="34" charset="0"/>
            </a:endParaRPr>
          </a:p>
        </p:txBody>
      </p:sp>
      <p:pic>
        <p:nvPicPr>
          <p:cNvPr id="47106" name="Picture 2" descr="http://pad1.whstatic.com/images/thumb/4/4e/Write-a-Formal-Email-Step-9.jpg/550px-Write-a-Formal-Email-Step-9.jpg">
            <a:hlinkClick r:id="rId2" tooltip="Write a Formal Email Step 9.jpg"/>
          </p:cNvPr>
          <p:cNvPicPr>
            <a:picLocks noChangeAspect="1" noChangeArrowheads="1"/>
          </p:cNvPicPr>
          <p:nvPr/>
        </p:nvPicPr>
        <p:blipFill>
          <a:blip r:embed="rId3" cstate="print"/>
          <a:srcRect/>
          <a:stretch>
            <a:fillRect/>
          </a:stretch>
        </p:blipFill>
        <p:spPr bwMode="auto">
          <a:xfrm>
            <a:off x="928662" y="2857496"/>
            <a:ext cx="6929486" cy="321471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357158" y="923699"/>
            <a:ext cx="8358246" cy="8771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Use a neutral e-mail address</a:t>
            </a: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Your e-mail address should be a variation of your real name, not a username or nickname. Use periods, hyphens, or underscores to secure an e-mail address that's just your name, without extra numbers or letters, if you can. Never use an unprofessional email address. No one will take you seriously if your reply-to is </a:t>
            </a:r>
            <a:r>
              <a:rPr kumimoji="0" lang="en-US" sz="11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hlinkClick r:id="rId2"/>
              </a:rPr>
              <a:t>monsigneur.harry.manback@slip’nslides.net</a:t>
            </a:r>
            <a:r>
              <a:rPr kumimoji="0" lang="en-US"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1029" name="Picture 5" descr="http://pad2.whstatic.com/images/thumb/3/37/Write-a-Formal-Email-Step-1.jpg/550px-Write-a-Formal-Email-Step-1.jpg"/>
          <p:cNvPicPr>
            <a:picLocks noChangeAspect="1" noChangeArrowheads="1"/>
          </p:cNvPicPr>
          <p:nvPr/>
        </p:nvPicPr>
        <p:blipFill>
          <a:blip r:embed="rId3" cstate="print"/>
          <a:srcRect/>
          <a:stretch>
            <a:fillRect/>
          </a:stretch>
        </p:blipFill>
        <p:spPr bwMode="auto">
          <a:xfrm>
            <a:off x="1285852" y="1785926"/>
            <a:ext cx="6572296" cy="435771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pad1.whstatic.com/images/thumb/2/21/Write-a-Formal-Email-Step-2.jpg/550px-Write-a-Formal-Email-Step-2.jpg"/>
          <p:cNvPicPr>
            <a:picLocks noChangeAspect="1" noChangeArrowheads="1"/>
          </p:cNvPicPr>
          <p:nvPr/>
        </p:nvPicPr>
        <p:blipFill>
          <a:blip r:embed="rId2" cstate="print"/>
          <a:srcRect/>
          <a:stretch>
            <a:fillRect/>
          </a:stretch>
        </p:blipFill>
        <p:spPr bwMode="auto">
          <a:xfrm>
            <a:off x="1071538" y="2410424"/>
            <a:ext cx="7313243" cy="3686130"/>
          </a:xfrm>
          <a:prstGeom prst="rect">
            <a:avLst/>
          </a:prstGeom>
          <a:noFill/>
        </p:spPr>
      </p:pic>
      <p:sp>
        <p:nvSpPr>
          <p:cNvPr id="39939" name="Rectangle 3"/>
          <p:cNvSpPr>
            <a:spLocks noChangeArrowheads="1"/>
          </p:cNvSpPr>
          <p:nvPr/>
        </p:nvSpPr>
        <p:spPr bwMode="auto">
          <a:xfrm>
            <a:off x="1142976" y="585185"/>
            <a:ext cx="685804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Use a short and accurate subject header</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Avoid saying too much in the subject header, but make sure it reflects the content of your email to a person unfamiliar with you. If possible, include a keyword that will make the email content easier to remember and/or search for in a crowded inbox. For example, “Meeting on March 12th” is specific enough that the email topic won’t be mistaken for anything else but not so specific as to be distracting (ex. “Schedule, Guest List, Lunch Requests, and Meeting Overview for March 12th").</a:t>
            </a:r>
            <a:endParaRPr kumimoji="0" lang="en-US" sz="1600" b="0" i="0" u="none" strike="noStrike" cap="none" normalizeH="0" baseline="0" dirty="0" smtClean="0">
              <a:ln>
                <a:noFill/>
              </a:ln>
              <a:solidFill>
                <a:schemeClr val="tx1"/>
              </a:solidFill>
              <a:effectLst/>
              <a:latin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pad1.whstatic.com/images/thumb/9/96/Write-a-Formal-Email-Step-3.jpg/550px-Write-a-Formal-Email-Step-3.jpg"/>
          <p:cNvPicPr>
            <a:picLocks noChangeAspect="1" noChangeArrowheads="1"/>
          </p:cNvPicPr>
          <p:nvPr/>
        </p:nvPicPr>
        <p:blipFill>
          <a:blip r:embed="rId2" cstate="print"/>
          <a:srcRect/>
          <a:stretch>
            <a:fillRect/>
          </a:stretch>
        </p:blipFill>
        <p:spPr bwMode="auto">
          <a:xfrm>
            <a:off x="1857356" y="2928934"/>
            <a:ext cx="6238882" cy="3286148"/>
          </a:xfrm>
          <a:prstGeom prst="rect">
            <a:avLst/>
          </a:prstGeom>
          <a:noFill/>
        </p:spPr>
      </p:pic>
      <p:sp>
        <p:nvSpPr>
          <p:cNvPr id="3" name="Прямоугольник 2"/>
          <p:cNvSpPr/>
          <p:nvPr/>
        </p:nvSpPr>
        <p:spPr>
          <a:xfrm>
            <a:off x="785786" y="285728"/>
            <a:ext cx="6929486" cy="2862322"/>
          </a:xfrm>
          <a:prstGeom prst="rect">
            <a:avLst/>
          </a:prstGeom>
        </p:spPr>
        <p:txBody>
          <a:bodyPr wrap="square">
            <a:spAutoFit/>
          </a:bodyPr>
          <a:lstStyle/>
          <a:p>
            <a:r>
              <a:rPr lang="en-US" b="1" dirty="0" smtClean="0"/>
              <a:t>Use a proper salutation</a:t>
            </a:r>
            <a:r>
              <a:rPr lang="en-US" dirty="0" smtClean="0"/>
              <a:t>. Addressing the recipient by name is preferred. Use the person's title (Mr. Mrs. Ms. or Dr.) with their last name, followed by a comma or a colon. Optionally, you can precede the salutation with "Dear..." (but "Hello..." is acceptable as well). Using a last name is more formal and should be used unless you are on first-name terms with the recipient. If you don't know the name of the person you're writing to (but you really should try and find one) use "Dear Sir/Madam" or "Dear Sir or Madam" followed by a colon.</a:t>
            </a:r>
            <a:br>
              <a:rPr lang="en-US" dirty="0" smtClean="0"/>
            </a:b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928662" y="642918"/>
            <a:ext cx="7358114" cy="57153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err="1" smtClean="0">
                <a:ln>
                  <a:noFill/>
                </a:ln>
                <a:solidFill>
                  <a:schemeClr val="accent2"/>
                </a:solidFill>
                <a:effectLst/>
                <a:latin typeface="Arial" pitchFamily="34" charset="0"/>
              </a:rPr>
              <a:t>Introdu</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ce</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yourself</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in</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the</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first</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paragraph</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if</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1" i="0" u="none" strike="noStrike" cap="none" normalizeH="0" baseline="0" dirty="0" err="1" smtClean="0">
                <a:ln>
                  <a:noFill/>
                </a:ln>
                <a:solidFill>
                  <a:schemeClr val="accent2"/>
                </a:solidFill>
                <a:effectLst/>
                <a:latin typeface="Arial" pitchFamily="34" charset="0"/>
                <a:hlinkClick r:id="rId2" tooltip="Write a Formal Email Step 4.jpg"/>
              </a:rPr>
              <a:t>necessary</a:t>
            </a:r>
            <a:r>
              <a:rPr kumimoji="0" lang="ru-RU" sz="1800" b="1" i="0" u="none" strike="noStrike" cap="none" normalizeH="0" baseline="0" dirty="0" smtClean="0">
                <a:ln>
                  <a:noFill/>
                </a:ln>
                <a:solidFill>
                  <a:schemeClr val="accent2"/>
                </a:solidFill>
                <a:effectLst/>
                <a:latin typeface="Arial" pitchFamily="34" charset="0"/>
                <a:hlinkClick r:id="rId2" tooltip="Write a Formal Email Step 4.jpg"/>
              </a:rPr>
              <a:t>)</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Also</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include</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why</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you're</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writing</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and</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how</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you</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found</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that</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person's</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e-mail</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address</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or</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the</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opportunity</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you're</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writing</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about</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 </a:t>
            </a:r>
            <a:r>
              <a:rPr kumimoji="0" lang="ru-RU" sz="1800" b="0" i="0" u="none" strike="noStrike" cap="none" normalizeH="0" baseline="0" dirty="0" err="1" smtClean="0">
                <a:ln>
                  <a:noFill/>
                </a:ln>
                <a:solidFill>
                  <a:schemeClr val="accent2"/>
                </a:solidFill>
                <a:effectLst/>
                <a:latin typeface="Arial" pitchFamily="34" charset="0"/>
                <a:hlinkClick r:id="rId2" tooltip="Write a Formal Email Step 4.jpg"/>
              </a:rPr>
              <a:t>Ex</a:t>
            </a:r>
            <a:r>
              <a:rPr kumimoji="0" lang="ru-RU" sz="1800" b="0" i="0" u="none" strike="noStrike" cap="none" normalizeH="0" baseline="0" dirty="0" smtClean="0">
                <a:ln>
                  <a:noFill/>
                </a:ln>
                <a:solidFill>
                  <a:schemeClr val="accent2"/>
                </a:solidFill>
                <a:effectLst/>
                <a:latin typeface="Arial" pitchFamily="34" charset="0"/>
                <a:hlinkClick r:id="rId2" tooltip="Write a Formal Email Step 4.jpg"/>
              </a:rPr>
              <a:t>.</a:t>
            </a:r>
            <a:r>
              <a:rPr kumimoji="0" lang="ru-RU" sz="1800" b="0" i="0" u="none" strike="noStrike" cap="none" normalizeH="0" baseline="0" dirty="0" smtClean="0">
                <a:ln>
                  <a:noFill/>
                </a:ln>
                <a:solidFill>
                  <a:schemeClr val="tx1"/>
                </a:solidFill>
                <a:effectLst/>
                <a:latin typeface="Arial" pitchFamily="34" charset="0"/>
                <a:hlinkClick r:id="rId2" tooltip="Write a Formal Email Step 4.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4.jpg"/>
              </a:rPr>
            </a:br>
            <a:r>
              <a:rPr kumimoji="0" lang="ru-RU" sz="1800" b="0" i="0" u="none" strike="noStrike" cap="none" normalizeH="0" baseline="0" dirty="0" smtClean="0">
                <a:ln>
                  <a:noFill/>
                </a:ln>
                <a:solidFill>
                  <a:schemeClr val="tx1"/>
                </a:solidFill>
                <a:effectLst/>
                <a:latin typeface="Arial" pitchFamily="34" charset="0"/>
                <a:hlinkClick r:id="rId2" tooltip="Write a Formal Email Step 4.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4.jpg"/>
              </a:rPr>
            </a:br>
            <a:endParaRPr kumimoji="0" lang="ru-RU" sz="1800" b="0" i="0" u="none" strike="noStrike" cap="none" normalizeH="0" baseline="0" dirty="0" smtClean="0">
              <a:ln>
                <a:noFill/>
              </a:ln>
              <a:solidFill>
                <a:schemeClr val="tx1"/>
              </a:solidFill>
              <a:effectLst/>
              <a:latin typeface="Arial" pitchFamily="34" charset="0"/>
              <a:hlinkClick r:id="rId2" tooltip="Write a Formal Email Step 4.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hlinkClick r:id="rId2" tooltip="Write a Formal Email Step 4.jpg"/>
              </a:rPr>
              <a:t>  </a:t>
            </a:r>
            <a:r>
              <a:rPr kumimoji="0" lang="ru-RU" sz="16700" b="0" i="0" u="none" strike="noStrike" cap="none" normalizeH="0" baseline="0" dirty="0" smtClean="0">
                <a:ln>
                  <a:noFill/>
                </a:ln>
                <a:solidFill>
                  <a:schemeClr val="tx1"/>
                </a:solidFill>
                <a:effectLst/>
                <a:latin typeface="Arial" pitchFamily="34" charset="0"/>
              </a:rPr>
              <a:t> </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1" u="none" strike="noStrike" cap="none" normalizeH="0" baseline="0" dirty="0" err="1" smtClean="0">
                <a:ln>
                  <a:noFill/>
                </a:ln>
                <a:solidFill>
                  <a:schemeClr val="tx1"/>
                </a:solidFill>
                <a:effectLst/>
                <a:latin typeface="Arial" pitchFamily="34" charset="0"/>
              </a:rPr>
              <a:t>My</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name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is</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Earl</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Rivers</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I'm</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contacting</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you</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to</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apply</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for</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the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administrative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assistant</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position</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listed</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on</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CareerXYZ.com</a:t>
            </a:r>
            <a:r>
              <a:rPr kumimoji="0" lang="ru-RU" sz="1800" b="0" i="1" u="none" strike="noStrike" cap="none" normalizeH="0" baseline="0" dirty="0" smtClean="0">
                <a:ln>
                  <a:noFill/>
                </a:ln>
                <a:solidFill>
                  <a:schemeClr val="tx1"/>
                </a:solidFill>
                <a:effectLst/>
                <a:latin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1" u="none" strike="noStrike" cap="none" normalizeH="0" baseline="0" dirty="0" err="1" smtClean="0">
                <a:ln>
                  <a:noFill/>
                </a:ln>
                <a:solidFill>
                  <a:schemeClr val="tx1"/>
                </a:solidFill>
                <a:effectLst/>
                <a:latin typeface="Arial" pitchFamily="34" charset="0"/>
              </a:rPr>
              <a:t>My</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name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is</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Arlene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Rivers</a:t>
            </a:r>
            <a:r>
              <a:rPr kumimoji="0" lang="ru-RU" sz="1800" b="0" i="1" u="none" strike="noStrike" cap="none" normalizeH="0" baseline="0" dirty="0" smtClean="0">
                <a:ln>
                  <a:noFill/>
                </a:ln>
                <a:solidFill>
                  <a:schemeClr val="tx1"/>
                </a:solidFill>
                <a:effectLst/>
                <a:latin typeface="Arial" pitchFamily="34" charset="0"/>
              </a:rPr>
              <a:t>. I </a:t>
            </a:r>
            <a:r>
              <a:rPr kumimoji="0" lang="ru-RU" sz="1800" b="0" i="1" u="none" strike="noStrike" cap="none" normalizeH="0" baseline="0" dirty="0" err="1" smtClean="0">
                <a:ln>
                  <a:noFill/>
                </a:ln>
                <a:solidFill>
                  <a:schemeClr val="tx1"/>
                </a:solidFill>
                <a:effectLst/>
                <a:latin typeface="Arial" pitchFamily="34" charset="0"/>
              </a:rPr>
              <a:t>am</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writing</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about</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the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traffic</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citation</a:t>
            </a:r>
            <a:r>
              <a:rPr kumimoji="0" lang="ru-RU" sz="1800" b="0" i="1" u="none" strike="noStrike" cap="none" normalizeH="0" baseline="0" dirty="0" smtClean="0">
                <a:ln>
                  <a:noFill/>
                </a:ln>
                <a:solidFill>
                  <a:schemeClr val="tx1"/>
                </a:solidFill>
                <a:effectLst/>
                <a:latin typeface="Arial" pitchFamily="34" charset="0"/>
              </a:rPr>
              <a:t> I </a:t>
            </a:r>
            <a:r>
              <a:rPr kumimoji="0" lang="ru-RU" sz="1800" b="0" i="1" u="none" strike="noStrike" cap="none" normalizeH="0" baseline="0" dirty="0" err="1" smtClean="0">
                <a:ln>
                  <a:noFill/>
                </a:ln>
                <a:solidFill>
                  <a:schemeClr val="tx1"/>
                </a:solidFill>
                <a:effectLst/>
                <a:latin typeface="Arial" pitchFamily="34" charset="0"/>
              </a:rPr>
              <a:t>received</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on</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December</a:t>
            </a:r>
            <a:r>
              <a:rPr kumimoji="0" lang="ru-RU" sz="1800" b="0" i="1" u="none" strike="noStrike" cap="none" normalizeH="0" baseline="0" dirty="0" smtClean="0">
                <a:ln>
                  <a:noFill/>
                </a:ln>
                <a:solidFill>
                  <a:schemeClr val="tx1"/>
                </a:solidFill>
                <a:effectLst/>
                <a:latin typeface="Arial" pitchFamily="34" charset="0"/>
              </a:rPr>
              <a:t> 31, 2009. I </a:t>
            </a:r>
            <a:r>
              <a:rPr kumimoji="0" lang="ru-RU" sz="1800" b="0" i="1" u="none" strike="noStrike" cap="none" normalizeH="0" baseline="0" dirty="0" err="1" smtClean="0">
                <a:ln>
                  <a:noFill/>
                </a:ln>
                <a:solidFill>
                  <a:schemeClr val="tx1"/>
                </a:solidFill>
                <a:effectLst/>
                <a:latin typeface="Arial" pitchFamily="34" charset="0"/>
              </a:rPr>
              <a:t>obtained</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your</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e-mail</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address</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for</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the</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Westchester</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County</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Clerk</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website</a:t>
            </a:r>
            <a:r>
              <a:rPr kumimoji="0" lang="ru-RU" sz="1800" b="0" i="1" u="none" strike="noStrike" cap="none" normalizeH="0" baseline="0" dirty="0" smtClean="0">
                <a:ln>
                  <a:noFill/>
                </a:ln>
                <a:solidFill>
                  <a:schemeClr val="tx1"/>
                </a:solidFill>
                <a:effectLst/>
                <a:latin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41986" name="Picture 2" descr="http://pad2.whstatic.com/images/thumb/b/b0/Write-a-Formal-Email-Step-4.jpg/550px-Write-a-Formal-Email-Step-4.jpg">
            <a:hlinkClick r:id="rId2" tooltip="Write a Formal Email Step 4.jpg"/>
          </p:cNvPr>
          <p:cNvPicPr>
            <a:picLocks noChangeAspect="1" noChangeArrowheads="1"/>
          </p:cNvPicPr>
          <p:nvPr/>
        </p:nvPicPr>
        <p:blipFill>
          <a:blip r:embed="rId3" cstate="print"/>
          <a:srcRect/>
          <a:stretch>
            <a:fillRect/>
          </a:stretch>
        </p:blipFill>
        <p:spPr bwMode="auto">
          <a:xfrm>
            <a:off x="928662" y="1643050"/>
            <a:ext cx="7215238" cy="2928958"/>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214282" y="347435"/>
            <a:ext cx="8501122" cy="56630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err="1" smtClean="0">
                <a:ln>
                  <a:noFill/>
                </a:ln>
                <a:effectLst/>
                <a:latin typeface="Arial" pitchFamily="34" charset="0"/>
              </a:rPr>
              <a:t>Write</a:t>
            </a:r>
            <a:r>
              <a:rPr kumimoji="0" lang="ru-RU" sz="1800" b="1" i="0" u="none" strike="noStrike" cap="none" normalizeH="0" baseline="0" dirty="0" smtClean="0">
                <a:ln>
                  <a:noFill/>
                </a:ln>
                <a:effectLst/>
                <a:latin typeface="Arial" pitchFamily="34" charset="0"/>
              </a:rPr>
              <a:t> </a:t>
            </a:r>
            <a:r>
              <a:rPr kumimoji="0" lang="ru-RU" sz="1800" b="1" i="0" u="none" strike="noStrike" cap="none" normalizeH="0" baseline="0" dirty="0" err="1" smtClean="0">
                <a:ln>
                  <a:noFill/>
                </a:ln>
                <a:effectLst/>
                <a:latin typeface="Arial" pitchFamily="34" charset="0"/>
              </a:rPr>
              <a:t>the</a:t>
            </a:r>
            <a:r>
              <a:rPr kumimoji="0" lang="ru-RU" sz="1800" b="1" i="0" u="none" strike="noStrike" cap="none" normalizeH="0" baseline="0" dirty="0" smtClean="0">
                <a:ln>
                  <a:noFill/>
                </a:ln>
                <a:effectLst/>
                <a:latin typeface="Arial" pitchFamily="34" charset="0"/>
              </a:rPr>
              <a:t> </a:t>
            </a:r>
            <a:r>
              <a:rPr kumimoji="0" lang="ru-RU" sz="1800" b="1" i="0" u="none" strike="noStrike" cap="none" normalizeH="0" baseline="0" dirty="0" err="1" smtClean="0">
                <a:ln>
                  <a:noFill/>
                </a:ln>
                <a:effectLst/>
                <a:latin typeface="Arial" pitchFamily="34" charset="0"/>
              </a:rPr>
              <a:t>actual</a:t>
            </a:r>
            <a:r>
              <a:rPr kumimoji="0" lang="ru-RU" sz="1800" b="1" i="0" u="none" strike="noStrike" cap="none" normalizeH="0" baseline="0" dirty="0" smtClean="0">
                <a:ln>
                  <a:noFill/>
                </a:ln>
                <a:effectLst/>
                <a:latin typeface="Arial" pitchFamily="34" charset="0"/>
              </a:rPr>
              <a:t> </a:t>
            </a:r>
            <a:r>
              <a:rPr kumimoji="0" lang="ru-RU" sz="1800" b="1" i="0" u="none" strike="noStrike" cap="none" normalizeH="0" baseline="0" dirty="0" err="1" smtClean="0">
                <a:ln>
                  <a:noFill/>
                </a:ln>
                <a:effectLst/>
                <a:latin typeface="Arial" pitchFamily="34" charset="0"/>
              </a:rPr>
              <a:t>message</a:t>
            </a:r>
            <a:r>
              <a:rPr kumimoji="0" lang="ru-RU" sz="1800" b="0" i="0" u="none" strike="noStrike" cap="none" normalizeH="0" baseline="0" dirty="0" smtClean="0">
                <a:ln>
                  <a:noFill/>
                </a:ln>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Be</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sure</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to</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get</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your</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point</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across</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without</a:t>
            </a:r>
            <a:r>
              <a:rPr kumimoji="0" lang="ru-RU" sz="1800" b="0" i="0" u="none" strike="noStrike" cap="none" normalizeH="0" baseline="0" dirty="0" smtClean="0">
                <a:ln>
                  <a:noFill/>
                </a:ln>
                <a:solidFill>
                  <a:schemeClr val="accent3">
                    <a:lumMod val="60000"/>
                    <a:lumOff val="40000"/>
                  </a:schemeClr>
                </a:solidFill>
                <a:effectLst/>
                <a:latin typeface="Arial" pitchFamily="34" charset="0"/>
              </a:rPr>
              <a:t> </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rPr>
              <a:t>rambli</a:t>
            </a:r>
            <a:r>
              <a:rPr kumimoji="0" lang="ru-RU" sz="1800" b="0" i="0" u="none" strike="noStrike" cap="none" normalizeH="0" baseline="0" dirty="0" err="1" smtClean="0">
                <a:ln>
                  <a:noFill/>
                </a:ln>
                <a:solidFill>
                  <a:schemeClr val="accent3">
                    <a:lumMod val="60000"/>
                    <a:lumOff val="40000"/>
                  </a:schemeClr>
                </a:solidFill>
                <a:effectLst/>
                <a:latin typeface="Arial" pitchFamily="34" charset="0"/>
                <a:hlinkClick r:id="rId2" tooltip="Write a Formal Email Step 5.jpg"/>
              </a:rPr>
              <a:t>ng</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if</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it's</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fluffed</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up</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the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reader</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may</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glance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over</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the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important</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details</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Try</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to</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break</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up</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the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message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into</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paragraphs</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by</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topic</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to</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make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your</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message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more</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logical</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and</a:t>
            </a:r>
            <a:r>
              <a:rPr kumimoji="0" lang="ru-RU" sz="1800" b="0" i="0" u="none" strike="noStrike" cap="none" normalizeH="0" baseline="0" dirty="0" smtClean="0">
                <a:ln>
                  <a:noFill/>
                </a:ln>
                <a:effectLst/>
                <a:latin typeface="Arial" pitchFamily="34" charset="0"/>
                <a:hlinkClick r:id="rId2" tooltip="Write a Formal Email Step 5.jpg"/>
              </a:rPr>
              <a:t> </a:t>
            </a:r>
            <a:r>
              <a:rPr kumimoji="0" lang="ru-RU" sz="1800" b="0" i="0" u="none" strike="noStrike" cap="none" normalizeH="0" baseline="0" dirty="0" err="1" smtClean="0">
                <a:ln>
                  <a:noFill/>
                </a:ln>
                <a:effectLst/>
                <a:latin typeface="Arial" pitchFamily="34" charset="0"/>
                <a:hlinkClick r:id="rId2" tooltip="Write a Formal Email Step 5.jpg"/>
              </a:rPr>
              <a:t>digestible</a:t>
            </a:r>
            <a:r>
              <a:rPr kumimoji="0" lang="ru-RU" sz="1800" b="0" i="0" u="none" strike="noStrike" cap="none" normalizeH="0" baseline="0" dirty="0" smtClean="0">
                <a:ln>
                  <a:noFill/>
                </a:ln>
                <a:effectLst/>
                <a:latin typeface="Arial" pitchFamily="34" charset="0"/>
                <a:hlinkClick r:id="rId2" tooltip="Write a Formal Email Step 5.jpg"/>
              </a:rPr>
              <a:t>.</a:t>
            </a:r>
            <a:r>
              <a:rPr kumimoji="0" lang="ru-RU" sz="1800" b="0" i="0" u="none" strike="noStrike" cap="none" normalizeH="0" baseline="0" dirty="0" smtClean="0">
                <a:ln>
                  <a:noFill/>
                </a:ln>
                <a:solidFill>
                  <a:schemeClr val="tx1"/>
                </a:solidFill>
                <a:effectLst/>
                <a:latin typeface="Arial" pitchFamily="34" charset="0"/>
                <a:hlinkClick r:id="rId2" tooltip="Write a Formal Email Step 5.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5.jpg"/>
              </a:rPr>
            </a:br>
            <a:r>
              <a:rPr kumimoji="0" lang="ru-RU" sz="1800" b="0" i="0" u="none" strike="noStrike" cap="none" normalizeH="0" baseline="0" dirty="0" smtClean="0">
                <a:ln>
                  <a:noFill/>
                </a:ln>
                <a:solidFill>
                  <a:schemeClr val="tx1"/>
                </a:solidFill>
                <a:effectLst/>
                <a:latin typeface="Arial" pitchFamily="34" charset="0"/>
                <a:hlinkClick r:id="rId2" tooltip="Write a Formal Email Step 5.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5.jpg"/>
              </a:rPr>
            </a:br>
            <a:endParaRPr kumimoji="0" lang="ru-RU" sz="1800" b="0" i="0" u="none" strike="noStrike" cap="none" normalizeH="0" baseline="0" dirty="0" smtClean="0">
              <a:ln>
                <a:noFill/>
              </a:ln>
              <a:solidFill>
                <a:schemeClr val="tx1"/>
              </a:solidFill>
              <a:effectLst/>
              <a:latin typeface="Arial" pitchFamily="34" charset="0"/>
              <a:hlinkClick r:id="rId2" tooltip="Write a Formal Email Step 5.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hlinkClick r:id="rId2" tooltip="Write a Formal Email Step 5.jpg"/>
              </a:rPr>
              <a:t>  </a:t>
            </a:r>
            <a:r>
              <a:rPr kumimoji="0" lang="ru-RU" sz="14000" b="0" i="0" u="none" strike="noStrike" cap="none" normalizeH="0" baseline="0" dirty="0" smtClean="0">
                <a:ln>
                  <a:noFill/>
                </a:ln>
                <a:solidFill>
                  <a:schemeClr val="tx1"/>
                </a:solidFill>
                <a:effectLst/>
                <a:latin typeface="Arial" pitchFamily="34" charset="0"/>
              </a:rPr>
              <a:t> </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err="1" smtClean="0">
                <a:ln>
                  <a:noFill/>
                </a:ln>
                <a:solidFill>
                  <a:schemeClr val="tx1"/>
                </a:solidFill>
                <a:effectLst/>
                <a:latin typeface="Arial" pitchFamily="34" charset="0"/>
              </a:rPr>
              <a:t>The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email</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should</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no</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more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than</a:t>
            </a:r>
            <a:r>
              <a:rPr kumimoji="0" lang="ru-RU" sz="1800" b="0" i="0" u="none" strike="noStrike" cap="none" normalizeH="0" baseline="0" dirty="0" smtClean="0">
                <a:ln>
                  <a:noFill/>
                </a:ln>
                <a:solidFill>
                  <a:schemeClr val="tx1"/>
                </a:solidFill>
                <a:effectLst/>
                <a:latin typeface="Arial" pitchFamily="34" charset="0"/>
              </a:rPr>
              <a:t> 5 </a:t>
            </a:r>
            <a:r>
              <a:rPr kumimoji="0" lang="ru-RU" sz="1800" b="0" i="0" u="none" strike="noStrike" cap="none" normalizeH="0" baseline="0" dirty="0" err="1" smtClean="0">
                <a:ln>
                  <a:noFill/>
                </a:ln>
                <a:solidFill>
                  <a:schemeClr val="tx1"/>
                </a:solidFill>
                <a:effectLst/>
                <a:latin typeface="Arial" pitchFamily="34" charset="0"/>
              </a:rPr>
              <a:t>paragraphs</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long</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and</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each</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paragraph</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should</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no</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more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than</a:t>
            </a:r>
            <a:r>
              <a:rPr kumimoji="0" lang="ru-RU" sz="1800" b="0" i="0" u="none" strike="noStrike" cap="none" normalizeH="0" baseline="0" dirty="0" smtClean="0">
                <a:ln>
                  <a:noFill/>
                </a:ln>
                <a:solidFill>
                  <a:schemeClr val="tx1"/>
                </a:solidFill>
                <a:effectLst/>
                <a:latin typeface="Arial" pitchFamily="34" charset="0"/>
              </a:rPr>
              <a:t> 5 </a:t>
            </a:r>
            <a:r>
              <a:rPr kumimoji="0" lang="ru-RU" sz="1800" b="0" i="0" u="none" strike="noStrike" cap="none" normalizeH="0" baseline="0" dirty="0" err="1" smtClean="0">
                <a:ln>
                  <a:noFill/>
                </a:ln>
                <a:solidFill>
                  <a:schemeClr val="tx1"/>
                </a:solidFill>
                <a:effectLst/>
                <a:latin typeface="Arial" pitchFamily="34" charset="0"/>
              </a:rPr>
              <a:t>sentences</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long</a:t>
            </a:r>
            <a:r>
              <a:rPr kumimoji="0" lang="ru-RU" sz="1800" b="0" i="0" u="none" strike="noStrike" cap="none" normalizeH="0" baseline="0" dirty="0" smtClean="0">
                <a:ln>
                  <a:noFill/>
                </a:ln>
                <a:solidFill>
                  <a:schemeClr val="tx1"/>
                </a:solidFill>
                <a:effectLst/>
                <a:latin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err="1" smtClean="0">
                <a:ln>
                  <a:noFill/>
                </a:ln>
                <a:solidFill>
                  <a:schemeClr val="tx1"/>
                </a:solidFill>
                <a:effectLst/>
                <a:latin typeface="Arial" pitchFamily="34" charset="0"/>
              </a:rPr>
              <a:t>Insert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line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break</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between</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each</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paragraph</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indenting</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isn't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necessary</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and</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will</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likely</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lost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during</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email</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transfer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anyway</a:t>
            </a:r>
            <a:r>
              <a:rPr kumimoji="0" lang="ru-RU" sz="1800" b="0" i="0" u="none" strike="noStrike" cap="none" normalizeH="0" baseline="0" dirty="0" smtClean="0">
                <a:ln>
                  <a:noFill/>
                </a:ln>
                <a:solidFill>
                  <a:schemeClr val="tx1"/>
                </a:solidFill>
                <a:effectLst/>
                <a:latin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0" u="none" strike="noStrike" cap="none" normalizeH="0" baseline="0" dirty="0" err="1" smtClean="0">
                <a:ln>
                  <a:noFill/>
                </a:ln>
                <a:solidFill>
                  <a:schemeClr val="tx1"/>
                </a:solidFill>
                <a:effectLst/>
                <a:latin typeface="Arial" pitchFamily="34" charset="0"/>
              </a:rPr>
              <a:t>Be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sure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effectLst/>
                <a:latin typeface="Arial" pitchFamily="34" charset="0"/>
              </a:rPr>
              <a:t>to</a:t>
            </a:r>
            <a:r>
              <a:rPr kumimoji="0" lang="ru-RU" sz="1800" b="0" i="0" u="none" strike="noStrike" cap="none" normalizeH="0" baseline="0" dirty="0" smtClean="0">
                <a:ln>
                  <a:noFill/>
                </a:ln>
                <a:effectLst/>
                <a:latin typeface="Arial" pitchFamily="34" charset="0"/>
              </a:rPr>
              <a:t> </a:t>
            </a:r>
            <a:r>
              <a:rPr kumimoji="0" lang="ru-RU" sz="2400" b="0" i="0" u="none" strike="noStrike" cap="none" normalizeH="0" baseline="0" dirty="0" err="1" smtClean="0">
                <a:ln>
                  <a:noFill/>
                </a:ln>
                <a:effectLst/>
                <a:latin typeface="Arial" pitchFamily="34" charset="0"/>
                <a:hlinkClick r:id="rId3" tooltip="Avoid Colloquial (Informal) Writing"/>
              </a:rPr>
              <a:t>avoid</a:t>
            </a:r>
            <a:r>
              <a:rPr kumimoji="0" lang="ru-RU" sz="2400" b="0" i="0" u="none" strike="noStrike" cap="none" normalizeH="0" baseline="0" dirty="0" smtClean="0">
                <a:ln>
                  <a:noFill/>
                </a:ln>
                <a:effectLst/>
                <a:latin typeface="Arial" pitchFamily="34" charset="0"/>
                <a:hlinkClick r:id="rId3" tooltip="Avoid Colloquial (Informal) Writing"/>
              </a:rPr>
              <a:t> </a:t>
            </a:r>
            <a:r>
              <a:rPr kumimoji="0" lang="ru-RU" sz="2400" b="0" i="0" u="none" strike="noStrike" cap="none" normalizeH="0" baseline="0" dirty="0" err="1" smtClean="0">
                <a:ln>
                  <a:noFill/>
                </a:ln>
                <a:effectLst/>
                <a:latin typeface="Arial" pitchFamily="34" charset="0"/>
                <a:hlinkClick r:id="rId3" tooltip="Avoid Colloquial (Informal) Writing"/>
              </a:rPr>
              <a:t>informal</a:t>
            </a:r>
            <a:r>
              <a:rPr kumimoji="0" lang="ru-RU" sz="2400" b="0" i="0" u="none" strike="noStrike" cap="none" normalizeH="0" baseline="0" dirty="0" smtClean="0">
                <a:ln>
                  <a:noFill/>
                </a:ln>
                <a:effectLst/>
                <a:latin typeface="Arial" pitchFamily="34" charset="0"/>
                <a:hlinkClick r:id="rId3" tooltip="Avoid Colloquial (Informal) Writing"/>
              </a:rPr>
              <a:t> </a:t>
            </a:r>
            <a:r>
              <a:rPr kumimoji="0" lang="ru-RU" sz="2400" b="0" i="0" u="none" strike="noStrike" cap="none" normalizeH="0" baseline="0" dirty="0" err="1" smtClean="0">
                <a:ln>
                  <a:noFill/>
                </a:ln>
                <a:effectLst/>
                <a:latin typeface="Arial" pitchFamily="34" charset="0"/>
                <a:hlinkClick r:id="rId3" tooltip="Avoid Colloquial (Informal) Writing"/>
              </a:rPr>
              <a:t>writing</a:t>
            </a:r>
            <a:r>
              <a:rPr kumimoji="0" lang="ru-RU" sz="2400" b="0" i="0" u="none" strike="noStrike" cap="none" normalizeH="0" baseline="0" dirty="0" smtClean="0">
                <a:ln>
                  <a:noFill/>
                </a:ln>
                <a:effectLst/>
                <a:latin typeface="Arial" pitchFamily="34" charset="0"/>
              </a:rPr>
              <a:t>.</a:t>
            </a:r>
            <a:endParaRPr kumimoji="0" lang="ru-RU" sz="18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effectLst/>
              <a:latin typeface="Arial" pitchFamily="34" charset="0"/>
            </a:endParaRPr>
          </a:p>
        </p:txBody>
      </p:sp>
      <p:pic>
        <p:nvPicPr>
          <p:cNvPr id="43010" name="Picture 2" descr="http://pad2.whstatic.com/images/thumb/a/ad/Write-a-Formal-Email-Step-5.jpg/550px-Write-a-Formal-Email-Step-5.jpg">
            <a:hlinkClick r:id="rId2" tooltip="Write a Formal Email Step 5.jpg"/>
          </p:cNvPr>
          <p:cNvPicPr>
            <a:picLocks noChangeAspect="1" noChangeArrowheads="1"/>
          </p:cNvPicPr>
          <p:nvPr/>
        </p:nvPicPr>
        <p:blipFill>
          <a:blip r:embed="rId4" cstate="print"/>
          <a:srcRect/>
          <a:stretch>
            <a:fillRect/>
          </a:stretch>
        </p:blipFill>
        <p:spPr bwMode="auto">
          <a:xfrm>
            <a:off x="1214414" y="1571612"/>
            <a:ext cx="5238750" cy="264320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Arial" pitchFamily="34" charset="0"/>
              </a:rPr>
              <a:t>Use the correct form of leave-taking</a:t>
            </a:r>
            <a:r>
              <a:rPr kumimoji="0" lang="ru-RU" sz="1800" b="0" i="0" u="none" strike="noStrike" cap="none" normalizeH="0" baseline="0" smtClean="0">
                <a:ln>
                  <a:noFill/>
                </a:ln>
                <a:solidFill>
                  <a:schemeClr val="tx1"/>
                </a:solidFill>
                <a:effectLst/>
                <a:latin typeface="Arial" pitchFamily="34" charset="0"/>
              </a:rPr>
              <a:t>. This will depend on your level of intimacy with the recipient. Examples include:</a:t>
            </a:r>
            <a:br>
              <a:rPr kumimoji="0" lang="ru-RU" sz="1800" b="0" i="0" u="none" strike="noStrike" cap="none" normalizeH="0" baseline="0" smtClean="0">
                <a:ln>
                  <a:noFill/>
                </a:ln>
                <a:solidFill>
                  <a:schemeClr val="tx1"/>
                </a:solidFill>
                <a:effectLst/>
                <a:latin typeface="Arial" pitchFamily="34" charset="0"/>
              </a:rPr>
            </a:br>
            <a:r>
              <a:rPr kumimoji="0" lang="ru-RU" sz="1800" b="0" i="0" u="none" strike="noStrike" cap="none" normalizeH="0" baseline="0" smtClean="0">
                <a:ln>
                  <a:noFill/>
                </a:ln>
                <a:solidFill>
                  <a:schemeClr val="tx1"/>
                </a:solidFill>
                <a:effectLst/>
                <a:latin typeface="Arial" pitchFamily="34" charset="0"/>
              </a:rPr>
              <a:t/>
            </a:r>
            <a:br>
              <a:rPr kumimoji="0" lang="ru-RU" sz="1800" b="0" i="0" u="none" strike="noStrike" cap="none" normalizeH="0" baseline="0" smtClean="0">
                <a:ln>
                  <a:noFill/>
                </a:ln>
                <a:solidFill>
                  <a:schemeClr val="tx1"/>
                </a:solidFill>
                <a:effectLst/>
                <a:latin typeface="Arial" pitchFamily="34" charset="0"/>
              </a:rPr>
            </a:br>
            <a:endParaRPr kumimoji="0" lang="ru-RU" sz="1800" b="0" i="0" u="none" strike="noStrike" cap="none" normalizeH="0" baseline="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hlinkClick r:id="rId2" tooltip="Write a Formal Email Step 6.jpg"/>
              </a:rPr>
              <a:t>  </a:t>
            </a:r>
            <a:endParaRPr kumimoji="0" lang="ru-RU" sz="16600" b="0" i="0" u="none" strike="noStrike" cap="none" normalizeH="0" baseline="0" smtClean="0">
              <a:ln>
                <a:noFill/>
              </a:ln>
              <a:solidFill>
                <a:schemeClr val="tx1"/>
              </a:solidFill>
              <a:effectLst/>
              <a:latin typeface="Arial" pitchFamily="34" charset="0"/>
            </a:endParaRPr>
          </a:p>
        </p:txBody>
      </p:sp>
      <p:sp>
        <p:nvSpPr>
          <p:cNvPr id="44034" name="AutoShape 2" descr="http://pad2.whstatic.com/images/thumb/4/47/Write-a-Formal-Email-Step-6.jpg/550px-Write-a-Formal-Email-Step-6.jpg">
            <a:hlinkClick r:id="rId2" tooltip="Write a Formal Email Step 6.jpg"/>
          </p:cNvPr>
          <p:cNvSpPr>
            <a:spLocks noChangeAspect="1" noChangeArrowheads="1"/>
          </p:cNvSpPr>
          <p:nvPr/>
        </p:nvSpPr>
        <p:spPr bwMode="auto">
          <a:xfrm>
            <a:off x="63500" y="274638"/>
            <a:ext cx="5238750" cy="2638425"/>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4035"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Arial" pitchFamily="34" charset="0"/>
              </a:rPr>
              <a:t>Use the correct form of leave-taking</a:t>
            </a:r>
            <a:r>
              <a:rPr kumimoji="0" lang="ru-RU" sz="1800" b="0" i="0" u="none" strike="noStrike" cap="none" normalizeH="0" baseline="0" smtClean="0">
                <a:ln>
                  <a:noFill/>
                </a:ln>
                <a:solidFill>
                  <a:schemeClr val="tx1"/>
                </a:solidFill>
                <a:effectLst/>
                <a:latin typeface="Arial" pitchFamily="34" charset="0"/>
              </a:rPr>
              <a:t>. This will depend on your level of intimacy with the recipient. Examples include:</a:t>
            </a:r>
            <a:br>
              <a:rPr kumimoji="0" lang="ru-RU" sz="1800" b="0" i="0" u="none" strike="noStrike" cap="none" normalizeH="0" baseline="0" smtClean="0">
                <a:ln>
                  <a:noFill/>
                </a:ln>
                <a:solidFill>
                  <a:schemeClr val="tx1"/>
                </a:solidFill>
                <a:effectLst/>
                <a:latin typeface="Arial" pitchFamily="34" charset="0"/>
              </a:rPr>
            </a:br>
            <a:r>
              <a:rPr kumimoji="0" lang="ru-RU" sz="1800" b="0" i="0" u="none" strike="noStrike" cap="none" normalizeH="0" baseline="0" smtClean="0">
                <a:ln>
                  <a:noFill/>
                </a:ln>
                <a:solidFill>
                  <a:schemeClr val="tx1"/>
                </a:solidFill>
                <a:effectLst/>
                <a:latin typeface="Arial" pitchFamily="34" charset="0"/>
              </a:rPr>
              <a:t/>
            </a:r>
            <a:br>
              <a:rPr kumimoji="0" lang="ru-RU" sz="1800" b="0" i="0" u="none" strike="noStrike" cap="none" normalizeH="0" baseline="0" smtClean="0">
                <a:ln>
                  <a:noFill/>
                </a:ln>
                <a:solidFill>
                  <a:schemeClr val="tx1"/>
                </a:solidFill>
                <a:effectLst/>
                <a:latin typeface="Arial" pitchFamily="34" charset="0"/>
              </a:rPr>
            </a:br>
            <a:endParaRPr kumimoji="0" lang="ru-RU" sz="1800" b="0" i="0" u="none" strike="noStrike" cap="none" normalizeH="0" baseline="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hlinkClick r:id="rId2" tooltip="Write a Formal Email Step 6.jpg"/>
              </a:rPr>
              <a:t>  </a:t>
            </a:r>
            <a:endParaRPr kumimoji="0" lang="ru-RU" sz="16600" b="0" i="0" u="none" strike="noStrike" cap="none" normalizeH="0" baseline="0" smtClean="0">
              <a:ln>
                <a:noFill/>
              </a:ln>
              <a:solidFill>
                <a:schemeClr val="tx1"/>
              </a:solidFill>
              <a:effectLst/>
              <a:latin typeface="Arial" pitchFamily="34" charset="0"/>
            </a:endParaRPr>
          </a:p>
        </p:txBody>
      </p:sp>
      <p:sp>
        <p:nvSpPr>
          <p:cNvPr id="44036" name="AutoShape 4" descr="http://pad2.whstatic.com/images/thumb/4/47/Write-a-Formal-Email-Step-6.jpg/550px-Write-a-Formal-Email-Step-6.jpg">
            <a:hlinkClick r:id="rId2" tooltip="Write a Formal Email Step 6.jpg"/>
          </p:cNvPr>
          <p:cNvSpPr>
            <a:spLocks noChangeAspect="1" noChangeArrowheads="1"/>
          </p:cNvSpPr>
          <p:nvPr/>
        </p:nvSpPr>
        <p:spPr bwMode="auto">
          <a:xfrm>
            <a:off x="63500" y="274638"/>
            <a:ext cx="5238750" cy="2638425"/>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Arial" pitchFamily="34" charset="0"/>
              </a:rPr>
              <a:t>Use the correct form of leave-taking</a:t>
            </a:r>
            <a:r>
              <a:rPr kumimoji="0" lang="ru-RU" sz="1800" b="0" i="0" u="none" strike="noStrike" cap="none" normalizeH="0" baseline="0" smtClean="0">
                <a:ln>
                  <a:noFill/>
                </a:ln>
                <a:solidFill>
                  <a:schemeClr val="tx1"/>
                </a:solidFill>
                <a:effectLst/>
                <a:latin typeface="Arial" pitchFamily="34" charset="0"/>
              </a:rPr>
              <a:t>. This will depend on your level of intimacy with the recipient. Examples include:</a:t>
            </a:r>
            <a:br>
              <a:rPr kumimoji="0" lang="ru-RU" sz="1800" b="0" i="0" u="none" strike="noStrike" cap="none" normalizeH="0" baseline="0" smtClean="0">
                <a:ln>
                  <a:noFill/>
                </a:ln>
                <a:solidFill>
                  <a:schemeClr val="tx1"/>
                </a:solidFill>
                <a:effectLst/>
                <a:latin typeface="Arial" pitchFamily="34" charset="0"/>
              </a:rPr>
            </a:br>
            <a:r>
              <a:rPr kumimoji="0" lang="ru-RU" sz="1800" b="0" i="0" u="none" strike="noStrike" cap="none" normalizeH="0" baseline="0" smtClean="0">
                <a:ln>
                  <a:noFill/>
                </a:ln>
                <a:solidFill>
                  <a:schemeClr val="tx1"/>
                </a:solidFill>
                <a:effectLst/>
                <a:latin typeface="Arial" pitchFamily="34" charset="0"/>
              </a:rPr>
              <a:t/>
            </a:r>
            <a:br>
              <a:rPr kumimoji="0" lang="ru-RU" sz="1800" b="0" i="0" u="none" strike="noStrike" cap="none" normalizeH="0" baseline="0" smtClean="0">
                <a:ln>
                  <a:noFill/>
                </a:ln>
                <a:solidFill>
                  <a:schemeClr val="tx1"/>
                </a:solidFill>
                <a:effectLst/>
                <a:latin typeface="Arial" pitchFamily="34" charset="0"/>
              </a:rPr>
            </a:br>
            <a:endParaRPr kumimoji="0" lang="ru-RU" sz="1800" b="0" i="0" u="none" strike="noStrike" cap="none" normalizeH="0" baseline="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hlinkClick r:id="rId2" tooltip="Write a Formal Email Step 6.jpg"/>
              </a:rPr>
              <a:t>  </a:t>
            </a:r>
            <a:endParaRPr kumimoji="0" lang="ru-RU" sz="16600" b="0" i="0" u="none" strike="noStrike" cap="none" normalizeH="0" baseline="0" smtClean="0">
              <a:ln>
                <a:noFill/>
              </a:ln>
              <a:solidFill>
                <a:schemeClr val="tx1"/>
              </a:solidFill>
              <a:effectLst/>
              <a:latin typeface="Arial" pitchFamily="34" charset="0"/>
            </a:endParaRPr>
          </a:p>
        </p:txBody>
      </p:sp>
      <p:sp>
        <p:nvSpPr>
          <p:cNvPr id="44038" name="AutoShape 6" descr="http://pad2.whstatic.com/images/thumb/4/47/Write-a-Formal-Email-Step-6.jpg/550px-Write-a-Formal-Email-Step-6.jpg">
            <a:hlinkClick r:id="rId2" tooltip="Write a Formal Email Step 6.jpg"/>
          </p:cNvPr>
          <p:cNvSpPr>
            <a:spLocks noChangeAspect="1" noChangeArrowheads="1"/>
          </p:cNvSpPr>
          <p:nvPr/>
        </p:nvSpPr>
        <p:spPr bwMode="auto">
          <a:xfrm>
            <a:off x="285720" y="2357430"/>
            <a:ext cx="12423952" cy="3714776"/>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4039" name="Rectangle 7"/>
          <p:cNvSpPr>
            <a:spLocks noChangeArrowheads="1"/>
          </p:cNvSpPr>
          <p:nvPr/>
        </p:nvSpPr>
        <p:spPr bwMode="auto">
          <a:xfrm>
            <a:off x="357158" y="567111"/>
            <a:ext cx="8429684" cy="52907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err="1" smtClean="0">
                <a:ln>
                  <a:noFill/>
                </a:ln>
                <a:solidFill>
                  <a:schemeClr val="tx1"/>
                </a:solidFill>
                <a:effectLst/>
                <a:latin typeface="Arial" pitchFamily="34" charset="0"/>
              </a:rPr>
              <a:t>Use</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the</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correct</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form</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of</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leave-taking</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This</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will</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depend</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on</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level</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of</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intimacy</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with</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recipient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Examples</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include</a:t>
            </a:r>
            <a:r>
              <a:rPr kumimoji="0" lang="ru-RU" sz="1800" b="0" i="0" u="none" strike="noStrike" cap="none" normalizeH="0" baseline="0" dirty="0" smtClean="0">
                <a:ln>
                  <a:noFill/>
                </a:ln>
                <a:solidFill>
                  <a:schemeClr val="tx1"/>
                </a:solidFill>
                <a:effectLst/>
                <a:latin typeface="Arial" pitchFamily="34" charset="0"/>
              </a:rPr>
              <a:t>:</a:t>
            </a:r>
            <a:br>
              <a:rPr kumimoji="0" lang="ru-RU" sz="1800" b="0" i="0" u="none" strike="noStrike" cap="none" normalizeH="0" baseline="0" dirty="0" smtClean="0">
                <a:ln>
                  <a:noFill/>
                </a:ln>
                <a:solidFill>
                  <a:schemeClr val="tx1"/>
                </a:solidFill>
                <a:effectLst/>
                <a:latin typeface="Arial" pitchFamily="34" charset="0"/>
              </a:rPr>
            </a:br>
            <a:r>
              <a:rPr kumimoji="0" lang="ru-RU" sz="1800" b="0" i="0" u="none" strike="noStrike" cap="none" normalizeH="0" baseline="0" dirty="0" smtClean="0">
                <a:ln>
                  <a:noFill/>
                </a:ln>
                <a:solidFill>
                  <a:schemeClr val="tx1"/>
                </a:solidFill>
                <a:effectLst/>
                <a:latin typeface="Arial" pitchFamily="34" charset="0"/>
              </a:rPr>
              <a:t/>
            </a:r>
            <a:br>
              <a:rPr kumimoji="0" lang="ru-RU" sz="1800" b="0" i="0" u="none" strike="noStrike" cap="none" normalizeH="0" baseline="0" dirty="0" smtClean="0">
                <a:ln>
                  <a:noFill/>
                </a:ln>
                <a:solidFill>
                  <a:schemeClr val="tx1"/>
                </a:solidFill>
                <a:effectLst/>
                <a:latin typeface="Arial" pitchFamily="34" charset="0"/>
              </a:rPr>
            </a:b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hlinkClick r:id="rId2" tooltip="Write a Formal Email Step 6.jpg"/>
              </a:rPr>
              <a:t>  </a:t>
            </a:r>
            <a:r>
              <a:rPr kumimoji="0" lang="ru-RU" sz="16600" b="0" i="0" u="none" strike="noStrike" cap="none" normalizeH="0" baseline="0" dirty="0" smtClean="0">
                <a:ln>
                  <a:noFill/>
                </a:ln>
                <a:solidFill>
                  <a:schemeClr val="tx1"/>
                </a:solidFill>
                <a:effectLst/>
                <a:latin typeface="Arial" pitchFamily="34" charset="0"/>
              </a:rPr>
              <a:t> </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1" u="none" strike="noStrike" cap="none" normalizeH="0" baseline="0" dirty="0" err="1" smtClean="0">
                <a:ln>
                  <a:noFill/>
                </a:ln>
                <a:solidFill>
                  <a:schemeClr val="tx1"/>
                </a:solidFill>
                <a:effectLst/>
                <a:latin typeface="Arial" pitchFamily="34" charset="0"/>
              </a:rPr>
              <a:t>Yours</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sincerely</a:t>
            </a:r>
            <a:r>
              <a:rPr kumimoji="0" lang="ru-RU" sz="1800" b="0" i="1" u="none" strike="noStrike" cap="none" normalizeH="0" baseline="0" dirty="0" smtClean="0">
                <a:ln>
                  <a:noFill/>
                </a:ln>
                <a:solidFill>
                  <a:schemeClr val="tx1"/>
                </a:solidFill>
                <a:effectLst/>
                <a:latin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1" u="none" strike="noStrike" cap="none" normalizeH="0" baseline="0" dirty="0" err="1" smtClean="0">
                <a:ln>
                  <a:noFill/>
                </a:ln>
                <a:solidFill>
                  <a:schemeClr val="tx1"/>
                </a:solidFill>
                <a:effectLst/>
                <a:latin typeface="Arial" pitchFamily="34" charset="0"/>
              </a:rPr>
              <a:t>Yours</a:t>
            </a:r>
            <a:r>
              <a:rPr kumimoji="0" lang="ru-RU" sz="1800" b="0" i="1" u="none" strike="noStrike" cap="none" normalizeH="0" baseline="0" dirty="0" smtClean="0">
                <a:ln>
                  <a:noFill/>
                </a:ln>
                <a:solidFill>
                  <a:schemeClr val="tx1"/>
                </a:solidFill>
                <a:effectLst/>
                <a:latin typeface="Arial" pitchFamily="34" charset="0"/>
              </a:rPr>
              <a:t> </a:t>
            </a:r>
            <a:r>
              <a:rPr kumimoji="0" lang="ru-RU" sz="1800" b="0" i="1" u="none" strike="noStrike" cap="none" normalizeH="0" baseline="0" dirty="0" err="1" smtClean="0">
                <a:ln>
                  <a:noFill/>
                </a:ln>
                <a:solidFill>
                  <a:schemeClr val="tx1"/>
                </a:solidFill>
                <a:effectLst/>
                <a:latin typeface="Arial" pitchFamily="34" charset="0"/>
              </a:rPr>
              <a:t>cordially</a:t>
            </a:r>
            <a:r>
              <a:rPr kumimoji="0" lang="ru-RU" sz="1800" b="0" i="1" u="none" strike="noStrike" cap="none" normalizeH="0" baseline="0" dirty="0" smtClean="0">
                <a:ln>
                  <a:noFill/>
                </a:ln>
                <a:solidFill>
                  <a:schemeClr val="tx1"/>
                </a:solidFill>
                <a:effectLst/>
                <a:latin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1" u="none" strike="noStrike" cap="none" normalizeH="0" baseline="0" dirty="0" err="1" smtClean="0">
                <a:ln>
                  <a:noFill/>
                </a:ln>
                <a:solidFill>
                  <a:schemeClr val="tx1"/>
                </a:solidFill>
                <a:effectLst/>
                <a:latin typeface="Arial" pitchFamily="34" charset="0"/>
              </a:rPr>
              <a:t>Respectfully</a:t>
            </a:r>
            <a:r>
              <a:rPr kumimoji="0" lang="ru-RU" sz="1800" b="0" i="1" u="none" strike="noStrike" cap="none" normalizeH="0" baseline="0" dirty="0" smtClean="0">
                <a:ln>
                  <a:noFill/>
                </a:ln>
                <a:solidFill>
                  <a:schemeClr val="tx1"/>
                </a:solidFill>
                <a:effectLst/>
                <a:latin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800" b="0" i="1" u="none" strike="noStrike" cap="none" normalizeH="0" baseline="0" dirty="0" err="1" smtClean="0">
                <a:ln>
                  <a:noFill/>
                </a:ln>
                <a:solidFill>
                  <a:schemeClr val="tx1"/>
                </a:solidFill>
                <a:effectLst/>
                <a:latin typeface="Arial" pitchFamily="34" charset="0"/>
              </a:rPr>
              <a:t>Best</a:t>
            </a:r>
            <a:r>
              <a:rPr kumimoji="0" lang="ru-RU" sz="1800" b="0" i="1" u="none" strike="noStrike" cap="none" normalizeH="0" baseline="0" dirty="0" smtClean="0">
                <a:ln>
                  <a:noFill/>
                </a:ln>
                <a:solidFill>
                  <a:schemeClr val="tx1"/>
                </a:solidFill>
                <a:effectLst/>
                <a:latin typeface="Arial" pitchFamily="34" charset="0"/>
              </a:rPr>
              <a:t>,</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44040" name="Picture 8" descr="http://pad2.whstatic.com/images/thumb/4/47/Write-a-Formal-Email-Step-6.jpg/550px-Write-a-Formal-Email-Step-6.jpg">
            <a:hlinkClick r:id="rId2" tooltip="Write a Formal Email Step 6.jpg"/>
          </p:cNvPr>
          <p:cNvPicPr>
            <a:picLocks noChangeAspect="1" noChangeArrowheads="1"/>
          </p:cNvPicPr>
          <p:nvPr/>
        </p:nvPicPr>
        <p:blipFill>
          <a:blip r:embed="rId3" cstate="print"/>
          <a:srcRect/>
          <a:stretch>
            <a:fillRect/>
          </a:stretch>
        </p:blipFill>
        <p:spPr bwMode="auto">
          <a:xfrm>
            <a:off x="1857356" y="1357298"/>
            <a:ext cx="6293514" cy="2928958"/>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285720" y="518440"/>
            <a:ext cx="8501122" cy="46320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err="1" smtClean="0">
                <a:ln>
                  <a:noFill/>
                </a:ln>
                <a:solidFill>
                  <a:schemeClr val="tx1"/>
                </a:solidFill>
                <a:effectLst/>
                <a:latin typeface="Arial" pitchFamily="34" charset="0"/>
              </a:rPr>
              <a:t>Sign</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with</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your</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full</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name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If</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have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job</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title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include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that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in</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line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after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name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and</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write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company</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name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or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website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in</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line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after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that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If</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do</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not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have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a</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job</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title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but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have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own</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blog</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or</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website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rela</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ted</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to</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the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content</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of</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the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e-mail</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include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a</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link</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to</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that</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below</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your</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name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If</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the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e-mail</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is</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about</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a</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job</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only</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include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a</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career-related</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website</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or</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blog</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not</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hobbies</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or</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7.jpg"/>
              </a:rPr>
              <a:t>interests</a:t>
            </a: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a:t>
            </a:r>
            <a:b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b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br>
            <a:endParaRPr kumimoji="0" lang="ru-RU" sz="1800" b="0" i="0" u="none" strike="noStrike" cap="none" normalizeH="0" baseline="0" dirty="0" smtClean="0">
              <a:ln>
                <a:noFill/>
              </a:ln>
              <a:solidFill>
                <a:schemeClr val="tx1"/>
              </a:solidFill>
              <a:effectLst/>
              <a:latin typeface="Arial" pitchFamily="34" charset="0"/>
              <a:hlinkClick r:id="rId2" tooltip="Write a Formal Email Step 7.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hlinkClick r:id="rId2" tooltip="Write a Formal Email Step 7.jpg"/>
              </a:rPr>
              <a:t>  </a:t>
            </a:r>
            <a:r>
              <a:rPr kumimoji="0" lang="ru-RU" sz="15100" b="0" i="0" u="none" strike="noStrike" cap="none" normalizeH="0" baseline="0" dirty="0" smtClean="0">
                <a:ln>
                  <a:noFill/>
                </a:ln>
                <a:solidFill>
                  <a:schemeClr val="tx1"/>
                </a:solidFill>
                <a:effectLst/>
                <a:latin typeface="Arial" pitchFamily="34" charset="0"/>
              </a:rPr>
              <a:t> </a:t>
            </a:r>
            <a:endParaRPr kumimoji="0" lang="ru-RU"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45058" name="Picture 2" descr="http://pad1.whstatic.com/images/thumb/4/49/Write-a-Formal-Email-Step-7.jpg/550px-Write-a-Formal-Email-Step-7.jpg">
            <a:hlinkClick r:id="rId2" tooltip="Write a Formal Email Step 7.jpg"/>
          </p:cNvPr>
          <p:cNvPicPr>
            <a:picLocks noChangeAspect="1" noChangeArrowheads="1"/>
          </p:cNvPicPr>
          <p:nvPr/>
        </p:nvPicPr>
        <p:blipFill>
          <a:blip r:embed="rId3" cstate="print"/>
          <a:srcRect/>
          <a:stretch>
            <a:fillRect/>
          </a:stretch>
        </p:blipFill>
        <p:spPr bwMode="auto">
          <a:xfrm>
            <a:off x="1785918" y="2571744"/>
            <a:ext cx="6429420" cy="363402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Arial" pitchFamily="34" charset="0"/>
              </a:rPr>
              <a:t>Proofread your message for content</a:t>
            </a:r>
            <a:r>
              <a:rPr kumimoji="0" lang="ru-RU" sz="1800" b="0" i="0" u="none" strike="noStrike" cap="none" normalizeH="0" baseline="0" smtClean="0">
                <a:ln>
                  <a:noFill/>
                </a:ln>
                <a:solidFill>
                  <a:schemeClr val="tx1"/>
                </a:solidFill>
                <a:effectLst/>
                <a:latin typeface="Arial" pitchFamily="34" charset="0"/>
              </a:rPr>
              <a:t>. Make sure you haven’t omitte</a:t>
            </a:r>
            <a:r>
              <a:rPr kumimoji="0" lang="ru-RU" sz="1800" b="0" i="0" u="none" strike="noStrike" cap="none" normalizeH="0" baseline="0" smtClean="0">
                <a:ln>
                  <a:noFill/>
                </a:ln>
                <a:solidFill>
                  <a:schemeClr val="tx1"/>
                </a:solidFill>
                <a:effectLst/>
                <a:latin typeface="Arial" pitchFamily="34" charset="0"/>
                <a:hlinkClick r:id="rId2" tooltip="Write a Formal Email Step 8.jpg"/>
              </a:rPr>
              <a:t>d any important details (or repeated yourself). Reading your email aloud or asking someone to proofread it is a great way to get a different perspective on what you’ve written.</a:t>
            </a:r>
            <a:br>
              <a:rPr kumimoji="0" lang="ru-RU" sz="1800" b="0" i="0" u="none" strike="noStrike" cap="none" normalizeH="0" baseline="0" smtClean="0">
                <a:ln>
                  <a:noFill/>
                </a:ln>
                <a:solidFill>
                  <a:schemeClr val="tx1"/>
                </a:solidFill>
                <a:effectLst/>
                <a:latin typeface="Arial" pitchFamily="34" charset="0"/>
                <a:hlinkClick r:id="rId2" tooltip="Write a Formal Email Step 8.jpg"/>
              </a:rPr>
            </a:br>
            <a:r>
              <a:rPr kumimoji="0" lang="ru-RU" sz="1800" b="0" i="0" u="none" strike="noStrike" cap="none" normalizeH="0" baseline="0" smtClean="0">
                <a:ln>
                  <a:noFill/>
                </a:ln>
                <a:solidFill>
                  <a:schemeClr val="tx1"/>
                </a:solidFill>
                <a:effectLst/>
                <a:latin typeface="Arial" pitchFamily="34" charset="0"/>
                <a:hlinkClick r:id="rId2" tooltip="Write a Formal Email Step 8.jpg"/>
              </a:rPr>
              <a:t/>
            </a:r>
            <a:br>
              <a:rPr kumimoji="0" lang="ru-RU" sz="1800" b="0" i="0" u="none" strike="noStrike" cap="none" normalizeH="0" baseline="0" smtClean="0">
                <a:ln>
                  <a:noFill/>
                </a:ln>
                <a:solidFill>
                  <a:schemeClr val="tx1"/>
                </a:solidFill>
                <a:effectLst/>
                <a:latin typeface="Arial" pitchFamily="34" charset="0"/>
                <a:hlinkClick r:id="rId2" tooltip="Write a Formal Email Step 8.jpg"/>
              </a:rPr>
            </a:br>
            <a:endParaRPr kumimoji="0" lang="ru-RU" sz="1800" b="0" i="0" u="none" strike="noStrike" cap="none" normalizeH="0" baseline="0" smtClean="0">
              <a:ln>
                <a:noFill/>
              </a:ln>
              <a:solidFill>
                <a:schemeClr val="tx1"/>
              </a:solidFill>
              <a:effectLst/>
              <a:latin typeface="Arial" pitchFamily="34" charset="0"/>
              <a:hlinkClick r:id="rId2" tooltip="Write a Formal Email Step 8.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hlinkClick r:id="rId2" tooltip="Write a Formal Email Step 8.jpg"/>
              </a:rPr>
              <a:t>  </a:t>
            </a:r>
            <a:endParaRPr kumimoji="0" lang="ru-RU" sz="12600" b="0" i="0" u="none" strike="noStrike" cap="none" normalizeH="0" baseline="0" smtClean="0">
              <a:ln>
                <a:noFill/>
              </a:ln>
              <a:solidFill>
                <a:schemeClr val="tx1"/>
              </a:solidFill>
              <a:effectLst/>
              <a:latin typeface="Arial" pitchFamily="34" charset="0"/>
            </a:endParaRPr>
          </a:p>
        </p:txBody>
      </p:sp>
      <p:sp>
        <p:nvSpPr>
          <p:cNvPr id="46082" name="AutoShape 2" descr="http://pad3.whstatic.com/images/thumb/2/2e/Write-a-Formal-Email-Step-8.jpg/550px-Write-a-Formal-Email-Step-8.jpg">
            <a:hlinkClick r:id="rId2" tooltip="Write a Formal Email Step 8.jpg"/>
          </p:cNvPr>
          <p:cNvSpPr>
            <a:spLocks noChangeAspect="1" noChangeArrowheads="1"/>
          </p:cNvSpPr>
          <p:nvPr/>
        </p:nvSpPr>
        <p:spPr bwMode="auto">
          <a:xfrm>
            <a:off x="63500" y="412750"/>
            <a:ext cx="5238750" cy="20002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8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chemeClr val="tx1"/>
                </a:solidFill>
                <a:effectLst/>
                <a:latin typeface="Arial" pitchFamily="34" charset="0"/>
              </a:rPr>
              <a:t>Proofread your message for content</a:t>
            </a:r>
            <a:r>
              <a:rPr kumimoji="0" lang="ru-RU" sz="1800" b="0" i="0" u="none" strike="noStrike" cap="none" normalizeH="0" baseline="0" smtClean="0">
                <a:ln>
                  <a:noFill/>
                </a:ln>
                <a:solidFill>
                  <a:schemeClr val="tx1"/>
                </a:solidFill>
                <a:effectLst/>
                <a:latin typeface="Arial" pitchFamily="34" charset="0"/>
              </a:rPr>
              <a:t>. Make sure you haven’t omitte</a:t>
            </a:r>
            <a:r>
              <a:rPr kumimoji="0" lang="ru-RU" sz="1800" b="0" i="0" u="none" strike="noStrike" cap="none" normalizeH="0" baseline="0" smtClean="0">
                <a:ln>
                  <a:noFill/>
                </a:ln>
                <a:solidFill>
                  <a:schemeClr val="tx1"/>
                </a:solidFill>
                <a:effectLst/>
                <a:latin typeface="Arial" pitchFamily="34" charset="0"/>
                <a:hlinkClick r:id="rId2" tooltip="Write a Formal Email Step 8.jpg"/>
              </a:rPr>
              <a:t>d any important details (or repeated yourself). Reading your email aloud or asking someone to proofread it is a great way to get a different perspective on what you’ve written.</a:t>
            </a:r>
            <a:br>
              <a:rPr kumimoji="0" lang="ru-RU" sz="1800" b="0" i="0" u="none" strike="noStrike" cap="none" normalizeH="0" baseline="0" smtClean="0">
                <a:ln>
                  <a:noFill/>
                </a:ln>
                <a:solidFill>
                  <a:schemeClr val="tx1"/>
                </a:solidFill>
                <a:effectLst/>
                <a:latin typeface="Arial" pitchFamily="34" charset="0"/>
                <a:hlinkClick r:id="rId2" tooltip="Write a Formal Email Step 8.jpg"/>
              </a:rPr>
            </a:br>
            <a:r>
              <a:rPr kumimoji="0" lang="ru-RU" sz="1800" b="0" i="0" u="none" strike="noStrike" cap="none" normalizeH="0" baseline="0" smtClean="0">
                <a:ln>
                  <a:noFill/>
                </a:ln>
                <a:solidFill>
                  <a:schemeClr val="tx1"/>
                </a:solidFill>
                <a:effectLst/>
                <a:latin typeface="Arial" pitchFamily="34" charset="0"/>
                <a:hlinkClick r:id="rId2" tooltip="Write a Formal Email Step 8.jpg"/>
              </a:rPr>
              <a:t/>
            </a:r>
            <a:br>
              <a:rPr kumimoji="0" lang="ru-RU" sz="1800" b="0" i="0" u="none" strike="noStrike" cap="none" normalizeH="0" baseline="0" smtClean="0">
                <a:ln>
                  <a:noFill/>
                </a:ln>
                <a:solidFill>
                  <a:schemeClr val="tx1"/>
                </a:solidFill>
                <a:effectLst/>
                <a:latin typeface="Arial" pitchFamily="34" charset="0"/>
                <a:hlinkClick r:id="rId2" tooltip="Write a Formal Email Step 8.jpg"/>
              </a:rPr>
            </a:br>
            <a:endParaRPr kumimoji="0" lang="ru-RU" sz="1800" b="0" i="0" u="none" strike="noStrike" cap="none" normalizeH="0" baseline="0" smtClean="0">
              <a:ln>
                <a:noFill/>
              </a:ln>
              <a:solidFill>
                <a:schemeClr val="tx1"/>
              </a:solidFill>
              <a:effectLst/>
              <a:latin typeface="Arial" pitchFamily="34" charset="0"/>
              <a:hlinkClick r:id="rId2" tooltip="Write a Formal Email Step 8.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hlinkClick r:id="rId2" tooltip="Write a Formal Email Step 8.jpg"/>
              </a:rPr>
              <a:t>  </a:t>
            </a:r>
            <a:endParaRPr kumimoji="0" lang="ru-RU" sz="12600" b="0" i="0" u="none" strike="noStrike" cap="none" normalizeH="0" baseline="0" smtClean="0">
              <a:ln>
                <a:noFill/>
              </a:ln>
              <a:solidFill>
                <a:schemeClr val="tx1"/>
              </a:solidFill>
              <a:effectLst/>
              <a:latin typeface="Arial" pitchFamily="34" charset="0"/>
            </a:endParaRPr>
          </a:p>
        </p:txBody>
      </p:sp>
      <p:sp>
        <p:nvSpPr>
          <p:cNvPr id="46084" name="AutoShape 4" descr="http://pad3.whstatic.com/images/thumb/2/2e/Write-a-Formal-Email-Step-8.jpg/550px-Write-a-Formal-Email-Step-8.jpg">
            <a:hlinkClick r:id="rId2" tooltip="Write a Formal Email Step 8.jpg"/>
          </p:cNvPr>
          <p:cNvSpPr>
            <a:spLocks noChangeAspect="1" noChangeArrowheads="1"/>
          </p:cNvSpPr>
          <p:nvPr/>
        </p:nvSpPr>
        <p:spPr bwMode="auto">
          <a:xfrm>
            <a:off x="63500" y="412750"/>
            <a:ext cx="5238750" cy="200025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46085" name="Rectangle 5"/>
          <p:cNvSpPr>
            <a:spLocks noChangeArrowheads="1"/>
          </p:cNvSpPr>
          <p:nvPr/>
        </p:nvSpPr>
        <p:spPr bwMode="auto">
          <a:xfrm>
            <a:off x="285720" y="386056"/>
            <a:ext cx="8143932"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err="1" smtClean="0">
                <a:ln>
                  <a:noFill/>
                </a:ln>
                <a:solidFill>
                  <a:schemeClr val="tx1"/>
                </a:solidFill>
                <a:effectLst/>
                <a:latin typeface="Arial" pitchFamily="34" charset="0"/>
              </a:rPr>
              <a:t>Proofread</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your</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message</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for</a:t>
            </a:r>
            <a:r>
              <a:rPr kumimoji="0" lang="ru-RU" sz="1800" b="1" i="0" u="none" strike="noStrike" cap="none" normalizeH="0" baseline="0" dirty="0" smtClean="0">
                <a:ln>
                  <a:noFill/>
                </a:ln>
                <a:solidFill>
                  <a:schemeClr val="tx1"/>
                </a:solidFill>
                <a:effectLst/>
                <a:latin typeface="Arial" pitchFamily="34" charset="0"/>
              </a:rPr>
              <a:t> </a:t>
            </a:r>
            <a:r>
              <a:rPr kumimoji="0" lang="ru-RU" sz="1800" b="1" i="0" u="none" strike="noStrike" cap="none" normalizeH="0" baseline="0" dirty="0" err="1" smtClean="0">
                <a:ln>
                  <a:noFill/>
                </a:ln>
                <a:solidFill>
                  <a:schemeClr val="tx1"/>
                </a:solidFill>
                <a:effectLst/>
                <a:latin typeface="Arial" pitchFamily="34" charset="0"/>
              </a:rPr>
              <a:t>content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Make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sure</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you</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haven’t</a:t>
            </a:r>
            <a:r>
              <a:rPr kumimoji="0" lang="ru-RU" sz="1800" b="0" i="0" u="none" strike="noStrike" cap="none" normalizeH="0" baseline="0" dirty="0" smtClean="0">
                <a:ln>
                  <a:noFill/>
                </a:ln>
                <a:solidFill>
                  <a:schemeClr val="tx1"/>
                </a:solidFill>
                <a:effectLst/>
                <a:latin typeface="Arial" pitchFamily="34" charset="0"/>
              </a:rPr>
              <a:t> </a:t>
            </a:r>
            <a:r>
              <a:rPr kumimoji="0" lang="ru-RU" sz="1800" b="0" i="0" u="none" strike="noStrike" cap="none" normalizeH="0" baseline="0" dirty="0" err="1" smtClean="0">
                <a:ln>
                  <a:noFill/>
                </a:ln>
                <a:solidFill>
                  <a:schemeClr val="tx1"/>
                </a:solidFill>
                <a:effectLst/>
                <a:latin typeface="Arial" pitchFamily="34" charset="0"/>
              </a:rPr>
              <a:t>omitte</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d</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any</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important</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details</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or</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repeated</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yourself</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Reading</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your</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email</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aloud</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or</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asking</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someone</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to</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proofread</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it</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is</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a</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great</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way</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to</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get</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a</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different</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perspective</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on</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what</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you’ve</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r>
              <a:rPr kumimoji="0" lang="ru-RU" sz="1800" b="0" i="0" u="none" strike="noStrike" cap="none" normalizeH="0" baseline="0" dirty="0" err="1" smtClean="0">
                <a:ln>
                  <a:noFill/>
                </a:ln>
                <a:solidFill>
                  <a:schemeClr val="tx1"/>
                </a:solidFill>
                <a:effectLst/>
                <a:latin typeface="Arial" pitchFamily="34" charset="0"/>
                <a:hlinkClick r:id="rId2" tooltip="Write a Formal Email Step 8.jpg"/>
              </a:rPr>
              <a:t>written</a:t>
            </a: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a:t>
            </a:r>
            <a:b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b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r>
            <a:b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br>
            <a:endParaRPr kumimoji="0" lang="ru-RU" sz="1800" b="0" i="0" u="none" strike="noStrike" cap="none" normalizeH="0" baseline="0" dirty="0" smtClean="0">
              <a:ln>
                <a:noFill/>
              </a:ln>
              <a:solidFill>
                <a:schemeClr val="tx1"/>
              </a:solidFill>
              <a:effectLst/>
              <a:latin typeface="Arial" pitchFamily="34" charset="0"/>
              <a:hlinkClick r:id="rId2" tooltip="Write a Formal Email Step 8.jpg"/>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Arial" pitchFamily="34" charset="0"/>
                <a:hlinkClick r:id="rId2" tooltip="Write a Formal Email Step 8.jpg"/>
              </a:rPr>
              <a:t>  </a:t>
            </a:r>
            <a:endParaRPr kumimoji="0" lang="ru-RU" sz="12600" b="0" i="0" u="none" strike="noStrike" cap="none" normalizeH="0" baseline="0" dirty="0" smtClean="0">
              <a:ln>
                <a:noFill/>
              </a:ln>
              <a:solidFill>
                <a:schemeClr val="tx1"/>
              </a:solidFill>
              <a:effectLst/>
              <a:latin typeface="Arial" pitchFamily="34" charset="0"/>
            </a:endParaRPr>
          </a:p>
        </p:txBody>
      </p:sp>
      <p:pic>
        <p:nvPicPr>
          <p:cNvPr id="46086" name="Picture 6" descr="http://pad3.whstatic.com/images/thumb/2/2e/Write-a-Formal-Email-Step-8.jpg/550px-Write-a-Formal-Email-Step-8.jpg">
            <a:hlinkClick r:id="rId2" tooltip="Write a Formal Email Step 8.jpg"/>
          </p:cNvPr>
          <p:cNvPicPr>
            <a:picLocks noChangeAspect="1" noChangeArrowheads="1"/>
          </p:cNvPicPr>
          <p:nvPr/>
        </p:nvPicPr>
        <p:blipFill>
          <a:blip r:embed="rId3" cstate="print"/>
          <a:srcRect/>
          <a:stretch>
            <a:fillRect/>
          </a:stretch>
        </p:blipFill>
        <p:spPr bwMode="auto">
          <a:xfrm>
            <a:off x="1357290" y="2500306"/>
            <a:ext cx="6215106" cy="328614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25</TotalTime>
  <Words>738</Words>
  <Application>Microsoft Office PowerPoint</Application>
  <PresentationFormat>Экран (4:3)</PresentationFormat>
  <Paragraphs>35</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Открытая</vt:lpstr>
      <vt:lpstr>How to Write a Formal Email </vt:lpstr>
      <vt:lpstr>Слайд 2</vt:lpstr>
      <vt:lpstr>Слайд 3</vt:lpstr>
      <vt:lpstr>Слайд 4</vt:lpstr>
      <vt:lpstr>Слайд 5</vt:lpstr>
      <vt:lpstr>Слайд 6</vt:lpstr>
      <vt:lpstr>Слайд 7</vt:lpstr>
      <vt:lpstr>Слайд 8</vt:lpstr>
      <vt:lpstr>Слайд 9</vt:lpstr>
      <vt:lpstr>Слайд 10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Write a Formal Email </dc:title>
  <dc:creator>Admin</dc:creator>
  <cp:lastModifiedBy>Admin</cp:lastModifiedBy>
  <cp:revision>3</cp:revision>
  <dcterms:created xsi:type="dcterms:W3CDTF">2013-08-05T18:08:48Z</dcterms:created>
  <dcterms:modified xsi:type="dcterms:W3CDTF">2013-08-05T18:34:20Z</dcterms:modified>
</cp:coreProperties>
</file>