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notesSlide+xml" PartName="/ppt/notesSlides/notesSlide6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57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45EB4-7DBC-490D-95CF-0631598E406A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CA8C7-338F-42C8-9F8E-AA79802C46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5788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people visited a doctor two hundred</a:t>
            </a:r>
            <a:r>
              <a:rPr lang="en-US" baseline="0" dirty="0" smtClean="0"/>
              <a:t> years ago in Europe, they had a very painful experience. For many illnesses, doctors used to </a:t>
            </a:r>
            <a:r>
              <a:rPr lang="ru-RU" baseline="0" dirty="0" smtClean="0"/>
              <a:t>«</a:t>
            </a:r>
            <a:r>
              <a:rPr lang="en-US" baseline="0" dirty="0" smtClean="0"/>
              <a:t>bleed</a:t>
            </a:r>
            <a:r>
              <a:rPr lang="ru-RU" baseline="0" dirty="0" smtClean="0"/>
              <a:t>»</a:t>
            </a:r>
            <a:r>
              <a:rPr lang="en-US" baseline="0" dirty="0" smtClean="0"/>
              <a:t> their patients. They used leeches, small animals which bite the skin and suck the blood.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CA8C7-338F-42C8-9F8E-AA79802C46B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0321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well as bleeding patients, </a:t>
            </a:r>
            <a:r>
              <a:rPr lang="en-US" baseline="0" dirty="0" smtClean="0"/>
              <a:t>doctors used to give many herbal medicines, which were often more successful. However, before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CA8C7-338F-42C8-9F8E-AA79802C46B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6386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However,</a:t>
            </a:r>
            <a:r>
              <a:rPr lang="en-US" baseline="0" dirty="0" smtClean="0"/>
              <a:t> before the discovery of penicillin, people could die if even the smallest cut became infected.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CA8C7-338F-42C8-9F8E-AA79802C46B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9006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Glasses were first invited by Arab</a:t>
            </a:r>
            <a:r>
              <a:rPr lang="en-US" baseline="0" dirty="0" smtClean="0"/>
              <a:t> and Persian doctors and many towns had shops which sold them.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CA8C7-338F-42C8-9F8E-AA79802C46B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0223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CA8C7-338F-42C8-9F8E-AA79802C46B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9475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CA8C7-338F-42C8-9F8E-AA79802C46B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706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D818FB6D-73AA-4785-AEF6-0A50055CA18F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49FBF-5B0F-43BD-B09A-BF00EA57E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88640"/>
            <a:ext cx="6172199" cy="1932245"/>
          </a:xfrm>
        </p:spPr>
        <p:txBody>
          <a:bodyPr>
            <a:normAutofit/>
          </a:bodyPr>
          <a:lstStyle/>
          <a:p>
            <a:r>
              <a:rPr lang="en-US" sz="8000" dirty="0" smtClean="0">
                <a:latin typeface="Algerian" panose="04020705040A02060702" pitchFamily="82" charset="0"/>
              </a:rPr>
              <a:t>Medicine in the Past</a:t>
            </a:r>
            <a:endParaRPr lang="ru-RU" sz="8000" dirty="0"/>
          </a:p>
        </p:txBody>
      </p:sp>
      <p:pic>
        <p:nvPicPr>
          <p:cNvPr id="1034" name="Picture 10" descr="C:\Program Files\Microsoft Office\MEDIA\CAGCAT10\j024071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7761" y="2092560"/>
            <a:ext cx="3036239" cy="476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088232" cy="222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Program Files\Microsoft Office\MEDIA\CAGCAT10\j0186002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64904"/>
            <a:ext cx="3888432" cy="399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1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19" y="116632"/>
            <a:ext cx="540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en-US" sz="3600"/>
              <a:t>When people visited a doctor two hundred years ago in Europe, they had a very painful experience. For many illnesses, doctors used </a:t>
            </a:r>
            <a:r>
              <a:rPr dirty="0" lang="en-US" smtClean="0" sz="3600"/>
              <a:t>leeches.</a:t>
            </a:r>
            <a:endParaRPr dirty="0" lang="ru-RU" sz="3600"/>
          </a:p>
        </p:txBody>
      </p:sp>
      <p:pic>
        <p:nvPicPr>
          <p:cNvPr descr="Добрый доктор Айболит &quot; Мир животных - Все о животных и их местах обитания" id="1031" name="Picture 7"/>
          <p:cNvPicPr>
            <a:picLocks noChangeArrowheads="1" noChangeAspect="1"/>
          </p:cNvPicPr>
          <p:nvPr/>
        </p:nvPicPr>
        <p:blipFill rotWithShape="1"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"/>
          <a:stretch/>
        </p:blipFill>
        <p:spPr bwMode="auto">
          <a:xfrm>
            <a:off x="4788024" y="548680"/>
            <a:ext cx="4048768" cy="611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0806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500" spd="slow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en-US" sz="3600"/>
              <a:t>As </a:t>
            </a:r>
            <a:r>
              <a:rPr dirty="0" lang="en-US" smtClean="0" sz="3600"/>
              <a:t>well, </a:t>
            </a:r>
            <a:r>
              <a:rPr dirty="0" lang="en-US" sz="3600"/>
              <a:t>doctors used </a:t>
            </a:r>
            <a:r>
              <a:rPr dirty="0" lang="en-US" smtClean="0" sz="3600"/>
              <a:t>herbal </a:t>
            </a:r>
            <a:r>
              <a:rPr dirty="0" lang="en-US" sz="3600"/>
              <a:t>medicines, which were often more successful. </a:t>
            </a:r>
            <a:endParaRPr dirty="0" lang="ru-RU" sz="3600"/>
          </a:p>
        </p:txBody>
      </p:sp>
      <p:pic>
        <p:nvPicPr>
          <p:cNvPr descr="C:\Users\Хотабыч\Desktop\сс\Врачи\natural-cosmetics_1-1024x703.jpg" id="2050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9" r="39"/>
          <a:stretch/>
        </p:blipFill>
        <p:spPr bwMode="auto">
          <a:xfrm>
            <a:off x="1095972" y="1628800"/>
            <a:ext cx="7256270" cy="5160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7061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800" spd="slow">
        <p:circle/>
      </p:transition>
    </mc:Choice>
    <mc:Fallback>
      <p:transition spd="slow">
        <p:circle/>
      </p:transition>
    </mc:Fallback>
  </mc:AlternateContent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68" y="0"/>
            <a:ext cx="91444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However, before the discovery of penicillin, people could die if even the smallest cut became </a:t>
            </a:r>
            <a:r>
              <a:rPr lang="en-US" sz="3600" dirty="0" smtClean="0"/>
              <a:t>infected. But in 1928 Alexander Fleming invented penicillin.</a:t>
            </a:r>
            <a:endParaRPr lang="ru-RU" sz="3600" dirty="0"/>
          </a:p>
        </p:txBody>
      </p:sp>
      <p:pic>
        <p:nvPicPr>
          <p:cNvPr id="3078" name="Picture 6" descr="C:\Users\Хотабыч\Desktop\сс\Врачи\47167633_flemingalexand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5280395" cy="4005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Хотабыч\Desktop\сс\Врачи\img180_pg208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20888"/>
            <a:ext cx="3356992" cy="33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54344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04" y="0"/>
            <a:ext cx="67900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Glasses were first </a:t>
            </a:r>
            <a:r>
              <a:rPr lang="en-US" sz="3600" dirty="0" smtClean="0"/>
              <a:t>invented  </a:t>
            </a:r>
            <a:r>
              <a:rPr lang="en-US" sz="3600" dirty="0"/>
              <a:t>by Arab and Persian doctors and many towns had shops which sold them</a:t>
            </a:r>
            <a:r>
              <a:rPr lang="en-US" sz="3600" dirty="0" smtClean="0"/>
              <a:t>. </a:t>
            </a:r>
            <a:endParaRPr lang="ru-RU" sz="3600" dirty="0"/>
          </a:p>
        </p:txBody>
      </p:sp>
      <p:pic>
        <p:nvPicPr>
          <p:cNvPr id="4099" name="Picture 3" descr="C:\Users\Хотабыч\Desktop\сс\Врачи\yahooeu_ru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4418856" cy="3873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Медиа рост :: История изобретения оч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3452614" cy="4938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5204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Хотабыч\Desktop\сс\Врачи\Ибн Сина.jpg" id="5125" name="Picture 5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5"/>
            <a:ext cx="4455796" cy="580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5661248"/>
            <a:ext cx="4248472" cy="35394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 sz="3200">
                <a:cs charset="-79" pitchFamily="2" typeface="Aharoni"/>
              </a:rPr>
              <a:t>    Avicenna(</a:t>
            </a:r>
            <a:r>
              <a:rPr dirty="0" err="1" lang="en-US" smtClean="0" sz="3200">
                <a:cs charset="-79" pitchFamily="2" typeface="Aharoni"/>
              </a:rPr>
              <a:t>Ibn-Sina</a:t>
            </a:r>
            <a:r>
              <a:rPr dirty="0" lang="en-US" smtClean="0" sz="3200">
                <a:cs charset="-79" pitchFamily="2" typeface="Aharoni"/>
              </a:rPr>
              <a:t>)</a:t>
            </a:r>
          </a:p>
          <a:p>
            <a:r>
              <a:rPr dirty="0" lang="en-US" smtClean="0" sz="3200">
                <a:cs charset="-79" pitchFamily="2" typeface="Aharoni"/>
              </a:rPr>
              <a:t>                      980-1037</a:t>
            </a:r>
          </a:p>
          <a:p>
            <a:r>
              <a:rPr dirty="0" lang="en-US" smtClean="0" sz="4000">
                <a:cs charset="-79" pitchFamily="2" typeface="Aharoni"/>
              </a:rPr>
              <a:t/>
            </a:r>
            <a:br>
              <a:rPr dirty="0" lang="en-US" smtClean="0" sz="4000">
                <a:cs charset="-79" pitchFamily="2" typeface="Aharoni"/>
              </a:rPr>
            </a:br>
            <a:endParaRPr dirty="0" lang="en-US" smtClean="0" sz="4000">
              <a:cs charset="-79" pitchFamily="2" typeface="Aharoni"/>
            </a:endParaRPr>
          </a:p>
          <a:p>
            <a:r>
              <a:rPr dirty="0" lang="en-US" smtClean="0" sz="4000">
                <a:cs charset="-79" pitchFamily="2" typeface="Aharoni"/>
              </a:rPr>
              <a:t> </a:t>
            </a:r>
            <a:br>
              <a:rPr dirty="0" lang="en-US" smtClean="0" sz="4000">
                <a:cs charset="-79" pitchFamily="2" typeface="Aharoni"/>
              </a:rPr>
            </a:br>
            <a:endParaRPr dirty="0" lang="ru-RU" sz="4000">
              <a:cs charset="-79" pitchFamily="2" typeface="Aharoni"/>
            </a:endParaRPr>
          </a:p>
        </p:txBody>
      </p:sp>
      <p:pic>
        <p:nvPicPr>
          <p:cNvPr descr="Краткая история газированной воды. Обсуждение на LiveInternet - Российский Сервис Онлайн-Дневников" id="1026" name="Picture 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8"/>
          <a:stretch/>
        </p:blipFill>
        <p:spPr bwMode="auto">
          <a:xfrm>
            <a:off x="5039265" y="1052736"/>
            <a:ext cx="410473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47656" y="5733256"/>
            <a:ext cx="3096344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en-US" smtClean="0" sz="2800">
                <a:solidFill>
                  <a:schemeClr val="bg1"/>
                </a:solidFill>
                <a:latin charset="0" pitchFamily="18" typeface="Cambria"/>
                <a:cs charset="-79" pitchFamily="2" typeface="Aharoni"/>
              </a:rPr>
              <a:t>Hippocrates</a:t>
            </a:r>
            <a:br>
              <a:rPr b="1" dirty="0" lang="en-US" smtClean="0" sz="2800">
                <a:solidFill>
                  <a:schemeClr val="bg1"/>
                </a:solidFill>
                <a:latin charset="0" pitchFamily="18" typeface="Cambria"/>
                <a:cs charset="-79" pitchFamily="2" typeface="Aharoni"/>
              </a:rPr>
            </a:br>
            <a:r>
              <a:rPr b="1" dirty="0" lang="en-US" smtClean="0" sz="2800">
                <a:solidFill>
                  <a:schemeClr val="bg1"/>
                </a:solidFill>
                <a:latin charset="0" pitchFamily="18" typeface="Cambria"/>
                <a:cs charset="-79" pitchFamily="2" typeface="Aharoni"/>
              </a:rPr>
              <a:t>(</a:t>
            </a:r>
            <a:r>
              <a:rPr b="1" dirty="0" lang="en-US" smtClean="0" sz="2400">
                <a:solidFill>
                  <a:schemeClr val="bg1"/>
                </a:solidFill>
                <a:latin charset="0" pitchFamily="18" typeface="Cambria"/>
                <a:cs charset="-79" pitchFamily="2" typeface="Aharoni"/>
              </a:rPr>
              <a:t>460BC-370BC)</a:t>
            </a:r>
            <a:endParaRPr b="1" dirty="0" lang="ru-RU" sz="2800">
              <a:solidFill>
                <a:schemeClr val="bg1"/>
              </a:solidFill>
              <a:latin charset="0" pitchFamily="18" typeface="Cambria"/>
              <a:cs charset="-79" pitchFamily="2" typeface="Aharon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4" y="188640"/>
            <a:ext cx="8892480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 sz="3200"/>
              <a:t>The most famous doctors of ancient times</a:t>
            </a:r>
            <a:endParaRPr dirty="0" lang="en-US" sz="3200"/>
          </a:p>
        </p:txBody>
      </p:sp>
    </p:spTree>
    <p:extLst>
      <p:ext uri="{BB962C8B-B14F-4D97-AF65-F5344CB8AC3E}">
        <p14:creationId xmlns:p14="http://schemas.microsoft.com/office/powerpoint/2010/main" xmlns="" val="22893222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600" spd="slow">
        <p:blinds dir="vert"/>
      </p:transition>
    </mc:Choice>
    <mc:Fallback>
      <p:transition spd="slow">
        <p:blinds dir="vert"/>
      </p:transition>
    </mc:Fallback>
  </mc:AlternateContent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Николай Амосов - биография, дата рождения, место рождения, фильмография, клипы" id="2050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2987824" cy="435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437112"/>
            <a:ext cx="2160240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en-US" smtClean="0">
                <a:latin charset="0" pitchFamily="18" typeface="Cambria"/>
                <a:cs charset="-79" pitchFamily="2" typeface="Aharoni"/>
              </a:rPr>
              <a:t>      </a:t>
            </a:r>
            <a:r>
              <a:rPr b="1" dirty="0" err="1" lang="en-US" smtClean="0">
                <a:latin charset="0" pitchFamily="18" typeface="Cambria"/>
                <a:cs charset="-79" pitchFamily="2" typeface="Aharoni"/>
              </a:rPr>
              <a:t>Mykola</a:t>
            </a:r>
            <a:r>
              <a:rPr b="1" dirty="0" lang="en-US" smtClean="0">
                <a:latin charset="0" pitchFamily="18" typeface="Cambria"/>
                <a:cs charset="-79" pitchFamily="2" typeface="Aharoni"/>
              </a:rPr>
              <a:t> </a:t>
            </a:r>
            <a:r>
              <a:rPr b="1" dirty="0" err="1" lang="en-US" smtClean="0">
                <a:latin charset="0" pitchFamily="18" typeface="Cambria"/>
                <a:cs charset="-79" pitchFamily="2" typeface="Aharoni"/>
              </a:rPr>
              <a:t>Amosov</a:t>
            </a:r>
            <a:endParaRPr b="1" dirty="0" lang="en-US" smtClean="0">
              <a:latin charset="0" pitchFamily="18" typeface="Cambria"/>
              <a:cs charset="-79" pitchFamily="2" typeface="Aharoni"/>
            </a:endParaRPr>
          </a:p>
          <a:p>
            <a:r>
              <a:rPr b="1" dirty="0" lang="en-US" smtClean="0">
                <a:latin charset="0" pitchFamily="18" typeface="Cambria"/>
                <a:cs charset="-79" pitchFamily="2" typeface="Aharoni"/>
              </a:rPr>
              <a:t>           1913-2002</a:t>
            </a:r>
          </a:p>
          <a:p>
            <a:endParaRPr b="1" dirty="0" lang="en-US" smtClean="0">
              <a:latin charset="0" pitchFamily="18" typeface="Cambria"/>
              <a:cs charset="-79" pitchFamily="2" typeface="Aharoni"/>
            </a:endParaRPr>
          </a:p>
          <a:p>
            <a:endParaRPr b="1" dirty="0" lang="ru-RU">
              <a:latin charset="0" pitchFamily="18" typeface="Cambria"/>
              <a:cs charset="-79" pitchFamily="2" typeface="Aharoni"/>
            </a:endParaRPr>
          </a:p>
        </p:txBody>
      </p:sp>
      <p:pic>
        <p:nvPicPr>
          <p:cNvPr descr="Федоров Святослав Николаевич Медицинские советы" id="2054" name="Picture 6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2923969" y="2338330"/>
            <a:ext cx="3194878" cy="452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3848" y="6211669"/>
            <a:ext cx="288032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en-US" smtClean="0">
                <a:cs charset="-79" pitchFamily="2" typeface="Aharoni"/>
              </a:rPr>
              <a:t>     </a:t>
            </a:r>
            <a:r>
              <a:rPr b="1" dirty="0" err="1" lang="en-US" smtClean="0">
                <a:cs charset="-79" pitchFamily="2" typeface="Aharoni"/>
              </a:rPr>
              <a:t>Svyatoslav</a:t>
            </a:r>
            <a:r>
              <a:rPr b="1" dirty="0" lang="en-US" smtClean="0">
                <a:cs charset="-79" pitchFamily="2" typeface="Aharoni"/>
              </a:rPr>
              <a:t>  </a:t>
            </a:r>
            <a:r>
              <a:rPr b="1" dirty="0" err="1" lang="en-US" smtClean="0">
                <a:cs charset="-79" pitchFamily="2" typeface="Aharoni"/>
              </a:rPr>
              <a:t>Fyodorov</a:t>
            </a:r>
            <a:endParaRPr b="1" dirty="0" lang="en-US" smtClean="0">
              <a:cs charset="-79" pitchFamily="2" typeface="Aharoni"/>
            </a:endParaRPr>
          </a:p>
          <a:p>
            <a:r>
              <a:rPr b="1" dirty="0" lang="en-US" smtClean="0">
                <a:cs charset="-79" pitchFamily="2" typeface="Aharoni"/>
              </a:rPr>
              <a:t>                          1927-2000</a:t>
            </a:r>
            <a:endParaRPr b="1" dirty="0" lang="ru-RU">
              <a:cs charset="-79" pitchFamily="2" typeface="Aharon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 sz="3200"/>
              <a:t>The most famous doctors of  the 20</a:t>
            </a:r>
            <a:r>
              <a:rPr baseline="30000" dirty="0" lang="en-US" smtClean="0" sz="3200"/>
              <a:t>th</a:t>
            </a:r>
            <a:r>
              <a:rPr dirty="0" lang="en-US" smtClean="0" sz="3200"/>
              <a:t> century</a:t>
            </a:r>
            <a:endParaRPr dirty="0" lang="en-US" sz="3200"/>
          </a:p>
        </p:txBody>
      </p:sp>
      <p:pic>
        <p:nvPicPr>
          <p:cNvPr descr="C:\Users\User\Desktop\bogomolec_s.jpg" id="1026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084169" y="908720"/>
            <a:ext cx="3059832" cy="41237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56176" y="4221088"/>
            <a:ext cx="298782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en-US" smtClean="0"/>
              <a:t>Alexander </a:t>
            </a:r>
            <a:r>
              <a:rPr b="1" dirty="0" err="1" lang="en-US" smtClean="0"/>
              <a:t>Bohomolets</a:t>
            </a:r>
            <a:endParaRPr b="1" dirty="0" lang="en-US" smtClean="0"/>
          </a:p>
          <a:p>
            <a:r>
              <a:rPr b="1" dirty="0" lang="en-US" smtClean="0"/>
              <a:t>           1881-1946 </a:t>
            </a:r>
            <a:endParaRPr b="1" dirty="0" lang="ru-RU"/>
          </a:p>
        </p:txBody>
      </p:sp>
    </p:spTree>
    <p:extLst>
      <p:ext uri="{BB962C8B-B14F-4D97-AF65-F5344CB8AC3E}">
        <p14:creationId xmlns:p14="http://schemas.microsoft.com/office/powerpoint/2010/main" xmlns="" val="3309025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500" spd="slow">
        <p14:ripple dir="ru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Порядок</Template>
  <TotalTime>759</TotalTime>
  <Words>238</Words>
  <Application>Microsoft Office PowerPoint</Application>
  <PresentationFormat>Экран (4:3)</PresentationFormat>
  <Paragraphs>28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Kilter</vt:lpstr>
      <vt:lpstr>Medicine in the Past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Хотабыч</dc:creator>
  <cp:lastModifiedBy>User</cp:lastModifiedBy>
  <cp:revision>26</cp:revision>
  <dcterms:created xsi:type="dcterms:W3CDTF">2015-01-16T12:49:23Z</dcterms:created>
  <dcterms:modified xsi:type="dcterms:W3CDTF">2015-01-18T14:53:38Z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386637</vt:lpwstr>
  </property>
  <property fmtid="{D5CDD505-2E9C-101B-9397-08002B2CF9AE}" name="NXPowerLiteVersion" pid="3">
    <vt:lpwstr>D4.1.4</vt:lpwstr>
  </property>
</Properties>
</file>