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gif" Extension="gif"/>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theme+xml" PartName="/ppt/theme/theme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theme+xml" PartName="/ppt/theme/theme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theme+xml" PartName="/ppt/theme/theme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presentationml.slideLayout+xml" PartName="/ppt/slideLayouts/slideLayout63.xml"/>
  <Override ContentType="application/vnd.openxmlformats-officedocument.presentationml.slideLayout+xml" PartName="/ppt/slideLayouts/slideLayout64.xml"/>
  <Override ContentType="application/vnd.openxmlformats-officedocument.presentationml.slideLayout+xml" PartName="/ppt/slideLayouts/slideLayout65.xml"/>
  <Override ContentType="application/vnd.openxmlformats-officedocument.presentationml.slideLayout+xml" PartName="/ppt/slideLayouts/slideLayout66.xml"/>
  <Override ContentType="application/vnd.openxmlformats-officedocument.theme+xml" PartName="/ppt/theme/theme6.xml"/>
  <Override ContentType="application/vnd.openxmlformats-officedocument.theme+xml" PartName="/ppt/theme/theme7.xml"/>
  <Override ContentType="application/vnd.openxmlformats-officedocument.presentationml.comments+xml" PartName="/ppt/comments/comment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708" r:id="rId4"/>
    <p:sldMasterId id="2147483720" r:id="rId5"/>
    <p:sldMasterId id="2147483787" r:id="rId6"/>
  </p:sldMasterIdLst>
  <p:notesMasterIdLst>
    <p:notesMasterId r:id="rId34"/>
  </p:notesMasterIdLst>
  <p:sldIdLst>
    <p:sldId id="393" r:id="rId7"/>
    <p:sldId id="370" r:id="rId8"/>
    <p:sldId id="354" r:id="rId9"/>
    <p:sldId id="373" r:id="rId10"/>
    <p:sldId id="256" r:id="rId11"/>
    <p:sldId id="371" r:id="rId12"/>
    <p:sldId id="318" r:id="rId13"/>
    <p:sldId id="321" r:id="rId14"/>
    <p:sldId id="372" r:id="rId15"/>
    <p:sldId id="320" r:id="rId16"/>
    <p:sldId id="356" r:id="rId17"/>
    <p:sldId id="374" r:id="rId18"/>
    <p:sldId id="377" r:id="rId19"/>
    <p:sldId id="378" r:id="rId20"/>
    <p:sldId id="380" r:id="rId21"/>
    <p:sldId id="355" r:id="rId22"/>
    <p:sldId id="361" r:id="rId23"/>
    <p:sldId id="388" r:id="rId24"/>
    <p:sldId id="381" r:id="rId25"/>
    <p:sldId id="397" r:id="rId26"/>
    <p:sldId id="367" r:id="rId27"/>
    <p:sldId id="398" r:id="rId28"/>
    <p:sldId id="366" r:id="rId29"/>
    <p:sldId id="395" r:id="rId30"/>
    <p:sldId id="385" r:id="rId31"/>
    <p:sldId id="389" r:id="rId32"/>
    <p:sldId id="384" r:id="rId3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Дом" initials="Д"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8" autoAdjust="0"/>
    <p:restoredTop sz="86477" autoAdjust="0"/>
  </p:normalViewPr>
  <p:slideViewPr>
    <p:cSldViewPr>
      <p:cViewPr varScale="1">
        <p:scale>
          <a:sx n="97" d="100"/>
          <a:sy n="97" d="100"/>
        </p:scale>
        <p:origin x="-1314" y="-96"/>
      </p:cViewPr>
      <p:guideLst>
        <p:guide orient="horz" pos="2160"/>
        <p:guide pos="2880"/>
      </p:guideLst>
    </p:cSldViewPr>
  </p:slideViewPr>
  <p:outlineViewPr>
    <p:cViewPr>
      <p:scale>
        <a:sx n="33" d="100"/>
        <a:sy n="33" d="100"/>
      </p:scale>
      <p:origin x="0" y="140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11-14T19:06:55.604"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08A51E0-A839-4AE2-8F3A-CD854E63DDC0}" type="datetimeFigureOut">
              <a:rPr lang="ru-RU"/>
              <a:pPr>
                <a:defRPr/>
              </a:pPr>
              <a:t>24.11.2015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E5682D2-511C-46C5-8B5E-EC5197919945}" type="slidenum">
              <a:rPr lang="ru-RU"/>
              <a:pPr>
                <a:defRPr/>
              </a:pPr>
              <a:t>‹#›</a:t>
            </a:fld>
            <a:endParaRPr lang="ru-RU"/>
          </a:p>
        </p:txBody>
      </p:sp>
    </p:spTree>
    <p:extLst>
      <p:ext uri="{BB962C8B-B14F-4D97-AF65-F5344CB8AC3E}">
        <p14:creationId xmlns:p14="http://schemas.microsoft.com/office/powerpoint/2010/main" val="289784182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Образ слайда 1"/>
          <p:cNvSpPr>
            <a:spLocks noGrp="1" noRot="1" noChangeAspect="1"/>
          </p:cNvSpPr>
          <p:nvPr>
            <p:ph type="sldImg"/>
          </p:nvPr>
        </p:nvSpPr>
        <p:spPr bwMode="auto">
          <a:noFill/>
          <a:ln>
            <a:solidFill>
              <a:srgbClr val="000000"/>
            </a:solidFill>
            <a:miter lim="800000"/>
            <a:headEnd/>
            <a:tailEnd/>
          </a:ln>
        </p:spPr>
      </p:sp>
      <p:sp>
        <p:nvSpPr>
          <p:cNvPr id="8397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397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C5F6ACC-C547-4EB4-A82F-F077E81EF29D}" type="slidenum">
              <a:rPr lang="ru-RU"/>
              <a:pPr fontAlgn="base">
                <a:spcBef>
                  <a:spcPct val="0"/>
                </a:spcBef>
                <a:spcAft>
                  <a:spcPct val="0"/>
                </a:spcAft>
              </a:pPr>
              <a:t>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Образ слайда 1"/>
          <p:cNvSpPr>
            <a:spLocks noGrp="1" noRot="1" noChangeAspect="1"/>
          </p:cNvSpPr>
          <p:nvPr>
            <p:ph type="sldImg"/>
          </p:nvPr>
        </p:nvSpPr>
        <p:spPr bwMode="auto">
          <a:noFill/>
          <a:ln>
            <a:solidFill>
              <a:srgbClr val="000000"/>
            </a:solidFill>
            <a:miter lim="800000"/>
            <a:headEnd/>
            <a:tailEnd/>
          </a:ln>
        </p:spPr>
      </p:sp>
      <p:sp>
        <p:nvSpPr>
          <p:cNvPr id="8806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806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ECA5F1-C85A-4E5C-BF46-35D85C945A78}" type="slidenum">
              <a:rPr lang="ru-RU">
                <a:solidFill>
                  <a:srgbClr val="000000"/>
                </a:solidFill>
              </a:rPr>
              <a:pPr fontAlgn="base">
                <a:spcBef>
                  <a:spcPct val="0"/>
                </a:spcBef>
                <a:spcAft>
                  <a:spcPct val="0"/>
                </a:spcAft>
              </a:pPr>
              <a:t>12</a:t>
            </a:fld>
            <a:endParaRPr lang="ru-RU">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Образ слайда 1"/>
          <p:cNvSpPr>
            <a:spLocks noGrp="1" noRot="1" noChangeAspect="1"/>
          </p:cNvSpPr>
          <p:nvPr>
            <p:ph type="sldImg"/>
          </p:nvPr>
        </p:nvSpPr>
        <p:spPr bwMode="auto">
          <a:noFill/>
          <a:ln>
            <a:solidFill>
              <a:srgbClr val="000000"/>
            </a:solidFill>
            <a:miter lim="800000"/>
            <a:headEnd/>
            <a:tailEnd/>
          </a:ln>
        </p:spPr>
      </p:sp>
      <p:sp>
        <p:nvSpPr>
          <p:cNvPr id="1024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0240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7A2CBF-2D4C-4BB5-8E94-E139CB0EB909}" type="slidenum">
              <a:rPr lang="ru-RU"/>
              <a:pPr fontAlgn="base">
                <a:spcBef>
                  <a:spcPct val="0"/>
                </a:spcBef>
                <a:spcAft>
                  <a:spcPct val="0"/>
                </a:spcAft>
              </a:pPr>
              <a:t>21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7A188B3-E84A-4545-9B11-2E5CF45D904E}"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4A7B8CC-F317-494A-8D8B-06BA57F3F2F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80CADE9-E1A4-42FE-89A4-DAF7FAB7B36A}"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54B4F9F-EF95-4FA5-8F91-9F401779AB0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6F39381-9ACE-451B-B570-9B58F09B8F44}"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B512249-362B-4E81-B591-001BC0E98DFE}"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1E3563D-F25E-47E2-9858-BD0D52D92184}"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5DAE725-DF3C-46C2-944B-10AA6552CA68}"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DD36593-6766-46A1-9695-8A00A2F078EB}"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62FE882-4151-414C-AD06-B55933C956BA}"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37FA4C01-366F-41C4-9C03-C6DFAA2DE970}"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1ABBD-D083-4393-B696-E36C757D6EB5}"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F71AD90-8A87-4ED5-BB4F-E65EFB293A5C}"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ACBC329-6CA2-43F3-BE3F-5C1C08EE16D5}"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9C8E4B06-09BA-4A94-A4ED-CCCB6733FB43}" type="datetimeFigureOut">
              <a:rPr lang="ru-RU"/>
              <a:pPr>
                <a:defRPr/>
              </a:pPr>
              <a:t>24.11.2015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45199B4A-A47E-4AF4-BEF5-D6DBB482753E}"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2731371-5CF3-4071-8673-AF4570E81AD0}" type="datetimeFigureOut">
              <a:rPr lang="ru-RU"/>
              <a:pPr>
                <a:defRPr/>
              </a:pPr>
              <a:t>24.11.2015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13D8698-01FA-4CEA-A59D-D51AB2A21C2E}"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99A99E42-1FDD-487A-AEC9-7A2535955F5E}" type="datetimeFigureOut">
              <a:rPr lang="ru-RU"/>
              <a:pPr>
                <a:defRPr/>
              </a:pPr>
              <a:t>24.11.2015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4A291FD-A145-4EB6-A17F-B9597C854C9F}"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C955F14-8169-48AF-B4E4-E73B79159002}"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E378201-0138-41E4-BFB2-993A3A7405E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99DAEE4-13FA-4DB9-9739-027C45A745A9}"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34D1C16-F400-41AF-9EC0-6C7181BCAE42}"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7D9EBDD-5CE2-4C3A-817F-A15C8F8C25D9}"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34D5B13-4324-4CF9-8135-C3AFE6D2FFBE}"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7493EA8-3F55-413E-9E1B-C05907A13415}"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3BB87EC-E576-45D7-9EC1-04C959142A66}"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242A83A-8168-4986-867B-6EAC37ED4F81}"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82E312F-5C51-48F4-AF57-8DDF688FD66D}"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8D968C6-0B7B-46FB-80F2-8710CEF39D1D}"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ED7685E-5A69-4297-9E4B-8D0228BC96F1}" type="slidenum">
              <a:rPr lang="ru-RU"/>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A211484-B425-4DD6-8C24-7806C9D1D6EB}"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D5BFC06-960F-4767-977C-D7EECB6F18BB}"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8EEA543-6F1D-43B7-81CA-56B7F99292B1}"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730F5B5-A7E3-4327-9DEB-E7BEB6F04223}"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F5EBAA1-47F2-4421-A241-F08FFC2CDD93}"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02526A5-FF2F-411C-BCD0-9D732A4FFF5D}"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47AB153-9D63-4846-9D0A-EFE76DA525DA}" type="datetimeFigureOut">
              <a:rPr lang="ru-RU"/>
              <a:pPr>
                <a:defRPr/>
              </a:pPr>
              <a:t>24.11.2015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CBBBE530-AB15-40BF-BED9-76693735A94C}"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C00411D-97C7-4BF2-B638-0AA564C98291}" type="datetimeFigureOut">
              <a:rPr lang="ru-RU"/>
              <a:pPr>
                <a:defRPr/>
              </a:pPr>
              <a:t>24.11.2015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31F0DDC1-0997-4BAE-A9E3-13573E521C52}"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51B8D060-B410-4468-B3EA-908D4BCD0772}" type="datetimeFigureOut">
              <a:rPr lang="ru-RU"/>
              <a:pPr>
                <a:defRPr/>
              </a:pPr>
              <a:t>24.11.2015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1C900073-4D33-4AF8-9E7D-B51448B4B55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DA5B619-9BB8-402D-97BF-A9E399304E7D}"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0EA995A-F4FA-45DE-A68C-1A8043556C7B}"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3400BA6-6BF3-4198-8E1F-ECD7E871BB01}"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786D41A-6385-4445-8F7E-7E62435E3DC7}" type="slidenum">
              <a:rPr lang="ru-RU"/>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2D2117B-0CCB-4FB4-93BD-9C509C39BEEA}"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9C0C423-D102-4A3F-9472-E86C4D5EB6AE}"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EF0EA0B-9C57-4568-9B00-9F8FA2A5777C}"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C8AE679-B480-49F5-9888-B4101AF3BF5A}"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C856D24-47A9-4C15-AFA7-19A6AEDB108A}"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E45D747-837A-4464-B8D9-6482CDE1CEB2}"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A556B66-E1BE-428A-9D46-7952B873A302}"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C1143A2-0130-4C38-8CE1-393E465C41B4}"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56C1FA5-BC9B-41E2-9AEA-24111524550F}"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6D725BF-856B-4784-8EF6-28A9C52B4450}"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713BD89-585A-4095-BAC6-6CDFE742B377}"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54F9A44-1E13-4E1F-ABCE-C50422C89610}"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91FD629-53E8-4402-BDA1-D5CB00332458}"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A0A6E47-8970-4DA1-B0D4-91F07C5C6755}"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67E4F0E-3586-4E25-B4CC-CA80F329ADED}" type="datetimeFigureOut">
              <a:rPr lang="ru-RU"/>
              <a:pPr>
                <a:defRPr/>
              </a:pPr>
              <a:t>24.11.2015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77533491-450D-463C-B6E6-9E7D97A50E5D}"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21F1B2F-2E55-47FE-BA28-3483B59D650C}" type="datetimeFigureOut">
              <a:rPr lang="ru-RU"/>
              <a:pPr>
                <a:defRPr/>
              </a:pPr>
              <a:t>24.11.2015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707AF286-5A77-4FF1-BD3C-E3458796B3EA}"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F176DD1-A9CA-4EA0-8ECB-D3012D7A72AA}"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2E7879F-94C2-4703-AC57-DA2D54107241}"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29172C1-97D6-44A5-A1E4-9D45E34EE7E2}" type="datetimeFigureOut">
              <a:rPr lang="ru-RU"/>
              <a:pPr>
                <a:defRPr/>
              </a:pPr>
              <a:t>24.11.2015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ACC59FF-3DCA-4DFA-A031-8EFA31D5C999}"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991AA8B-3F84-43AA-BFA2-9BA5703B6B34}"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DE96512-3A08-4CD7-BB00-7C66BC4A593B}" type="slidenum">
              <a:rPr lang="ru-RU"/>
              <a:pPr>
                <a:defRPr/>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7D3FB67-3F9D-4C85-B43F-7E8317F80D85}"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91ED2AE-E456-452A-BE54-731F1D22CDA6}" type="slidenum">
              <a:rPr lang="ru-RU"/>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F5D1B1F-8BA2-4671-A3ED-4BD49520C8A0}"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0730683-DD6D-4DD0-9A1E-143FD74EBCA3}" type="slidenum">
              <a:rPr lang="ru-RU"/>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D1B332F-1AC4-4E0B-86BA-6544CC14132C}"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0B7AFE3-D28E-47E9-91CF-E8AAA2AC580B}" type="slidenum">
              <a:rPr lang="ru-RU"/>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7748D89-4F8A-4038-9187-D1CA1EB32D01}"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A88265B-6CBA-4CE6-BF08-50B9582C21F3}" type="slidenum">
              <a:rPr lang="ru-RU"/>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5EF57E2-9E67-4905-AD5D-738E92836EB6}"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19EE6E1-0A39-473C-B403-81FAE6F48BE5}" type="slidenum">
              <a:rPr lang="ru-RU"/>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62F10ED-D069-4E28-8A77-9195207B0A5C}"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7976446-8746-487C-8722-946D560450B2}" type="slidenum">
              <a:rPr lang="ru-RU"/>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1ADE956-7443-491E-B884-EC04407A6334}"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685B94A-9E78-4A9F-A2F9-74298A65A2F6}" type="slidenum">
              <a:rPr lang="ru-RU"/>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2BC5E17-78F5-4BAA-862C-D90E2EE24FAD}" type="datetimeFigureOut">
              <a:rPr lang="ru-RU"/>
              <a:pPr>
                <a:defRPr/>
              </a:pPr>
              <a:t>24.11.2015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128B0957-B1CF-468E-B8FA-D632715289C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A34F8B6-20F7-4AB1-A952-57A3494FCDFA}" type="datetimeFigureOut">
              <a:rPr lang="ru-RU"/>
              <a:pPr>
                <a:defRPr/>
              </a:pPr>
              <a:t>24.11.2015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A221FAF-5E21-4794-B414-F2F020E4A416}"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546DB73-A5FC-42D9-93E7-CB8FD28C2A51}" type="datetimeFigureOut">
              <a:rPr lang="ru-RU"/>
              <a:pPr>
                <a:defRPr/>
              </a:pPr>
              <a:t>24.11.2015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5059779F-E2E5-4116-9FC6-4E5E60D06247}" type="slidenum">
              <a:rPr lang="ru-RU"/>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5BA4B02-F0CF-4C9A-AAEE-A6D3C3BF27EF}" type="datetimeFigureOut">
              <a:rPr lang="ru-RU"/>
              <a:pPr>
                <a:defRPr/>
              </a:pPr>
              <a:t>24.11.2015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398A9BAB-8CA5-4620-85A0-654AC86FC17B}" type="slidenum">
              <a:rPr lang="ru-RU"/>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4331FBF-223F-41AE-A757-D0FCE2C5D4AE}"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8668653-759C-4E4A-8D75-5ECB97C6CC74}" type="slidenum">
              <a:rPr lang="ru-RU"/>
              <a:pPr>
                <a:defRPr/>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C6F8EEA-851E-480E-AC3E-54A060DFD0A3}"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2BFE8D1-B70B-43FE-BBE3-E1C58DFEB7DF}" type="slidenum">
              <a:rPr lang="ru-RU"/>
              <a:pPr>
                <a:defRPr/>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DEBC302-ACBD-49D7-A6AA-1B456D6C848D}"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0E16193-97D4-4075-AD69-0ED625E09E95}" type="slidenum">
              <a:rPr lang="ru-RU"/>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5738CA4-975C-4B62-9CE3-2AB8DAFE8F0F}" type="datetimeFigureOut">
              <a:rPr lang="ru-RU"/>
              <a:pPr>
                <a:defRPr/>
              </a:pPr>
              <a:t>24.11.2015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EDE58CC-5A27-412B-A20D-89807C87421B}" type="slidenum">
              <a:rPr lang="ru-RU"/>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7A188B3-E84A-4545-9B11-2E5CF45D904E}"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4A7B8CC-F317-494A-8D8B-06BA57F3F2F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210524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99DAEE4-13FA-4DB9-9739-027C45A745A9}"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34D1C16-F400-41AF-9EC0-6C7181BCAE4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667170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DA5B619-9BB8-402D-97BF-A9E399304E7D}"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0EA995A-F4FA-45DE-A68C-1A8043556C7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6735793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F176DD1-A9CA-4EA0-8ECB-D3012D7A72AA}" type="datetimeFigureOut">
              <a:rPr lang="ru-RU">
                <a:solidFill>
                  <a:prstClr val="black">
                    <a:tint val="75000"/>
                  </a:prstClr>
                </a:solidFill>
              </a:rPr>
              <a:pPr>
                <a:defRPr/>
              </a:pPr>
              <a:t>24.11.2015</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F2E7879F-94C2-4703-AC57-DA2D5410724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4067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E3AD03A9-DAE3-4A8E-ADF1-CEB0F461C465}" type="datetimeFigureOut">
              <a:rPr lang="ru-RU"/>
              <a:pPr>
                <a:defRPr/>
              </a:pPr>
              <a:t>24.11.2015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781C0E9-5E58-4C49-BAF9-8C95A58A8318}"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A34F8B6-20F7-4AB1-A952-57A3494FCDFA}" type="datetimeFigureOut">
              <a:rPr lang="ru-RU">
                <a:solidFill>
                  <a:prstClr val="black">
                    <a:tint val="75000"/>
                  </a:prstClr>
                </a:solidFill>
              </a:rPr>
              <a:pPr>
                <a:defRPr/>
              </a:pPr>
              <a:t>24.11.2015</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EA221FAF-5E21-4794-B414-F2F020E4A41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5294410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E3AD03A9-DAE3-4A8E-ADF1-CEB0F461C465}" type="datetimeFigureOut">
              <a:rPr lang="ru-RU">
                <a:solidFill>
                  <a:prstClr val="black">
                    <a:tint val="75000"/>
                  </a:prstClr>
                </a:solidFill>
              </a:rPr>
              <a:pPr>
                <a:defRPr/>
              </a:pPr>
              <a:t>24.11.2015</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D781C0E9-5E58-4C49-BAF9-8C95A58A831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5127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2F4A77B-FF23-465D-B6D6-92E4108A2B20}" type="datetimeFigureOut">
              <a:rPr lang="ru-RU">
                <a:solidFill>
                  <a:prstClr val="black">
                    <a:tint val="75000"/>
                  </a:prstClr>
                </a:solidFill>
              </a:rPr>
              <a:pPr>
                <a:defRPr/>
              </a:pPr>
              <a:t>24.11.2015</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FE5C8A94-6BC5-4F5E-B897-DABF3D39F52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2887835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3AB1E7-3112-4448-8730-13437419EB29}" type="datetimeFigureOut">
              <a:rPr lang="ru-RU">
                <a:solidFill>
                  <a:prstClr val="black">
                    <a:tint val="75000"/>
                  </a:prstClr>
                </a:solidFill>
              </a:rPr>
              <a:pPr>
                <a:defRPr/>
              </a:pPr>
              <a:t>24.11.2015</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A7F6E9E-2A13-49EC-B0D0-B3EEFCED169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9930418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44571FE-51D5-410D-BDA1-E769BB0322A9}" type="datetimeFigureOut">
              <a:rPr lang="ru-RU">
                <a:solidFill>
                  <a:prstClr val="black">
                    <a:tint val="75000"/>
                  </a:prstClr>
                </a:solidFill>
              </a:rPr>
              <a:pPr>
                <a:defRPr/>
              </a:pPr>
              <a:t>24.11.2015</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5A9CF784-59B3-4AAC-8A85-8892253B5C6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1061815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80CADE9-E1A4-42FE-89A4-DAF7FAB7B36A}"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54B4F9F-EF95-4FA5-8F91-9F401779AB0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496730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6F39381-9ACE-451B-B570-9B58F09B8F44}"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6B512249-362B-4E81-B591-001BC0E98DF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486694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2F4A77B-FF23-465D-B6D6-92E4108A2B20}" type="datetimeFigureOut">
              <a:rPr lang="ru-RU"/>
              <a:pPr>
                <a:defRPr/>
              </a:pPr>
              <a:t>24.11.2015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E5C8A94-6BC5-4F5E-B897-DABF3D39F52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3AB1E7-3112-4448-8730-13437419EB29}"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A7F6E9E-2A13-49EC-B0D0-B3EEFCED169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44571FE-51D5-410D-BDA1-E769BB0322A9}" type="datetimeFigureOut">
              <a:rPr lang="ru-RU"/>
              <a:pPr>
                <a:defRPr/>
              </a:pPr>
              <a:t>24.11.2015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A9CF784-59B3-4AAC-8A85-8892253B5C6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0472CF9-C0C4-4865-8797-268912550E8A}" type="datetimeFigureOut">
              <a:rPr lang="ru-RU"/>
              <a:pPr>
                <a:defRPr/>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F883C7D6-A66C-435F-ABA2-A92C1393942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31" r:id="rId1"/>
    <p:sldLayoutId id="2147483730" r:id="rId2"/>
    <p:sldLayoutId id="2147483729" r:id="rId3"/>
    <p:sldLayoutId id="2147483728" r:id="rId4"/>
    <p:sldLayoutId id="2147483727" r:id="rId5"/>
    <p:sldLayoutId id="2147483726" r:id="rId6"/>
    <p:sldLayoutId id="2147483725" r:id="rId7"/>
    <p:sldLayoutId id="2147483724" r:id="rId8"/>
    <p:sldLayoutId id="2147483723" r:id="rId9"/>
    <p:sldLayoutId id="2147483722" r:id="rId10"/>
    <p:sldLayoutId id="214748372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3315"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defRPr>
            </a:lvl1pPr>
          </a:lstStyle>
          <a:p>
            <a:pPr>
              <a:defRPr/>
            </a:pPr>
            <a:fld id="{D835EC90-A94F-47D1-AE07-F8B58F55E64C}" type="datetimeFigureOut">
              <a:rPr lang="ru-RU"/>
              <a:pPr>
                <a:defRPr/>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defRPr>
            </a:lvl1pPr>
          </a:lstStyle>
          <a:p>
            <a:pPr>
              <a:defRPr/>
            </a:pPr>
            <a:fld id="{D1E5F732-94E1-4F7A-8DE3-4B57296F481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42" r:id="rId1"/>
    <p:sldLayoutId id="2147483741" r:id="rId2"/>
    <p:sldLayoutId id="2147483740" r:id="rId3"/>
    <p:sldLayoutId id="2147483739" r:id="rId4"/>
    <p:sldLayoutId id="2147483738" r:id="rId5"/>
    <p:sldLayoutId id="2147483737" r:id="rId6"/>
    <p:sldLayoutId id="2147483736" r:id="rId7"/>
    <p:sldLayoutId id="2147483735" r:id="rId8"/>
    <p:sldLayoutId id="2147483734" r:id="rId9"/>
    <p:sldLayoutId id="2147483733" r:id="rId10"/>
    <p:sldLayoutId id="2147483732"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5603"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defRPr>
            </a:lvl1pPr>
          </a:lstStyle>
          <a:p>
            <a:pPr>
              <a:defRPr/>
            </a:pPr>
            <a:fld id="{A89DA6CD-87F9-4D79-97AB-A67566BDE21E}" type="datetimeFigureOut">
              <a:rPr lang="ru-RU"/>
              <a:pPr>
                <a:defRPr/>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defRPr>
            </a:lvl1pPr>
          </a:lstStyle>
          <a:p>
            <a:pPr>
              <a:defRPr/>
            </a:pPr>
            <a:fld id="{705EEA2F-93DB-4A55-8954-BA484A85568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53" r:id="rId1"/>
    <p:sldLayoutId id="2147483752" r:id="rId2"/>
    <p:sldLayoutId id="2147483751" r:id="rId3"/>
    <p:sldLayoutId id="2147483750" r:id="rId4"/>
    <p:sldLayoutId id="2147483749" r:id="rId5"/>
    <p:sldLayoutId id="2147483748" r:id="rId6"/>
    <p:sldLayoutId id="2147483747" r:id="rId7"/>
    <p:sldLayoutId id="2147483746" r:id="rId8"/>
    <p:sldLayoutId id="2147483745" r:id="rId9"/>
    <p:sldLayoutId id="2147483744" r:id="rId10"/>
    <p:sldLayoutId id="214748374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0178"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0179"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defRPr>
            </a:lvl1pPr>
          </a:lstStyle>
          <a:p>
            <a:pPr>
              <a:defRPr/>
            </a:pPr>
            <a:fld id="{1E7A6218-5C14-4E6E-9559-3A5861B350DB}" type="datetimeFigureOut">
              <a:rPr lang="ru-RU"/>
              <a:pPr>
                <a:defRPr/>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defRPr>
            </a:lvl1pPr>
          </a:lstStyle>
          <a:p>
            <a:pPr>
              <a:defRPr/>
            </a:pPr>
            <a:fld id="{FDF23340-3F36-47FE-A12A-23AA7964DED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5" r:id="rId1"/>
    <p:sldLayoutId id="2147483774" r:id="rId2"/>
    <p:sldLayoutId id="2147483773" r:id="rId3"/>
    <p:sldLayoutId id="2147483772" r:id="rId4"/>
    <p:sldLayoutId id="2147483771" r:id="rId5"/>
    <p:sldLayoutId id="2147483770" r:id="rId6"/>
    <p:sldLayoutId id="2147483769" r:id="rId7"/>
    <p:sldLayoutId id="2147483768" r:id="rId8"/>
    <p:sldLayoutId id="2147483767" r:id="rId9"/>
    <p:sldLayoutId id="2147483766" r:id="rId10"/>
    <p:sldLayoutId id="214748376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246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246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defRPr>
            </a:lvl1pPr>
          </a:lstStyle>
          <a:p>
            <a:pPr>
              <a:defRPr/>
            </a:pPr>
            <a:fld id="{28E9B959-6D0C-494C-93CC-A60FB2C4133D}" type="datetimeFigureOut">
              <a:rPr lang="ru-RU"/>
              <a:pPr>
                <a:defRPr/>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defRPr>
            </a:lvl1pPr>
          </a:lstStyle>
          <a:p>
            <a:pPr>
              <a:defRPr/>
            </a:pPr>
            <a:fld id="{6ADACD4A-D3F2-4260-B977-8FFA4E5DDA0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86" r:id="rId1"/>
    <p:sldLayoutId id="2147483785" r:id="rId2"/>
    <p:sldLayoutId id="2147483784" r:id="rId3"/>
    <p:sldLayoutId id="2147483783" r:id="rId4"/>
    <p:sldLayoutId id="2147483782" r:id="rId5"/>
    <p:sldLayoutId id="2147483781" r:id="rId6"/>
    <p:sldLayoutId id="2147483780" r:id="rId7"/>
    <p:sldLayoutId id="2147483779" r:id="rId8"/>
    <p:sldLayoutId id="2147483778" r:id="rId9"/>
    <p:sldLayoutId id="2147483777" r:id="rId10"/>
    <p:sldLayoutId id="2147483776"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0472CF9-C0C4-4865-8797-268912550E8A}" type="datetimeFigureOut">
              <a:rPr lang="ru-RU">
                <a:solidFill>
                  <a:prstClr val="black">
                    <a:tint val="75000"/>
                  </a:prstClr>
                </a:solidFill>
              </a:rPr>
              <a:pPr>
                <a:defRPr/>
              </a:pPr>
              <a:t>24.11.2015</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F883C7D6-A66C-435F-ABA2-A92C1393942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667864333"/>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L:\&#1091;&#1088;&#1086;&#1082;%20&#1074;&#1110;&#1076;&#1082;&#1088;&#1080;&#1090;&#1080;&#1081;%20&#1050;&#1091;&#1079;&#1110;&#1074;%20&#1072;&#1085;&#1075;&#1110;&#1081;&#1089;&#1100;&#1082;&#1072;\&#1072;&#1074;&#1090;&#1086;&#1088;.wmv" TargetMode="External"/><Relationship Id="rId1" Type="http://schemas.microsoft.com/office/2007/relationships/media" Target="file:///L:\&#1091;&#1088;&#1086;&#1082;%20&#1074;&#1110;&#1076;&#1082;&#1088;&#1080;&#1090;&#1080;&#1081;%20&#1050;&#1091;&#1079;&#1110;&#1074;%20&#1072;&#1085;&#1075;&#1110;&#1081;&#1089;&#1100;&#1082;&#1072;\&#1072;&#1074;&#1090;&#1086;&#1088;.wmv"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arget="../media/image12.jpeg" Type="http://schemas.openxmlformats.org/officeDocument/2006/relationships/image"/><Relationship Id="rId1" Target="../slideLayouts/slideLayout6.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arget="../media/image14.jpeg" Type="http://schemas.openxmlformats.org/officeDocument/2006/relationships/image"/><Relationship Id="rId1" Target="../slideLayouts/slideLayout7.xml" Type="http://schemas.openxmlformats.org/officeDocument/2006/relationships/slideLayout"/></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arget="../media/image2.jpeg" Type="http://schemas.openxmlformats.org/officeDocument/2006/relationships/image"/><Relationship Id="rId1" Target="../slideLayouts/slideLayout7.xml" Type="http://schemas.openxmlformats.org/officeDocument/2006/relationships/slideLayout"/></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arget="../media/image15.jpeg" Type="http://schemas.openxmlformats.org/officeDocument/2006/relationships/image"/><Relationship Id="rId2" Target="../notesSlides/notesSlide3.xml" Type="http://schemas.openxmlformats.org/officeDocument/2006/relationships/notesSlide"/><Relationship Id="rId1" Target="../slideLayouts/slideLayout2.xml" Type="http://schemas.openxmlformats.org/officeDocument/2006/relationships/slideLayout"/><Relationship Id="rId5" Target="../media/image17.jpeg" Type="http://schemas.openxmlformats.org/officeDocument/2006/relationships/image"/><Relationship Id="rId4" Target="../media/image16.jpeg" Type="http://schemas.openxmlformats.org/officeDocument/2006/relationships/image"/></Relationships>
</file>

<file path=ppt/slides/_rels/slide22.xml.rels><?xml version="1.0" encoding="UTF-8" standalone="yes" ?><Relationships xmlns="http://schemas.openxmlformats.org/package/2006/relationships"><Relationship Id="rId3" Target="../media/image19.jpeg" Type="http://schemas.openxmlformats.org/officeDocument/2006/relationships/image"/><Relationship Id="rId2" Target="../media/image18.jpeg" Type="http://schemas.openxmlformats.org/officeDocument/2006/relationships/image"/><Relationship Id="rId1" Target="../slideLayouts/slideLayout7.xml" Type="http://schemas.openxmlformats.org/officeDocument/2006/relationships/slideLayout"/><Relationship Id="rId6" Target="../media/image22.jpeg" Type="http://schemas.openxmlformats.org/officeDocument/2006/relationships/image"/><Relationship Id="rId5" Target="../media/image21.jpeg" Type="http://schemas.openxmlformats.org/officeDocument/2006/relationships/image"/><Relationship Id="rId4" Target="../media/image20.jpeg" Type="http://schemas.openxmlformats.org/officeDocument/2006/relationships/image"/></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slideLayouts/slideLayout18.xml" Type="http://schemas.openxmlformats.org/officeDocument/2006/relationships/slideLayout"/><Relationship Id="rId1" Target="file:///L:\&#1091;&#1088;&#1086;&#1082;%20&#1074;&#1110;&#1076;&#1082;&#1088;&#1080;&#1090;&#1080;&#1081;%20&#1050;&#1091;&#1079;&#1110;&#1074;%20&#1072;&#1085;&#1075;&#1110;&#1081;&#1089;&#1100;&#1082;&#1072;\&#1086;&#1087;&#1077;&#1088;&#1072;.wmv" TargetMode="External" Type="http://schemas.openxmlformats.org/officeDocument/2006/relationships/video"/></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arget="../comments/comment1.xml" Type="http://schemas.openxmlformats.org/officeDocument/2006/relationships/comments"/><Relationship Id="rId2" Target="../media/image5.jpeg" Type="http://schemas.openxmlformats.org/officeDocument/2006/relationships/image"/><Relationship Id="rId1" Target="../slideLayouts/slideLayout7.xml" Type="http://schemas.openxmlformats.org/officeDocument/2006/relationships/slideLayout"/></Relationships>
</file>

<file path=ppt/slides/_rels/slide6.xml.rels><?xml version="1.0" encoding="UTF-8" standalone="yes" ?><Relationships xmlns="http://schemas.openxmlformats.org/package/2006/relationships"><Relationship Id="rId2" Target="../media/image6.jpeg" Type="http://schemas.openxmlformats.org/officeDocument/2006/relationships/image"/><Relationship Id="rId1" Target="../slideLayouts/slideLayout7.xml" Type="http://schemas.openxmlformats.org/officeDocument/2006/relationships/slideLayout"/></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arget="../media/image9.jpeg" Type="http://schemas.openxmlformats.org/officeDocument/2006/relationships/image"/><Relationship Id="rId2" Target="../notesSlides/notesSlide1.xml" Type="http://schemas.openxmlformats.org/officeDocument/2006/relationships/notesSlide"/><Relationship Id="rId1" Target="../slideLayouts/slideLayout18.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g0.liveinternet.ru/images/attach/c/4/78/898/78898564_large_4080226_Foggy_Autumm_by_Crazytyler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616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автор.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8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260350"/>
            <a:ext cx="8229600" cy="561975"/>
          </a:xfrm>
        </p:spPr>
        <p:txBody>
          <a:bodyPr rtlCol="0">
            <a:normAutofit fontScale="90000"/>
          </a:bodyPr>
          <a:lstStyle/>
          <a:p>
            <a:pPr fontAlgn="auto">
              <a:spcAft>
                <a:spcPts val="0"/>
              </a:spcAft>
              <a:defRPr/>
            </a:pPr>
            <a:r>
              <a:rPr lang="en-US" dirty="0" smtClean="0"/>
              <a:t>Useful </a:t>
            </a:r>
            <a:r>
              <a:rPr lang="en-US" dirty="0" err="1" smtClean="0"/>
              <a:t>Lexics</a:t>
            </a:r>
            <a:endParaRPr lang="ru-RU" dirty="0"/>
          </a:p>
        </p:txBody>
      </p:sp>
      <p:sp>
        <p:nvSpPr>
          <p:cNvPr id="86019" name="Объект 2"/>
          <p:cNvSpPr>
            <a:spLocks noGrp="1"/>
          </p:cNvSpPr>
          <p:nvPr>
            <p:ph idx="1"/>
          </p:nvPr>
        </p:nvSpPr>
        <p:spPr>
          <a:xfrm>
            <a:off x="457200" y="908050"/>
            <a:ext cx="8229600" cy="5218113"/>
          </a:xfrm>
        </p:spPr>
        <p:txBody>
          <a:bodyPr/>
          <a:lstStyle/>
          <a:p>
            <a:pPr marL="0" indent="0">
              <a:buFont typeface="Arial" charset="0"/>
              <a:buNone/>
            </a:pPr>
            <a:r>
              <a:rPr lang="en-US" sz="2400" dirty="0" smtClean="0">
                <a:solidFill>
                  <a:srgbClr val="C00000"/>
                </a:solidFill>
              </a:rPr>
              <a:t>1.to break out into blossoms  </a:t>
            </a:r>
            <a:r>
              <a:rPr lang="en-US" sz="1600" dirty="0" smtClean="0"/>
              <a:t>= </a:t>
            </a:r>
            <a:r>
              <a:rPr lang="en-US" sz="2000" dirty="0" smtClean="0"/>
              <a:t>to start suddenly to give flowers                 </a:t>
            </a:r>
            <a:r>
              <a:rPr lang="en-US" sz="2400" dirty="0" smtClean="0">
                <a:solidFill>
                  <a:srgbClr val="C00000"/>
                </a:solidFill>
              </a:rPr>
              <a:t>2. to bear fruit </a:t>
            </a:r>
            <a:r>
              <a:rPr lang="en-US" sz="1600" dirty="0" smtClean="0"/>
              <a:t>= </a:t>
            </a:r>
            <a:r>
              <a:rPr lang="en-US" sz="2000" dirty="0" smtClean="0"/>
              <a:t>to produce a crop                                                                           </a:t>
            </a:r>
            <a:r>
              <a:rPr lang="en-US" sz="2400" dirty="0" smtClean="0">
                <a:solidFill>
                  <a:srgbClr val="C00000"/>
                </a:solidFill>
              </a:rPr>
              <a:t>3. to bear in mind </a:t>
            </a:r>
            <a:r>
              <a:rPr lang="en-US" sz="1600" dirty="0" smtClean="0"/>
              <a:t>= </a:t>
            </a:r>
            <a:r>
              <a:rPr lang="en-US" sz="2000" dirty="0" smtClean="0"/>
              <a:t>to remember                                                                       </a:t>
            </a:r>
            <a:r>
              <a:rPr lang="en-US" sz="2400" dirty="0" smtClean="0">
                <a:solidFill>
                  <a:srgbClr val="C00000"/>
                </a:solidFill>
              </a:rPr>
              <a:t>4. to wander </a:t>
            </a:r>
            <a:r>
              <a:rPr lang="en-US" sz="1600" dirty="0" smtClean="0"/>
              <a:t>= </a:t>
            </a:r>
            <a:r>
              <a:rPr lang="en-US" sz="2000" dirty="0" smtClean="0"/>
              <a:t>to move around without a fixed course                                           </a:t>
            </a:r>
            <a:r>
              <a:rPr lang="en-US" sz="2400" dirty="0" smtClean="0">
                <a:solidFill>
                  <a:srgbClr val="C00000"/>
                </a:solidFill>
              </a:rPr>
              <a:t>5. a branch </a:t>
            </a:r>
            <a:r>
              <a:rPr lang="en-US" sz="1600" dirty="0" smtClean="0"/>
              <a:t>= </a:t>
            </a:r>
            <a:r>
              <a:rPr lang="en-US" sz="2000" dirty="0" smtClean="0"/>
              <a:t>an </a:t>
            </a:r>
            <a:r>
              <a:rPr lang="en-US" sz="2000" dirty="0" err="1" smtClean="0"/>
              <a:t>armlike</a:t>
            </a:r>
            <a:r>
              <a:rPr lang="en-US" sz="2000" dirty="0" smtClean="0"/>
              <a:t> part of </a:t>
            </a:r>
            <a:r>
              <a:rPr lang="en-US" sz="2000" dirty="0" err="1" smtClean="0"/>
              <a:t>smth</a:t>
            </a:r>
            <a:r>
              <a:rPr lang="en-US" sz="2000" dirty="0" smtClean="0"/>
              <a:t>. ( a tree )                                                                </a:t>
            </a:r>
            <a:r>
              <a:rPr lang="en-US" sz="2400" dirty="0" smtClean="0">
                <a:solidFill>
                  <a:srgbClr val="C00000"/>
                </a:solidFill>
              </a:rPr>
              <a:t>6. to reach </a:t>
            </a:r>
            <a:r>
              <a:rPr lang="en-US" sz="2000" dirty="0" smtClean="0"/>
              <a:t>= to arrive at                                                                                                      </a:t>
            </a:r>
            <a:r>
              <a:rPr lang="en-US" sz="2400" dirty="0" smtClean="0">
                <a:solidFill>
                  <a:srgbClr val="C00000"/>
                </a:solidFill>
              </a:rPr>
              <a:t>7. to steal a kiss </a:t>
            </a:r>
            <a:r>
              <a:rPr lang="en-US" sz="2000" dirty="0" smtClean="0"/>
              <a:t>= to kiss </a:t>
            </a:r>
            <a:r>
              <a:rPr lang="en-US" sz="2000" dirty="0" err="1" smtClean="0"/>
              <a:t>smb</a:t>
            </a:r>
            <a:r>
              <a:rPr lang="en-US" sz="2000" dirty="0" smtClean="0"/>
              <a:t>. quickly                                                                         </a:t>
            </a:r>
            <a:r>
              <a:rPr lang="en-US" sz="2400" dirty="0" smtClean="0">
                <a:solidFill>
                  <a:srgbClr val="C00000"/>
                </a:solidFill>
              </a:rPr>
              <a:t>8. to fling one’s arms round a person’s neck </a:t>
            </a:r>
            <a:r>
              <a:rPr lang="en-US" sz="2000" dirty="0" smtClean="0"/>
              <a:t>= to throw one’s arms round </a:t>
            </a:r>
            <a:r>
              <a:rPr lang="en-US" sz="2000" dirty="0" err="1" smtClean="0"/>
              <a:t>smb’s</a:t>
            </a:r>
            <a:r>
              <a:rPr lang="en-US" sz="2000" dirty="0" smtClean="0"/>
              <a:t> neck                                                                                                                      </a:t>
            </a:r>
            <a:r>
              <a:rPr lang="en-US" sz="2400" dirty="0" smtClean="0">
                <a:solidFill>
                  <a:srgbClr val="C00000"/>
                </a:solidFill>
              </a:rPr>
              <a:t>9. </a:t>
            </a:r>
            <a:r>
              <a:rPr lang="en-US" sz="2400" smtClean="0">
                <a:solidFill>
                  <a:srgbClr val="C00000"/>
                </a:solidFill>
              </a:rPr>
              <a:t>in order to </a:t>
            </a:r>
            <a:r>
              <a:rPr lang="en-US" sz="2000" smtClean="0"/>
              <a:t>= so that                                                                                                     </a:t>
            </a:r>
            <a:r>
              <a:rPr lang="en-US" sz="2400" smtClean="0">
                <a:solidFill>
                  <a:srgbClr val="C00000"/>
                </a:solidFill>
              </a:rPr>
              <a:t>10. </a:t>
            </a:r>
            <a:r>
              <a:rPr lang="en-US" sz="2400" dirty="0" smtClean="0">
                <a:solidFill>
                  <a:srgbClr val="C00000"/>
                </a:solidFill>
              </a:rPr>
              <a:t>Linnet </a:t>
            </a:r>
            <a:r>
              <a:rPr lang="en-US" sz="2000" dirty="0" smtClean="0"/>
              <a:t>= a little bird                                                                                                     </a:t>
            </a:r>
            <a:r>
              <a:rPr lang="en-US" sz="2400" dirty="0" smtClean="0">
                <a:solidFill>
                  <a:srgbClr val="C00000"/>
                </a:solidFill>
              </a:rPr>
              <a:t>11. to long for </a:t>
            </a:r>
            <a:r>
              <a:rPr lang="en-US" sz="2000" dirty="0" smtClean="0"/>
              <a:t>= desired strongly to see again                                                             </a:t>
            </a:r>
            <a:r>
              <a:rPr lang="en-US" sz="2400" dirty="0" smtClean="0">
                <a:solidFill>
                  <a:srgbClr val="C00000"/>
                </a:solidFill>
              </a:rPr>
              <a:t>12</a:t>
            </a:r>
            <a:r>
              <a:rPr lang="en-US" sz="2000" dirty="0" smtClean="0">
                <a:solidFill>
                  <a:srgbClr val="C00000"/>
                </a:solidFill>
              </a:rPr>
              <a:t>. </a:t>
            </a:r>
            <a:r>
              <a:rPr lang="en-US" sz="2400" dirty="0" smtClean="0">
                <a:solidFill>
                  <a:srgbClr val="C00000"/>
                </a:solidFill>
              </a:rPr>
              <a:t>to grow red with anger </a:t>
            </a:r>
            <a:r>
              <a:rPr lang="en-US" sz="2000" dirty="0" smtClean="0"/>
              <a:t>= to become furious (very angry)</a:t>
            </a:r>
            <a:endParaRPr lang="ru-RU" sz="2000" dirty="0" smtClean="0"/>
          </a:p>
        </p:txBody>
      </p:sp>
      <p:sp>
        <p:nvSpPr>
          <p:cNvPr id="4" name="Прямоугольник 3"/>
          <p:cNvSpPr/>
          <p:nvPr/>
        </p:nvSpPr>
        <p:spPr>
          <a:xfrm>
            <a:off x="785813" y="1000125"/>
            <a:ext cx="3286125"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4"/>
          <p:cNvSpPr/>
          <p:nvPr/>
        </p:nvSpPr>
        <p:spPr>
          <a:xfrm>
            <a:off x="785813" y="1357313"/>
            <a:ext cx="1571625"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5"/>
          <p:cNvSpPr/>
          <p:nvPr/>
        </p:nvSpPr>
        <p:spPr>
          <a:xfrm>
            <a:off x="785813" y="1714500"/>
            <a:ext cx="1928812" cy="357188"/>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6"/>
          <p:cNvSpPr/>
          <p:nvPr/>
        </p:nvSpPr>
        <p:spPr>
          <a:xfrm>
            <a:off x="785813" y="2071688"/>
            <a:ext cx="1357312"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 name="Прямоугольник 7"/>
          <p:cNvSpPr/>
          <p:nvPr/>
        </p:nvSpPr>
        <p:spPr>
          <a:xfrm>
            <a:off x="785813" y="2428875"/>
            <a:ext cx="1143000"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9" name="Прямоугольник 8"/>
          <p:cNvSpPr/>
          <p:nvPr/>
        </p:nvSpPr>
        <p:spPr>
          <a:xfrm>
            <a:off x="785813" y="2786063"/>
            <a:ext cx="1071562"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0" name="Прямоугольник 9"/>
          <p:cNvSpPr/>
          <p:nvPr/>
        </p:nvSpPr>
        <p:spPr>
          <a:xfrm>
            <a:off x="785812" y="3143250"/>
            <a:ext cx="1697956" cy="357188"/>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1" name="Прямоугольник 10"/>
          <p:cNvSpPr/>
          <p:nvPr/>
        </p:nvSpPr>
        <p:spPr>
          <a:xfrm>
            <a:off x="785813" y="3571875"/>
            <a:ext cx="5072062"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2" name="Прямоугольник 11"/>
          <p:cNvSpPr/>
          <p:nvPr/>
        </p:nvSpPr>
        <p:spPr>
          <a:xfrm>
            <a:off x="785813" y="4143375"/>
            <a:ext cx="1357312" cy="357188"/>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3" name="Прямоугольник 12"/>
          <p:cNvSpPr/>
          <p:nvPr/>
        </p:nvSpPr>
        <p:spPr>
          <a:xfrm>
            <a:off x="2020888" y="4562475"/>
            <a:ext cx="1182687"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4" name="Прямоугольник 13"/>
          <p:cNvSpPr/>
          <p:nvPr/>
        </p:nvSpPr>
        <p:spPr>
          <a:xfrm>
            <a:off x="928688" y="4929188"/>
            <a:ext cx="1357312" cy="35718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5" name="Прямоугольник 14"/>
          <p:cNvSpPr/>
          <p:nvPr/>
        </p:nvSpPr>
        <p:spPr>
          <a:xfrm>
            <a:off x="928688" y="5357813"/>
            <a:ext cx="2928937" cy="28575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0" nodeType="clickEffect">
                                  <p:stCondLst>
                                    <p:cond delay="0"/>
                                  </p:stCondLst>
                                  <p:childTnLst>
                                    <p:animEffect transition="out" filter="blinds(horizontal)">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grpId="0" nodeType="clickEffect">
                                  <p:stCondLst>
                                    <p:cond delay="0"/>
                                  </p:stCondLst>
                                  <p:childTnLst>
                                    <p:animEffect transition="out" filter="blinds(horizontal)">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grpId="0" nodeType="clickEffect">
                                  <p:stCondLst>
                                    <p:cond delay="0"/>
                                  </p:stCondLst>
                                  <p:childTnLst>
                                    <p:animEffect transition="out" filter="blinds(horizontal)">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0" y="0"/>
            <a:ext cx="9144000" cy="765175"/>
          </a:xfrm>
          <a:solidFill>
            <a:schemeClr val="accent3">
              <a:lumMod val="60000"/>
              <a:lumOff val="40000"/>
              <a:alpha val="76000"/>
            </a:schemeClr>
          </a:solidFill>
        </p:spPr>
        <p:txBody>
          <a:bodyPr rtlCol="0">
            <a:noAutofit/>
          </a:bodyPr>
          <a:lstStyle/>
          <a:p>
            <a:pPr fontAlgn="auto">
              <a:spcAft>
                <a:spcPts val="0"/>
              </a:spcAft>
              <a:defRPr/>
            </a:pPr>
            <a:r>
              <a:rPr lang="en-US" sz="1400" b="1" dirty="0" smtClean="0"/>
              <a:t>Make up the sentences, put them in the correct order according to the development of the events in the fairy tale. Match the sentences with the appropriate elements of the Plot Structure.</a:t>
            </a:r>
            <a:endParaRPr lang="ru-RU" sz="1400" b="1" dirty="0"/>
          </a:p>
        </p:txBody>
      </p:sp>
      <p:sp>
        <p:nvSpPr>
          <p:cNvPr id="3" name="Объект 2"/>
          <p:cNvSpPr>
            <a:spLocks noGrp="1"/>
          </p:cNvSpPr>
          <p:nvPr>
            <p:ph sz="half" idx="1"/>
          </p:nvPr>
        </p:nvSpPr>
        <p:spPr>
          <a:xfrm>
            <a:off x="0" y="765175"/>
            <a:ext cx="4572000" cy="6092825"/>
          </a:xfrm>
          <a:solidFill>
            <a:schemeClr val="accent6">
              <a:lumMod val="60000"/>
              <a:lumOff val="40000"/>
              <a:alpha val="53000"/>
            </a:schemeClr>
          </a:solidFill>
        </p:spPr>
        <p:txBody>
          <a:bodyPr rtlCol="0">
            <a:normAutofit fontScale="92500" lnSpcReduction="20000"/>
          </a:bodyPr>
          <a:lstStyle/>
          <a:p>
            <a:pPr fontAlgn="auto">
              <a:spcAft>
                <a:spcPts val="0"/>
              </a:spcAft>
              <a:buFont typeface="Arial" pitchFamily="34" charset="0"/>
              <a:buChar char="•"/>
              <a:defRPr/>
            </a:pPr>
            <a:r>
              <a:rPr lang="en-US" sz="1800" b="1" dirty="0" smtClean="0">
                <a:solidFill>
                  <a:schemeClr val="tx2">
                    <a:lumMod val="75000"/>
                  </a:schemeClr>
                </a:solidFill>
                <a:latin typeface="Bodoni MT" pitchFamily="18" charset="0"/>
                <a:cs typeface="Aharoni" pitchFamily="2" charset="-79"/>
              </a:rPr>
              <a:t>                 The Selfish Giant </a:t>
            </a:r>
          </a:p>
          <a:p>
            <a:pPr fontAlgn="auto">
              <a:spcAft>
                <a:spcPts val="0"/>
              </a:spcAft>
              <a:buFont typeface="Arial" pitchFamily="34" charset="0"/>
              <a:buChar char="•"/>
              <a:defRPr/>
            </a:pPr>
            <a:r>
              <a:rPr lang="en-US" sz="1900" b="1" dirty="0" smtClean="0">
                <a:solidFill>
                  <a:srgbClr val="FF0000"/>
                </a:solidFill>
                <a:latin typeface="Bodoni MT" pitchFamily="18" charset="0"/>
                <a:cs typeface="Aharoni" pitchFamily="2" charset="-79"/>
              </a:rPr>
              <a:t>a             </a:t>
            </a:r>
            <a:r>
              <a:rPr lang="en-US" sz="1900" b="1" dirty="0" smtClean="0">
                <a:solidFill>
                  <a:schemeClr val="tx2">
                    <a:lumMod val="60000"/>
                    <a:lumOff val="40000"/>
                  </a:schemeClr>
                </a:solidFill>
                <a:latin typeface="Bodoni MT" pitchFamily="18" charset="0"/>
                <a:cs typeface="Aharoni" pitchFamily="2" charset="-79"/>
              </a:rPr>
              <a:t>no</a:t>
            </a:r>
          </a:p>
          <a:p>
            <a:pPr fontAlgn="auto">
              <a:spcAft>
                <a:spcPts val="0"/>
              </a:spcAft>
              <a:buFont typeface="Arial" pitchFamily="34" charset="0"/>
              <a:buChar char="•"/>
              <a:defRPr/>
            </a:pPr>
            <a:r>
              <a:rPr lang="en-US" sz="1900" b="1" dirty="0" smtClean="0">
                <a:solidFill>
                  <a:schemeClr val="tx2">
                    <a:lumMod val="75000"/>
                  </a:schemeClr>
                </a:solidFill>
                <a:latin typeface="Bodoni MT" pitchFamily="18" charset="0"/>
                <a:cs typeface="Aharoni" pitchFamily="2" charset="-79"/>
              </a:rPr>
              <a:t>     lived</a:t>
            </a:r>
            <a:r>
              <a:rPr lang="en-US" sz="1900" b="1" dirty="0" smtClean="0">
                <a:solidFill>
                  <a:schemeClr val="tx2">
                    <a:lumMod val="75000"/>
                  </a:schemeClr>
                </a:solidFill>
                <a:latin typeface="Bodoni MT" pitchFamily="18" charset="0"/>
              </a:rPr>
              <a:t>            </a:t>
            </a:r>
            <a:r>
              <a:rPr lang="en-US" sz="1900" b="1" dirty="0" smtClean="0">
                <a:solidFill>
                  <a:schemeClr val="accent4"/>
                </a:solidFill>
                <a:latin typeface="Bodoni MT" pitchFamily="18" charset="0"/>
                <a:cs typeface="Aharoni" pitchFamily="2" charset="-79"/>
              </a:rPr>
              <a:t>          The           </a:t>
            </a:r>
            <a:r>
              <a:rPr lang="en-US" sz="1900" b="1" dirty="0" smtClean="0">
                <a:solidFill>
                  <a:schemeClr val="accent6">
                    <a:lumMod val="75000"/>
                  </a:schemeClr>
                </a:solidFill>
                <a:latin typeface="Bodoni MT" pitchFamily="18" charset="0"/>
                <a:cs typeface="Aharoni" pitchFamily="2" charset="-79"/>
              </a:rPr>
              <a:t>little </a:t>
            </a:r>
            <a:r>
              <a:rPr lang="en-US" sz="1900" b="1" dirty="0" smtClean="0">
                <a:solidFill>
                  <a:schemeClr val="accent4"/>
                </a:solidFill>
                <a:latin typeface="Bodoni MT" pitchFamily="18" charset="0"/>
                <a:cs typeface="Aharoni" pitchFamily="2" charset="-79"/>
              </a:rPr>
              <a:t>    </a:t>
            </a:r>
            <a:endParaRPr lang="en-US" sz="1900" b="1" dirty="0" smtClean="0">
              <a:solidFill>
                <a:schemeClr val="tx2">
                  <a:lumMod val="60000"/>
                  <a:lumOff val="40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bg2">
                    <a:lumMod val="50000"/>
                  </a:schemeClr>
                </a:solidFill>
                <a:latin typeface="Bodoni MT" pitchFamily="18" charset="0"/>
              </a:rPr>
              <a:t>                       </a:t>
            </a:r>
            <a:r>
              <a:rPr lang="en-US" sz="1900" b="1" dirty="0" smtClean="0">
                <a:solidFill>
                  <a:srgbClr val="FF0000"/>
                </a:solidFill>
                <a:latin typeface="Bodoni MT" pitchFamily="18" charset="0"/>
                <a:cs typeface="Aharoni" pitchFamily="2" charset="-79"/>
              </a:rPr>
              <a:t>built</a:t>
            </a:r>
            <a:r>
              <a:rPr lang="en-US" sz="1900" b="1" dirty="0" smtClean="0">
                <a:solidFill>
                  <a:schemeClr val="bg2">
                    <a:lumMod val="50000"/>
                  </a:schemeClr>
                </a:solidFill>
                <a:latin typeface="Bodoni MT" pitchFamily="18" charset="0"/>
                <a:cs typeface="Aharoni" pitchFamily="2" charset="-79"/>
              </a:rPr>
              <a:t>                   </a:t>
            </a:r>
            <a:r>
              <a:rPr lang="en-US" sz="1900" b="1" dirty="0" smtClean="0">
                <a:solidFill>
                  <a:schemeClr val="accent4"/>
                </a:solidFill>
                <a:latin typeface="Bodoni MT" pitchFamily="18" charset="0"/>
                <a:cs typeface="Aharoni" pitchFamily="2" charset="-79"/>
              </a:rPr>
              <a:t> </a:t>
            </a:r>
          </a:p>
          <a:p>
            <a:pPr fontAlgn="auto">
              <a:spcAft>
                <a:spcPts val="0"/>
              </a:spcAft>
              <a:buFont typeface="Arial" pitchFamily="34" charset="0"/>
              <a:buChar char="•"/>
              <a:defRPr/>
            </a:pPr>
            <a:r>
              <a:rPr lang="en-US" sz="1900" b="1" dirty="0" smtClean="0">
                <a:solidFill>
                  <a:schemeClr val="tx2">
                    <a:lumMod val="50000"/>
                  </a:schemeClr>
                </a:solidFill>
                <a:latin typeface="Bodoni MT" pitchFamily="18" charset="0"/>
                <a:cs typeface="Aharoni" pitchFamily="2" charset="-79"/>
              </a:rPr>
              <a:t>a castle                     </a:t>
            </a:r>
            <a:r>
              <a:rPr lang="en-US" sz="1900" b="1" dirty="0" smtClean="0">
                <a:solidFill>
                  <a:schemeClr val="tx2">
                    <a:lumMod val="60000"/>
                    <a:lumOff val="40000"/>
                  </a:schemeClr>
                </a:solidFill>
                <a:latin typeface="Bodoni MT" pitchFamily="18" charset="0"/>
                <a:cs typeface="Aharoni" pitchFamily="2" charset="-79"/>
              </a:rPr>
              <a:t>flowers,</a:t>
            </a:r>
            <a:endParaRPr lang="en-US" sz="1900" b="1" dirty="0">
              <a:solidFill>
                <a:schemeClr val="tx2">
                  <a:lumMod val="60000"/>
                  <a:lumOff val="40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accent2">
                    <a:lumMod val="75000"/>
                  </a:schemeClr>
                </a:solidFill>
                <a:latin typeface="Bodoni MT" pitchFamily="18" charset="0"/>
                <a:cs typeface="Aharoni" pitchFamily="2" charset="-79"/>
              </a:rPr>
              <a:t>              </a:t>
            </a:r>
            <a:r>
              <a:rPr lang="en-US" sz="1900" b="1" dirty="0" smtClean="0">
                <a:solidFill>
                  <a:srgbClr val="00B050"/>
                </a:solidFill>
                <a:latin typeface="Bodoni MT" pitchFamily="18" charset="0"/>
                <a:cs typeface="Aharoni" pitchFamily="2" charset="-79"/>
              </a:rPr>
              <a:t>perfect</a:t>
            </a:r>
            <a:endParaRPr lang="en-US" sz="1900" b="1" dirty="0">
              <a:solidFill>
                <a:srgbClr val="00B050"/>
              </a:solidFill>
              <a:latin typeface="Bodoni MT" pitchFamily="18" charset="0"/>
              <a:cs typeface="Aharoni" pitchFamily="2" charset="-79"/>
            </a:endParaRPr>
          </a:p>
          <a:p>
            <a:pPr fontAlgn="auto">
              <a:spcAft>
                <a:spcPts val="0"/>
              </a:spcAft>
              <a:buFont typeface="Arial" pitchFamily="34" charset="0"/>
              <a:buChar char="•"/>
              <a:defRPr/>
            </a:pPr>
            <a:r>
              <a:rPr lang="en-US" sz="1900" b="1" dirty="0">
                <a:solidFill>
                  <a:schemeClr val="accent6">
                    <a:lumMod val="75000"/>
                  </a:schemeClr>
                </a:solidFill>
                <a:latin typeface="Bodoni MT" pitchFamily="18" charset="0"/>
                <a:cs typeface="Aharoni" pitchFamily="2" charset="-79"/>
              </a:rPr>
              <a:t>The </a:t>
            </a:r>
            <a:r>
              <a:rPr lang="en-US" sz="1900" b="1" dirty="0" smtClean="0">
                <a:solidFill>
                  <a:schemeClr val="accent6">
                    <a:lumMod val="75000"/>
                  </a:schemeClr>
                </a:solidFill>
                <a:latin typeface="Bodoni MT" pitchFamily="18" charset="0"/>
                <a:cs typeface="Aharoni" pitchFamily="2" charset="-79"/>
              </a:rPr>
              <a:t>                                       </a:t>
            </a:r>
            <a:r>
              <a:rPr lang="en-US" sz="1900" b="1" dirty="0" smtClean="0">
                <a:solidFill>
                  <a:schemeClr val="tx2">
                    <a:lumMod val="50000"/>
                  </a:schemeClr>
                </a:solidFill>
                <a:latin typeface="Bodoni MT" pitchFamily="18" charset="0"/>
                <a:cs typeface="Aharoni" pitchFamily="2" charset="-79"/>
              </a:rPr>
              <a:t>in</a:t>
            </a:r>
            <a:r>
              <a:rPr lang="en-US" sz="1900" b="1" dirty="0" smtClean="0">
                <a:solidFill>
                  <a:schemeClr val="accent6">
                    <a:lumMod val="75000"/>
                  </a:schemeClr>
                </a:solidFill>
                <a:latin typeface="Bodoni MT" pitchFamily="18" charset="0"/>
                <a:cs typeface="Aharoni" pitchFamily="2" charset="-79"/>
              </a:rPr>
              <a:t> </a:t>
            </a:r>
            <a:endParaRPr lang="en-US" sz="1900" b="1" dirty="0" smtClean="0">
              <a:solidFill>
                <a:schemeClr val="tx2">
                  <a:lumMod val="60000"/>
                  <a:lumOff val="40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tx2">
                    <a:lumMod val="60000"/>
                    <a:lumOff val="40000"/>
                  </a:schemeClr>
                </a:solidFill>
                <a:latin typeface="Bodoni MT" pitchFamily="18" charset="0"/>
                <a:cs typeface="Aharoni" pitchFamily="2" charset="-79"/>
              </a:rPr>
              <a:t>          </a:t>
            </a:r>
            <a:r>
              <a:rPr lang="en-US" sz="1900" b="1" dirty="0" smtClean="0">
                <a:solidFill>
                  <a:schemeClr val="bg2">
                    <a:lumMod val="50000"/>
                  </a:schemeClr>
                </a:solidFill>
                <a:latin typeface="Bodoni MT" pitchFamily="18" charset="0"/>
                <a:cs typeface="Aharoni" pitchFamily="2" charset="-79"/>
              </a:rPr>
              <a:t> </a:t>
            </a:r>
            <a:r>
              <a:rPr lang="en-US" sz="1900" b="1" dirty="0" smtClean="0">
                <a:solidFill>
                  <a:schemeClr val="tx2">
                    <a:lumMod val="60000"/>
                    <a:lumOff val="40000"/>
                  </a:schemeClr>
                </a:solidFill>
                <a:latin typeface="Bodoni MT" pitchFamily="18" charset="0"/>
                <a:cs typeface="Aharoni" pitchFamily="2" charset="-79"/>
              </a:rPr>
              <a:t>birds’ songs,</a:t>
            </a:r>
            <a:endParaRPr lang="en-US" sz="1900" b="1" dirty="0">
              <a:solidFill>
                <a:schemeClr val="tx2">
                  <a:lumMod val="60000"/>
                  <a:lumOff val="40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accent6">
                    <a:lumMod val="75000"/>
                  </a:schemeClr>
                </a:solidFill>
                <a:latin typeface="Bodoni MT" pitchFamily="18" charset="0"/>
                <a:cs typeface="Aharoni" pitchFamily="2" charset="-79"/>
              </a:rPr>
              <a:t>                                   </a:t>
            </a:r>
            <a:r>
              <a:rPr lang="en-US" sz="1900" b="1" dirty="0" smtClean="0">
                <a:solidFill>
                  <a:schemeClr val="accent4"/>
                </a:solidFill>
                <a:latin typeface="Bodoni MT" pitchFamily="18" charset="0"/>
                <a:cs typeface="Aharoni" pitchFamily="2" charset="-79"/>
              </a:rPr>
              <a:t>garden</a:t>
            </a:r>
            <a:r>
              <a:rPr lang="en-US" sz="1900" b="1" dirty="0" smtClean="0">
                <a:solidFill>
                  <a:schemeClr val="accent6">
                    <a:lumMod val="75000"/>
                  </a:schemeClr>
                </a:solidFill>
                <a:latin typeface="Bodoni MT" pitchFamily="18" charset="0"/>
                <a:cs typeface="Aharoni" pitchFamily="2" charset="-79"/>
              </a:rPr>
              <a:t>                       underneath</a:t>
            </a:r>
            <a:endParaRPr lang="en-US" sz="1900" b="1" dirty="0">
              <a:solidFill>
                <a:schemeClr val="accent6">
                  <a:lumMod val="75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a:solidFill>
                  <a:schemeClr val="tx2">
                    <a:lumMod val="75000"/>
                  </a:schemeClr>
                </a:solidFill>
                <a:latin typeface="Bodoni MT" pitchFamily="18" charset="0"/>
                <a:cs typeface="Aharoni" pitchFamily="2" charset="-79"/>
              </a:rPr>
              <a:t>   </a:t>
            </a:r>
            <a:r>
              <a:rPr lang="en-US" sz="1900" b="1" dirty="0" smtClean="0">
                <a:solidFill>
                  <a:schemeClr val="tx2">
                    <a:lumMod val="75000"/>
                  </a:schemeClr>
                </a:solidFill>
                <a:latin typeface="Bodoni MT" pitchFamily="18" charset="0"/>
                <a:cs typeface="Aharoni" pitchFamily="2" charset="-79"/>
              </a:rPr>
              <a:t> </a:t>
            </a:r>
            <a:r>
              <a:rPr lang="en-US" sz="1900" b="1" dirty="0">
                <a:solidFill>
                  <a:srgbClr val="00B050"/>
                </a:solidFill>
                <a:latin typeface="Bodoni MT" pitchFamily="18" charset="0"/>
                <a:cs typeface="Aharoni" pitchFamily="2" charset="-79"/>
              </a:rPr>
              <a:t>was</a:t>
            </a:r>
          </a:p>
          <a:p>
            <a:pPr fontAlgn="auto">
              <a:spcAft>
                <a:spcPts val="0"/>
              </a:spcAft>
              <a:buFont typeface="Arial" pitchFamily="34" charset="0"/>
              <a:buChar char="•"/>
              <a:defRPr/>
            </a:pPr>
            <a:r>
              <a:rPr lang="en-US" sz="1900" b="1" dirty="0" smtClean="0">
                <a:solidFill>
                  <a:schemeClr val="accent4"/>
                </a:solidFill>
                <a:latin typeface="Bodoni MT" pitchFamily="18" charset="0"/>
                <a:cs typeface="Aharoni" pitchFamily="2" charset="-79"/>
              </a:rPr>
              <a:t>                  again.         </a:t>
            </a:r>
            <a:r>
              <a:rPr lang="en-US" sz="1900" b="1" dirty="0" smtClean="0">
                <a:solidFill>
                  <a:schemeClr val="tx2">
                    <a:lumMod val="75000"/>
                  </a:schemeClr>
                </a:solidFill>
                <a:latin typeface="Bodoni MT" pitchFamily="18" charset="0"/>
                <a:cs typeface="Aharoni" pitchFamily="2" charset="-79"/>
              </a:rPr>
              <a:t>a </a:t>
            </a:r>
            <a:r>
              <a:rPr lang="en-US" sz="1900" b="1" dirty="0">
                <a:solidFill>
                  <a:schemeClr val="tx2">
                    <a:lumMod val="75000"/>
                  </a:schemeClr>
                </a:solidFill>
                <a:latin typeface="Bodoni MT" pitchFamily="18" charset="0"/>
                <a:cs typeface="Aharoni" pitchFamily="2" charset="-79"/>
              </a:rPr>
              <a:t>lovely garden</a:t>
            </a:r>
          </a:p>
          <a:p>
            <a:pPr fontAlgn="auto">
              <a:spcAft>
                <a:spcPts val="0"/>
              </a:spcAft>
              <a:buFont typeface="Arial" pitchFamily="34" charset="0"/>
              <a:buChar char="•"/>
              <a:defRPr/>
            </a:pPr>
            <a:r>
              <a:rPr lang="en-US" sz="1900" b="1" dirty="0" smtClean="0">
                <a:solidFill>
                  <a:srgbClr val="FF0000"/>
                </a:solidFill>
                <a:latin typeface="Bodoni MT" pitchFamily="18" charset="0"/>
                <a:cs typeface="Aharoni" pitchFamily="2" charset="-79"/>
              </a:rPr>
              <a:t>He                           </a:t>
            </a:r>
            <a:r>
              <a:rPr lang="en-US" sz="1900" b="1" dirty="0" smtClean="0">
                <a:solidFill>
                  <a:schemeClr val="accent6">
                    <a:lumMod val="75000"/>
                  </a:schemeClr>
                </a:solidFill>
                <a:latin typeface="Bodoni MT" pitchFamily="18" charset="0"/>
                <a:cs typeface="Aharoni" pitchFamily="2" charset="-79"/>
              </a:rPr>
              <a:t>boy</a:t>
            </a:r>
          </a:p>
          <a:p>
            <a:pPr fontAlgn="auto">
              <a:spcAft>
                <a:spcPts val="0"/>
              </a:spcAft>
              <a:buFont typeface="Arial" pitchFamily="34" charset="0"/>
              <a:buChar char="•"/>
              <a:defRPr/>
            </a:pPr>
            <a:r>
              <a:rPr lang="en-US" sz="1900" b="1" dirty="0" smtClean="0">
                <a:solidFill>
                  <a:schemeClr val="accent4"/>
                </a:solidFill>
                <a:latin typeface="Bodoni MT" pitchFamily="18" charset="0"/>
              </a:rPr>
              <a:t>          </a:t>
            </a:r>
            <a:r>
              <a:rPr lang="en-US" sz="1900" b="1" dirty="0" smtClean="0">
                <a:solidFill>
                  <a:schemeClr val="accent6">
                    <a:lumMod val="75000"/>
                  </a:schemeClr>
                </a:solidFill>
                <a:latin typeface="Bodoni MT" pitchFamily="18" charset="0"/>
                <a:cs typeface="Aharoni" pitchFamily="2" charset="-79"/>
              </a:rPr>
              <a:t>stood </a:t>
            </a:r>
            <a:r>
              <a:rPr lang="en-US" sz="1900" b="1" dirty="0" smtClean="0">
                <a:solidFill>
                  <a:schemeClr val="accent4"/>
                </a:solidFill>
                <a:latin typeface="Bodoni MT" pitchFamily="18" charset="0"/>
              </a:rPr>
              <a:t>                  </a:t>
            </a:r>
            <a:r>
              <a:rPr lang="en-US" sz="1900" b="1" dirty="0" smtClean="0">
                <a:solidFill>
                  <a:schemeClr val="tx2">
                    <a:lumMod val="60000"/>
                    <a:lumOff val="40000"/>
                  </a:schemeClr>
                </a:solidFill>
                <a:latin typeface="Bodoni MT" pitchFamily="18" charset="0"/>
              </a:rPr>
              <a:t>… no</a:t>
            </a:r>
            <a:r>
              <a:rPr lang="en-US" sz="1900" b="1" dirty="0" smtClean="0">
                <a:solidFill>
                  <a:schemeClr val="accent4"/>
                </a:solidFill>
                <a:latin typeface="Bodoni MT" pitchFamily="18" charset="0"/>
              </a:rPr>
              <a:t> </a:t>
            </a:r>
            <a:r>
              <a:rPr lang="en-US" sz="1900" b="1" dirty="0" smtClean="0">
                <a:solidFill>
                  <a:schemeClr val="tx2">
                    <a:lumMod val="60000"/>
                    <a:lumOff val="40000"/>
                  </a:schemeClr>
                </a:solidFill>
                <a:latin typeface="Bodoni MT" pitchFamily="18" charset="0"/>
              </a:rPr>
              <a:t>children.</a:t>
            </a:r>
            <a:endParaRPr lang="en-US" sz="1900" b="1" dirty="0">
              <a:solidFill>
                <a:schemeClr val="tx2">
                  <a:lumMod val="60000"/>
                  <a:lumOff val="40000"/>
                </a:schemeClr>
              </a:solidFill>
              <a:latin typeface="Bodoni MT" pitchFamily="18" charset="0"/>
            </a:endParaRPr>
          </a:p>
          <a:p>
            <a:pPr fontAlgn="auto">
              <a:spcAft>
                <a:spcPts val="0"/>
              </a:spcAft>
              <a:buFont typeface="Arial" pitchFamily="34" charset="0"/>
              <a:buChar char="•"/>
              <a:defRPr/>
            </a:pPr>
            <a:r>
              <a:rPr lang="en-US" sz="1900" b="1" dirty="0" smtClean="0">
                <a:latin typeface="Bodoni MT" pitchFamily="18" charset="0"/>
              </a:rPr>
              <a:t>                      </a:t>
            </a:r>
            <a:r>
              <a:rPr lang="en-US" sz="1900" b="1" dirty="0" smtClean="0">
                <a:solidFill>
                  <a:srgbClr val="00B050"/>
                </a:solidFill>
                <a:latin typeface="Bodoni MT" pitchFamily="18" charset="0"/>
              </a:rPr>
              <a:t>garden</a:t>
            </a:r>
            <a:r>
              <a:rPr lang="en-US" sz="1900" b="1" dirty="0" smtClean="0">
                <a:latin typeface="Bodoni MT" pitchFamily="18" charset="0"/>
              </a:rPr>
              <a:t>              </a:t>
            </a:r>
            <a:r>
              <a:rPr lang="en-US" sz="1900" b="1" dirty="0" smtClean="0">
                <a:solidFill>
                  <a:srgbClr val="FF0000"/>
                </a:solidFill>
                <a:latin typeface="Bodoni MT" pitchFamily="18" charset="0"/>
              </a:rPr>
              <a:t>wall.             </a:t>
            </a:r>
            <a:r>
              <a:rPr lang="en-US" sz="1900" b="1" dirty="0" smtClean="0">
                <a:solidFill>
                  <a:schemeClr val="accent6">
                    <a:lumMod val="75000"/>
                  </a:schemeClr>
                </a:solidFill>
                <a:latin typeface="Bodoni MT" pitchFamily="18" charset="0"/>
                <a:cs typeface="Aharoni" pitchFamily="2" charset="-79"/>
              </a:rPr>
              <a:t>the tree.</a:t>
            </a:r>
          </a:p>
          <a:p>
            <a:pPr fontAlgn="auto">
              <a:spcAft>
                <a:spcPts val="0"/>
              </a:spcAft>
              <a:buFont typeface="Arial" pitchFamily="34" charset="0"/>
              <a:buChar char="•"/>
              <a:defRPr/>
            </a:pPr>
            <a:r>
              <a:rPr lang="en-US" sz="1900" b="1" dirty="0" smtClean="0">
                <a:latin typeface="Bodoni MT" pitchFamily="18" charset="0"/>
              </a:rPr>
              <a:t>                     </a:t>
            </a:r>
            <a:r>
              <a:rPr lang="en-US" sz="1900" b="1" dirty="0" smtClean="0">
                <a:solidFill>
                  <a:schemeClr val="accent4"/>
                </a:solidFill>
                <a:latin typeface="Bodoni MT" pitchFamily="18" charset="0"/>
                <a:cs typeface="Aharoni" pitchFamily="2" charset="-79"/>
              </a:rPr>
              <a:t>was</a:t>
            </a:r>
            <a:endParaRPr lang="en-US" sz="1900" b="1" dirty="0">
              <a:solidFill>
                <a:schemeClr val="accent4"/>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bg2">
                    <a:lumMod val="50000"/>
                  </a:schemeClr>
                </a:solidFill>
                <a:latin typeface="Bodoni MT" pitchFamily="18" charset="0"/>
              </a:rPr>
              <a:t>   </a:t>
            </a:r>
            <a:r>
              <a:rPr lang="en-US" sz="1900" b="1" dirty="0" smtClean="0">
                <a:solidFill>
                  <a:schemeClr val="accent6">
                    <a:lumMod val="75000"/>
                  </a:schemeClr>
                </a:solidFill>
                <a:latin typeface="Bodoni MT" pitchFamily="18" charset="0"/>
                <a:cs typeface="Aharoni" pitchFamily="2" charset="-79"/>
              </a:rPr>
              <a:t> he                </a:t>
            </a:r>
            <a:r>
              <a:rPr lang="en-US" sz="1900" b="1" dirty="0" smtClean="0">
                <a:solidFill>
                  <a:srgbClr val="FF0000"/>
                </a:solidFill>
                <a:latin typeface="Bodoni MT" pitchFamily="18" charset="0"/>
                <a:cs typeface="Aharoni" pitchFamily="2" charset="-79"/>
              </a:rPr>
              <a:t>high               </a:t>
            </a:r>
            <a:r>
              <a:rPr lang="en-US" sz="1900" b="1" dirty="0" smtClean="0">
                <a:solidFill>
                  <a:schemeClr val="tx2">
                    <a:lumMod val="60000"/>
                    <a:lumOff val="40000"/>
                  </a:schemeClr>
                </a:solidFill>
                <a:latin typeface="Bodoni MT" pitchFamily="18" charset="0"/>
                <a:cs typeface="Aharoni" pitchFamily="2" charset="-79"/>
              </a:rPr>
              <a:t>No</a:t>
            </a:r>
          </a:p>
          <a:p>
            <a:pPr fontAlgn="auto">
              <a:spcAft>
                <a:spcPts val="0"/>
              </a:spcAft>
              <a:buFont typeface="Arial" pitchFamily="34" charset="0"/>
              <a:buChar char="•"/>
              <a:defRPr/>
            </a:pPr>
            <a:r>
              <a:rPr lang="en-US" sz="1900" b="1" dirty="0" smtClean="0">
                <a:solidFill>
                  <a:schemeClr val="accent1">
                    <a:lumMod val="50000"/>
                  </a:schemeClr>
                </a:solidFill>
                <a:latin typeface="Bodoni MT" pitchFamily="18" charset="0"/>
                <a:cs typeface="Aharoni" pitchFamily="2" charset="-79"/>
              </a:rPr>
              <a:t>around it.</a:t>
            </a:r>
            <a:endParaRPr lang="en-US" sz="1900" b="1" dirty="0">
              <a:solidFill>
                <a:schemeClr val="accent1">
                  <a:lumMod val="50000"/>
                </a:schemeClr>
              </a:solidFill>
              <a:latin typeface="Bodoni MT" pitchFamily="18" charset="0"/>
              <a:cs typeface="Aharoni" pitchFamily="2" charset="-79"/>
            </a:endParaRPr>
          </a:p>
          <a:p>
            <a:pPr fontAlgn="auto">
              <a:spcAft>
                <a:spcPts val="0"/>
              </a:spcAft>
              <a:buFont typeface="Arial" pitchFamily="34" charset="0"/>
              <a:buChar char="•"/>
              <a:defRPr/>
            </a:pPr>
            <a:r>
              <a:rPr lang="en-US" sz="1900" b="1" dirty="0" smtClean="0">
                <a:solidFill>
                  <a:schemeClr val="accent2">
                    <a:lumMod val="75000"/>
                  </a:schemeClr>
                </a:solidFill>
                <a:latin typeface="Bodoni MT" pitchFamily="18" charset="0"/>
              </a:rPr>
              <a:t>                                  </a:t>
            </a:r>
            <a:r>
              <a:rPr lang="en-US" sz="1900" b="1" dirty="0" smtClean="0">
                <a:solidFill>
                  <a:srgbClr val="00B050"/>
                </a:solidFill>
                <a:latin typeface="Bodoni MT" pitchFamily="18" charset="0"/>
              </a:rPr>
              <a:t>for  children.                                                                                                                              </a:t>
            </a:r>
          </a:p>
          <a:p>
            <a:pPr fontAlgn="auto">
              <a:spcAft>
                <a:spcPts val="0"/>
              </a:spcAft>
              <a:buFont typeface="Arial" pitchFamily="34" charset="0"/>
              <a:buChar char="•"/>
              <a:defRPr/>
            </a:pPr>
            <a:r>
              <a:rPr lang="en-US" sz="1900" b="1" dirty="0" smtClean="0">
                <a:solidFill>
                  <a:schemeClr val="accent2">
                    <a:lumMod val="75000"/>
                  </a:schemeClr>
                </a:solidFill>
                <a:latin typeface="Bodoni MT" pitchFamily="18" charset="0"/>
              </a:rPr>
              <a:t> </a:t>
            </a:r>
            <a:r>
              <a:rPr lang="en-US" sz="1900" b="1" dirty="0" smtClean="0">
                <a:solidFill>
                  <a:srgbClr val="00B050"/>
                </a:solidFill>
                <a:latin typeface="Bodoni MT" pitchFamily="18" charset="0"/>
              </a:rPr>
              <a:t>The   </a:t>
            </a:r>
            <a:r>
              <a:rPr lang="en-US" sz="1900" b="1" dirty="0" smtClean="0">
                <a:solidFill>
                  <a:schemeClr val="accent2">
                    <a:lumMod val="75000"/>
                  </a:schemeClr>
                </a:solidFill>
                <a:latin typeface="Bodoni MT" pitchFamily="18" charset="0"/>
              </a:rPr>
              <a:t>             </a:t>
            </a:r>
            <a:r>
              <a:rPr lang="en-US" sz="1900" b="1" dirty="0" smtClean="0">
                <a:solidFill>
                  <a:schemeClr val="accent6">
                    <a:lumMod val="75000"/>
                  </a:schemeClr>
                </a:solidFill>
                <a:latin typeface="Bodoni MT" pitchFamily="18" charset="0"/>
                <a:cs typeface="Aharoni" pitchFamily="2" charset="-79"/>
              </a:rPr>
              <a:t>had loved</a:t>
            </a:r>
          </a:p>
          <a:p>
            <a:pPr fontAlgn="auto">
              <a:spcAft>
                <a:spcPts val="0"/>
              </a:spcAft>
              <a:buFont typeface="Arial" pitchFamily="34" charset="0"/>
              <a:buChar char="•"/>
              <a:defRPr/>
            </a:pPr>
            <a:r>
              <a:rPr lang="en-US" sz="1900" b="1" dirty="0" smtClean="0">
                <a:solidFill>
                  <a:schemeClr val="accent1">
                    <a:lumMod val="50000"/>
                  </a:schemeClr>
                </a:solidFill>
                <a:latin typeface="Bodoni MT" pitchFamily="18" charset="0"/>
                <a:cs typeface="Aharoni" pitchFamily="2" charset="-79"/>
              </a:rPr>
              <a:t>              with                 </a:t>
            </a:r>
            <a:r>
              <a:rPr lang="en-US" sz="1900" b="1" dirty="0" smtClean="0">
                <a:solidFill>
                  <a:schemeClr val="accent4"/>
                </a:solidFill>
                <a:latin typeface="Bodoni MT" pitchFamily="18" charset="0"/>
                <a:cs typeface="Aharoni" pitchFamily="2" charset="-79"/>
              </a:rPr>
              <a:t>beautiful</a:t>
            </a:r>
            <a:endParaRPr lang="ru-RU" sz="1900" b="1" dirty="0">
              <a:solidFill>
                <a:schemeClr val="accent4"/>
              </a:solidFill>
              <a:cs typeface="Aharoni" pitchFamily="2" charset="-79"/>
            </a:endParaRPr>
          </a:p>
        </p:txBody>
      </p:sp>
      <p:sp>
        <p:nvSpPr>
          <p:cNvPr id="4" name="Объект 3"/>
          <p:cNvSpPr>
            <a:spLocks noGrp="1"/>
          </p:cNvSpPr>
          <p:nvPr>
            <p:ph sz="half" idx="2"/>
          </p:nvPr>
        </p:nvSpPr>
        <p:spPr>
          <a:xfrm>
            <a:off x="4572000" y="765175"/>
            <a:ext cx="4572000" cy="6092825"/>
          </a:xfrm>
          <a:solidFill>
            <a:schemeClr val="accent6">
              <a:lumMod val="60000"/>
              <a:lumOff val="40000"/>
            </a:schemeClr>
          </a:solidFill>
        </p:spPr>
        <p:txBody>
          <a:bodyPr rtlCol="0">
            <a:normAutofit fontScale="92500" lnSpcReduction="20000"/>
          </a:bodyPr>
          <a:lstStyle/>
          <a:p>
            <a:pPr marL="0" indent="0" fontAlgn="auto">
              <a:spcAft>
                <a:spcPts val="0"/>
              </a:spcAft>
              <a:buFont typeface="Arial" pitchFamily="34" charset="0"/>
              <a:buNone/>
              <a:defRPr/>
            </a:pPr>
            <a:r>
              <a:rPr lang="en-US" sz="1800" dirty="0" smtClean="0">
                <a:solidFill>
                  <a:schemeClr val="accent1">
                    <a:lumMod val="50000"/>
                  </a:schemeClr>
                </a:solidFill>
                <a:latin typeface="Aharoni" pitchFamily="2" charset="-79"/>
                <a:cs typeface="Aharoni" pitchFamily="2" charset="-79"/>
              </a:rPr>
              <a:t>       </a:t>
            </a:r>
          </a:p>
          <a:p>
            <a:pPr marL="0" indent="0" fontAlgn="auto">
              <a:spcAft>
                <a:spcPts val="0"/>
              </a:spcAft>
              <a:buFont typeface="Arial" pitchFamily="34" charset="0"/>
              <a:buNone/>
              <a:defRPr/>
            </a:pPr>
            <a:endParaRPr lang="en-US" sz="1800" dirty="0">
              <a:solidFill>
                <a:schemeClr val="accent1">
                  <a:lumMod val="50000"/>
                </a:schemeClr>
              </a:solidFill>
              <a:latin typeface="Aharoni" pitchFamily="2" charset="-79"/>
              <a:cs typeface="Aharoni" pitchFamily="2" charset="-79"/>
            </a:endParaRPr>
          </a:p>
          <a:p>
            <a:pPr marL="0" indent="0" fontAlgn="auto">
              <a:spcAft>
                <a:spcPts val="0"/>
              </a:spcAft>
              <a:buFont typeface="Arial" pitchFamily="34" charset="0"/>
              <a:buNone/>
              <a:defRPr/>
            </a:pPr>
            <a:r>
              <a:rPr lang="en-US" sz="1800" dirty="0" smtClean="0">
                <a:solidFill>
                  <a:schemeClr val="accent1">
                    <a:lumMod val="50000"/>
                  </a:schemeClr>
                </a:solidFill>
                <a:latin typeface="Aharoni" pitchFamily="2" charset="-79"/>
                <a:cs typeface="Aharoni" pitchFamily="2" charset="-79"/>
              </a:rPr>
              <a:t>                                                                   </a:t>
            </a:r>
            <a:r>
              <a:rPr lang="en-US" sz="2200" dirty="0" smtClean="0">
                <a:solidFill>
                  <a:schemeClr val="accent1">
                    <a:lumMod val="50000"/>
                  </a:schemeClr>
                </a:solidFill>
                <a:latin typeface="Aharoni" pitchFamily="2" charset="-79"/>
                <a:cs typeface="Aharoni" pitchFamily="2" charset="-79"/>
              </a:rPr>
              <a:t>1.The selfish Giant lived in a castle with a lovely garden around it.</a:t>
            </a:r>
          </a:p>
          <a:p>
            <a:pPr marL="0" indent="0" fontAlgn="auto">
              <a:spcAft>
                <a:spcPts val="0"/>
              </a:spcAft>
              <a:buFont typeface="Arial" pitchFamily="34" charset="0"/>
              <a:buNone/>
              <a:defRPr/>
            </a:pPr>
            <a:endParaRPr lang="en-US" sz="2200" dirty="0" smtClean="0">
              <a:solidFill>
                <a:schemeClr val="accent1">
                  <a:lumMod val="50000"/>
                </a:schemeClr>
              </a:solidFill>
              <a:latin typeface="Aharoni" pitchFamily="2" charset="-79"/>
              <a:cs typeface="Aharoni" pitchFamily="2" charset="-79"/>
            </a:endParaRPr>
          </a:p>
          <a:p>
            <a:pPr marL="0" indent="0" fontAlgn="auto">
              <a:spcAft>
                <a:spcPts val="0"/>
              </a:spcAft>
              <a:buFont typeface="Arial" pitchFamily="34" charset="0"/>
              <a:buNone/>
              <a:defRPr/>
            </a:pPr>
            <a:r>
              <a:rPr lang="en-US" sz="2200" dirty="0" smtClean="0">
                <a:solidFill>
                  <a:srgbClr val="00B050"/>
                </a:solidFill>
                <a:latin typeface="Aharoni" pitchFamily="2" charset="-79"/>
                <a:cs typeface="Aharoni" pitchFamily="2" charset="-79"/>
              </a:rPr>
              <a:t>2. The garden was perfect for children.</a:t>
            </a:r>
          </a:p>
          <a:p>
            <a:pPr marL="0" indent="0" fontAlgn="auto">
              <a:spcAft>
                <a:spcPts val="0"/>
              </a:spcAft>
              <a:buFont typeface="Arial" pitchFamily="34" charset="0"/>
              <a:buNone/>
              <a:defRPr/>
            </a:pPr>
            <a:endParaRPr lang="en-US" sz="2200" dirty="0" smtClean="0">
              <a:solidFill>
                <a:srgbClr val="FF0000"/>
              </a:solidFill>
              <a:latin typeface="Aharoni" pitchFamily="2" charset="-79"/>
              <a:cs typeface="Aharoni" pitchFamily="2" charset="-79"/>
            </a:endParaRPr>
          </a:p>
          <a:p>
            <a:pPr marL="0" indent="0" fontAlgn="auto">
              <a:spcAft>
                <a:spcPts val="0"/>
              </a:spcAft>
              <a:buFont typeface="Arial" pitchFamily="34" charset="0"/>
              <a:buNone/>
              <a:defRPr/>
            </a:pPr>
            <a:r>
              <a:rPr lang="en-US" sz="2200" dirty="0" smtClean="0">
                <a:solidFill>
                  <a:srgbClr val="FF0000"/>
                </a:solidFill>
                <a:latin typeface="Aharoni" pitchFamily="2" charset="-79"/>
                <a:cs typeface="Aharoni" pitchFamily="2" charset="-79"/>
              </a:rPr>
              <a:t>3. He built a high wall.</a:t>
            </a:r>
          </a:p>
          <a:p>
            <a:pPr marL="0" indent="0" fontAlgn="auto">
              <a:spcAft>
                <a:spcPts val="0"/>
              </a:spcAft>
              <a:buFont typeface="Arial" pitchFamily="34" charset="0"/>
              <a:buNone/>
              <a:defRPr/>
            </a:pPr>
            <a:endParaRPr lang="en-US" sz="2200" dirty="0" smtClean="0">
              <a:solidFill>
                <a:schemeClr val="bg2">
                  <a:lumMod val="50000"/>
                </a:schemeClr>
              </a:solidFill>
              <a:latin typeface="Aharoni" pitchFamily="2" charset="-79"/>
              <a:cs typeface="Aharoni" pitchFamily="2" charset="-79"/>
            </a:endParaRPr>
          </a:p>
          <a:p>
            <a:pPr marL="0" indent="0" fontAlgn="auto">
              <a:spcAft>
                <a:spcPts val="0"/>
              </a:spcAft>
              <a:buFont typeface="Arial" pitchFamily="34" charset="0"/>
              <a:buNone/>
              <a:defRPr/>
            </a:pPr>
            <a:r>
              <a:rPr lang="en-US" sz="2200" dirty="0" smtClean="0">
                <a:solidFill>
                  <a:schemeClr val="accent1"/>
                </a:solidFill>
                <a:latin typeface="Aharoni" pitchFamily="2" charset="-79"/>
                <a:cs typeface="Aharoni" pitchFamily="2" charset="-79"/>
              </a:rPr>
              <a:t>4.No flowers, no birds’ songs… no children.</a:t>
            </a:r>
          </a:p>
          <a:p>
            <a:pPr marL="0" indent="0" fontAlgn="auto">
              <a:spcAft>
                <a:spcPts val="0"/>
              </a:spcAft>
              <a:buFont typeface="Arial" pitchFamily="34" charset="0"/>
              <a:buNone/>
              <a:defRPr/>
            </a:pPr>
            <a:endParaRPr lang="en-US" sz="2200" dirty="0">
              <a:solidFill>
                <a:schemeClr val="accent1"/>
              </a:solidFill>
              <a:latin typeface="Aharoni" pitchFamily="2" charset="-79"/>
              <a:cs typeface="Aharoni" pitchFamily="2" charset="-79"/>
            </a:endParaRPr>
          </a:p>
          <a:p>
            <a:pPr marL="0" indent="0" fontAlgn="auto">
              <a:spcAft>
                <a:spcPts val="0"/>
              </a:spcAft>
              <a:buFont typeface="Arial" pitchFamily="34" charset="0"/>
              <a:buNone/>
              <a:defRPr/>
            </a:pPr>
            <a:r>
              <a:rPr lang="en-US" sz="2200" dirty="0" smtClean="0">
                <a:solidFill>
                  <a:srgbClr val="7030A0"/>
                </a:solidFill>
                <a:latin typeface="Aharoni" pitchFamily="2" charset="-79"/>
                <a:cs typeface="Aharoni" pitchFamily="2" charset="-79"/>
              </a:rPr>
              <a:t>5. The garden was beautiful again.</a:t>
            </a:r>
          </a:p>
          <a:p>
            <a:pPr marL="0" indent="0" fontAlgn="auto">
              <a:spcAft>
                <a:spcPts val="0"/>
              </a:spcAft>
              <a:buFont typeface="Arial" pitchFamily="34" charset="0"/>
              <a:buNone/>
              <a:defRPr/>
            </a:pPr>
            <a:endParaRPr lang="en-US" sz="2200" dirty="0" smtClean="0">
              <a:solidFill>
                <a:srgbClr val="00B050"/>
              </a:solidFill>
              <a:latin typeface="Aharoni" pitchFamily="2" charset="-79"/>
              <a:cs typeface="Aharoni" pitchFamily="2" charset="-79"/>
            </a:endParaRPr>
          </a:p>
          <a:p>
            <a:pPr marL="0" indent="0" fontAlgn="auto">
              <a:spcAft>
                <a:spcPts val="0"/>
              </a:spcAft>
              <a:buFont typeface="Arial" pitchFamily="34" charset="0"/>
              <a:buNone/>
              <a:defRPr/>
            </a:pPr>
            <a:r>
              <a:rPr lang="en-US" sz="2200" dirty="0" smtClean="0">
                <a:solidFill>
                  <a:schemeClr val="accent6">
                    <a:lumMod val="75000"/>
                  </a:schemeClr>
                </a:solidFill>
                <a:latin typeface="Aharoni" pitchFamily="2" charset="-79"/>
                <a:cs typeface="Aharoni" pitchFamily="2" charset="-79"/>
              </a:rPr>
              <a:t>6. The little boy he had loved stood underneath the tree.</a:t>
            </a:r>
            <a:endParaRPr lang="ru-RU" sz="2200" dirty="0">
              <a:solidFill>
                <a:schemeClr val="accent6">
                  <a:lumMod val="75000"/>
                </a:schemeClr>
              </a:solidFill>
              <a:cs typeface="Aharoni" pitchFamily="2" charset="-79"/>
            </a:endParaRPr>
          </a:p>
        </p:txBody>
      </p:sp>
      <p:sp>
        <p:nvSpPr>
          <p:cNvPr id="5" name="Прямоугольник 4"/>
          <p:cNvSpPr/>
          <p:nvPr/>
        </p:nvSpPr>
        <p:spPr>
          <a:xfrm>
            <a:off x="4643438" y="1071563"/>
            <a:ext cx="4397375" cy="989012"/>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Прямоугольник 6"/>
          <p:cNvSpPr/>
          <p:nvPr/>
        </p:nvSpPr>
        <p:spPr>
          <a:xfrm>
            <a:off x="4643438" y="2060575"/>
            <a:ext cx="4392612" cy="989013"/>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Прямоугольник 7"/>
          <p:cNvSpPr/>
          <p:nvPr/>
        </p:nvSpPr>
        <p:spPr>
          <a:xfrm>
            <a:off x="4643438" y="3049588"/>
            <a:ext cx="4392612" cy="557212"/>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9" name="Прямоугольник 8"/>
          <p:cNvSpPr/>
          <p:nvPr/>
        </p:nvSpPr>
        <p:spPr>
          <a:xfrm>
            <a:off x="4643438" y="3606800"/>
            <a:ext cx="4392612" cy="671512"/>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Прямоугольник 9"/>
          <p:cNvSpPr/>
          <p:nvPr/>
        </p:nvSpPr>
        <p:spPr>
          <a:xfrm>
            <a:off x="4649788" y="4313469"/>
            <a:ext cx="4391025" cy="569913"/>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1" name="Прямоугольник 10"/>
          <p:cNvSpPr/>
          <p:nvPr/>
        </p:nvSpPr>
        <p:spPr>
          <a:xfrm>
            <a:off x="4660231" y="5013176"/>
            <a:ext cx="4392612" cy="989013"/>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sphere">
          <a:fgClr>
            <a:schemeClr val="accent6">
              <a:lumMod val="75000"/>
            </a:schemeClr>
          </a:fgClr>
          <a:bgClr>
            <a:schemeClr val="bg1"/>
          </a:bgClr>
        </a:pattFill>
        <a:effectLst/>
      </p:bgPr>
    </p:bg>
    <p:spTree>
      <p:nvGrpSpPr>
        <p:cNvPr id="1" name=""/>
        <p:cNvGrpSpPr/>
        <p:nvPr/>
      </p:nvGrpSpPr>
      <p:grpSpPr>
        <a:xfrm>
          <a:off x="0" y="0"/>
          <a:ext cx="0" cy="0"/>
          <a:chOff x="0" y="0"/>
          <a:chExt cx="0" cy="0"/>
        </a:xfrm>
      </p:grpSpPr>
      <p:pic>
        <p:nvPicPr>
          <p:cNvPr id="91138" name="Рисунок 3" descr="https://lalamanoukyan.files.wordpress.com/2013/11/theselfishgiant51.jpg"/>
          <p:cNvPicPr>
            <a:picLocks noChangeAspect="1" noChangeArrowheads="1"/>
          </p:cNvPicPr>
          <p:nvPr/>
        </p:nvPicPr>
        <p:blipFill>
          <a:blip r:embed="rId2"/>
          <a:srcRect/>
          <a:stretch>
            <a:fillRect/>
          </a:stretch>
        </p:blipFill>
        <p:spPr bwMode="auto">
          <a:xfrm>
            <a:off x="2336800" y="0"/>
            <a:ext cx="6510338" cy="6858000"/>
          </a:xfrm>
          <a:prstGeom prst="rect">
            <a:avLst/>
          </a:prstGeom>
          <a:noFill/>
          <a:ln w="9525">
            <a:noFill/>
            <a:miter lim="800000"/>
            <a:headEnd/>
            <a:tailEnd/>
          </a:ln>
        </p:spPr>
      </p:pic>
      <p:sp>
        <p:nvSpPr>
          <p:cNvPr id="91139" name="Прямоугольник 4"/>
          <p:cNvSpPr>
            <a:spLocks noChangeArrowheads="1"/>
          </p:cNvSpPr>
          <p:nvPr/>
        </p:nvSpPr>
        <p:spPr bwMode="auto">
          <a:xfrm rot="10800000" flipV="1">
            <a:off x="107950" y="1052513"/>
            <a:ext cx="2820988" cy="923925"/>
          </a:xfrm>
          <a:prstGeom prst="rect">
            <a:avLst/>
          </a:prstGeom>
          <a:noFill/>
          <a:ln w="9525">
            <a:noFill/>
            <a:miter lim="800000"/>
            <a:headEnd/>
            <a:tailEnd/>
          </a:ln>
        </p:spPr>
        <p:txBody>
          <a:bodyPr>
            <a:spAutoFit/>
          </a:bodyPr>
          <a:lstStyle/>
          <a:p>
            <a:r>
              <a:rPr lang="en-US" sz="5400">
                <a:solidFill>
                  <a:srgbClr val="000000"/>
                </a:solidFill>
                <a:latin typeface="Algerian" pitchFamily="82" charset="0"/>
              </a:rPr>
              <a:t>Whom?</a:t>
            </a:r>
            <a:r>
              <a:rPr lang="en-US" sz="5400">
                <a:solidFill>
                  <a:srgbClr val="000000"/>
                </a:solidFill>
                <a:latin typeface="Calibri" pitchFamily="34" charset="0"/>
              </a:rPr>
              <a:t> </a:t>
            </a:r>
            <a:endParaRPr lang="ru-RU" sz="5400">
              <a:solidFill>
                <a:srgbClr val="000000"/>
              </a:solidFill>
              <a:latin typeface="Calibri" pitchFamily="34" charset="0"/>
            </a:endParaRPr>
          </a:p>
        </p:txBody>
      </p:sp>
      <p:sp>
        <p:nvSpPr>
          <p:cNvPr id="91140" name="Прямоугольник 5"/>
          <p:cNvSpPr>
            <a:spLocks noChangeArrowheads="1"/>
          </p:cNvSpPr>
          <p:nvPr/>
        </p:nvSpPr>
        <p:spPr bwMode="auto">
          <a:xfrm rot="10800000" flipV="1">
            <a:off x="250825" y="2349500"/>
            <a:ext cx="2035175" cy="922338"/>
          </a:xfrm>
          <a:prstGeom prst="rect">
            <a:avLst/>
          </a:prstGeom>
          <a:noFill/>
          <a:ln w="9525">
            <a:noFill/>
            <a:miter lim="800000"/>
            <a:headEnd/>
            <a:tailEnd/>
          </a:ln>
        </p:spPr>
        <p:txBody>
          <a:bodyPr>
            <a:spAutoFit/>
          </a:bodyPr>
          <a:lstStyle/>
          <a:p>
            <a:r>
              <a:rPr lang="en-US" sz="5400">
                <a:solidFill>
                  <a:srgbClr val="000000"/>
                </a:solidFill>
                <a:latin typeface="Algerian" pitchFamily="82" charset="0"/>
              </a:rPr>
              <a:t>Why? </a:t>
            </a:r>
            <a:endParaRPr lang="ru-RU" sz="5400">
              <a:solidFill>
                <a:srgbClr val="000000"/>
              </a:solidFill>
              <a:latin typeface="Calibri" pitchFamily="34" charset="0"/>
            </a:endParaRPr>
          </a:p>
        </p:txBody>
      </p:sp>
      <p:sp>
        <p:nvSpPr>
          <p:cNvPr id="91141" name="Прямоугольник 6"/>
          <p:cNvSpPr>
            <a:spLocks noChangeArrowheads="1"/>
          </p:cNvSpPr>
          <p:nvPr/>
        </p:nvSpPr>
        <p:spPr bwMode="auto">
          <a:xfrm>
            <a:off x="179388" y="3724275"/>
            <a:ext cx="4105275" cy="923925"/>
          </a:xfrm>
          <a:prstGeom prst="rect">
            <a:avLst/>
          </a:prstGeom>
          <a:noFill/>
          <a:ln w="9525">
            <a:noFill/>
            <a:miter lim="800000"/>
            <a:headEnd/>
            <a:tailEnd/>
          </a:ln>
        </p:spPr>
        <p:txBody>
          <a:bodyPr>
            <a:spAutoFit/>
          </a:bodyPr>
          <a:lstStyle/>
          <a:p>
            <a:r>
              <a:rPr lang="en-US" sz="5400">
                <a:solidFill>
                  <a:srgbClr val="000000"/>
                </a:solidFill>
                <a:latin typeface="Algerian" pitchFamily="82" charset="0"/>
              </a:rPr>
              <a:t>What for?</a:t>
            </a:r>
            <a:endParaRPr lang="ru-RU" sz="540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457200" y="274638"/>
            <a:ext cx="8229600" cy="706437"/>
          </a:xfrm>
        </p:spPr>
        <p:txBody>
          <a:bodyPr rtlCol="0">
            <a:normAutofit fontScale="90000"/>
          </a:bodyPr>
          <a:lstStyle/>
          <a:p>
            <a:pPr fontAlgn="auto">
              <a:spcAft>
                <a:spcPts val="0"/>
              </a:spcAft>
              <a:defRPr/>
            </a:pPr>
            <a:r>
              <a:rPr lang="en-US" dirty="0" smtClean="0">
                <a:latin typeface="Britannic Bold" pitchFamily="34" charset="0"/>
              </a:rPr>
              <a:t>Literary Devices</a:t>
            </a:r>
            <a:endParaRPr lang="ru-RU" dirty="0"/>
          </a:p>
        </p:txBody>
      </p:sp>
      <p:sp>
        <p:nvSpPr>
          <p:cNvPr id="93187" name="Объект 8"/>
          <p:cNvSpPr>
            <a:spLocks noGrp="1"/>
          </p:cNvSpPr>
          <p:nvPr>
            <p:ph idx="1"/>
          </p:nvPr>
        </p:nvSpPr>
        <p:spPr>
          <a:xfrm>
            <a:off x="428625" y="1125538"/>
            <a:ext cx="8229600" cy="4829175"/>
          </a:xfrm>
        </p:spPr>
        <p:txBody>
          <a:bodyPr/>
          <a:lstStyle/>
          <a:p>
            <a:r>
              <a:rPr lang="en-US" sz="2800" b="1" smtClean="0"/>
              <a:t>1. Alliteration: words sounding alike at the beginning.</a:t>
            </a:r>
          </a:p>
          <a:p>
            <a:r>
              <a:rPr lang="en-US" sz="2800" b="1" smtClean="0"/>
              <a:t>2. Repetition: mentioning the same thing over again. </a:t>
            </a:r>
          </a:p>
          <a:p>
            <a:r>
              <a:rPr lang="en-US" sz="2800" b="1" smtClean="0"/>
              <a:t>3. Personification: adding human or animate characteristics to an object. </a:t>
            </a:r>
          </a:p>
          <a:p>
            <a:r>
              <a:rPr lang="en-US" sz="2800" b="1" smtClean="0"/>
              <a:t>4. Hyperbole: exaggerate the phenomenon or action. </a:t>
            </a:r>
          </a:p>
          <a:p>
            <a:r>
              <a:rPr lang="en-US" sz="2800" b="1" smtClean="0"/>
              <a:t>5. Simile: associate original subjects\ objects with other subjects\ objects. Highlight the similar characteristics they share.</a:t>
            </a:r>
            <a:endParaRPr lang="ru-RU" sz="2800" b="1"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Заголовок 4"/>
          <p:cNvSpPr>
            <a:spLocks noGrp="1"/>
          </p:cNvSpPr>
          <p:nvPr>
            <p:ph type="title"/>
          </p:nvPr>
        </p:nvSpPr>
        <p:spPr/>
        <p:txBody>
          <a:bodyPr/>
          <a:lstStyle/>
          <a:p>
            <a:endParaRPr lang="en-US" smtClean="0"/>
          </a:p>
        </p:txBody>
      </p:sp>
      <p:pic>
        <p:nvPicPr>
          <p:cNvPr id="94210" name="Picture 2"/>
          <p:cNvPicPr>
            <a:picLocks noChangeAspect="1" noChangeArrowheads="1"/>
          </p:cNvPicPr>
          <p:nvPr/>
        </p:nvPicPr>
        <p:blipFill>
          <a:blip r:embed="rId2"/>
          <a:srcRect/>
          <a:stretch>
            <a:fillRect/>
          </a:stretch>
        </p:blipFill>
        <p:spPr bwMode="auto">
          <a:xfrm>
            <a:off x="-1588" y="-42863"/>
            <a:ext cx="9144001" cy="6977063"/>
          </a:xfrm>
          <a:prstGeom prst="rect">
            <a:avLst/>
          </a:prstGeom>
          <a:noFill/>
          <a:ln w="9525">
            <a:noFill/>
            <a:miter lim="800000"/>
            <a:headEnd/>
            <a:tailEnd/>
          </a:ln>
        </p:spPr>
      </p:pic>
      <p:sp>
        <p:nvSpPr>
          <p:cNvPr id="94211" name="Прямоугольник 5"/>
          <p:cNvSpPr>
            <a:spLocks noChangeArrowheads="1"/>
          </p:cNvSpPr>
          <p:nvPr/>
        </p:nvSpPr>
        <p:spPr bwMode="auto">
          <a:xfrm rot="10800000" flipH="1" flipV="1">
            <a:off x="1763713" y="133350"/>
            <a:ext cx="5472112" cy="768350"/>
          </a:xfrm>
          <a:prstGeom prst="rect">
            <a:avLst/>
          </a:prstGeom>
          <a:noFill/>
          <a:ln w="9525">
            <a:noFill/>
            <a:miter lim="800000"/>
            <a:headEnd/>
            <a:tailEnd/>
          </a:ln>
        </p:spPr>
        <p:txBody>
          <a:bodyPr>
            <a:spAutoFit/>
          </a:bodyPr>
          <a:lstStyle/>
          <a:p>
            <a:r>
              <a:rPr lang="en-US" sz="4400">
                <a:solidFill>
                  <a:srgbClr val="4A452A"/>
                </a:solidFill>
                <a:latin typeface="Calibri" pitchFamily="34" charset="0"/>
              </a:rPr>
              <a:t>Parts of Speech Poem</a:t>
            </a:r>
            <a:endParaRPr lang="ru-RU" sz="4400">
              <a:solidFill>
                <a:srgbClr val="4A452A"/>
              </a:solidFill>
              <a:latin typeface="Calibri" pitchFamily="34" charset="0"/>
            </a:endParaRPr>
          </a:p>
        </p:txBody>
      </p:sp>
      <p:sp>
        <p:nvSpPr>
          <p:cNvPr id="94212" name="Прямоугольник 7"/>
          <p:cNvSpPr>
            <a:spLocks noChangeArrowheads="1"/>
          </p:cNvSpPr>
          <p:nvPr/>
        </p:nvSpPr>
        <p:spPr bwMode="auto">
          <a:xfrm>
            <a:off x="4100513" y="3244850"/>
            <a:ext cx="236537" cy="368300"/>
          </a:xfrm>
          <a:prstGeom prst="rect">
            <a:avLst/>
          </a:prstGeom>
          <a:noFill/>
          <a:ln w="9525">
            <a:noFill/>
            <a:miter lim="800000"/>
            <a:headEnd/>
            <a:tailEnd/>
          </a:ln>
        </p:spPr>
        <p:txBody>
          <a:bodyPr wrap="none">
            <a:spAutoFit/>
          </a:bodyPr>
          <a:lstStyle/>
          <a:p>
            <a:r>
              <a:rPr lang="en-US">
                <a:solidFill>
                  <a:srgbClr val="000000"/>
                </a:solidFill>
                <a:latin typeface="Calibri" pitchFamily="34" charset="0"/>
              </a:rPr>
              <a:t> </a:t>
            </a:r>
          </a:p>
        </p:txBody>
      </p:sp>
      <p:sp>
        <p:nvSpPr>
          <p:cNvPr id="94213" name="Прямоугольник 8"/>
          <p:cNvSpPr>
            <a:spLocks noChangeArrowheads="1"/>
          </p:cNvSpPr>
          <p:nvPr/>
        </p:nvSpPr>
        <p:spPr bwMode="auto">
          <a:xfrm>
            <a:off x="4100513" y="3244850"/>
            <a:ext cx="236537" cy="368300"/>
          </a:xfrm>
          <a:prstGeom prst="rect">
            <a:avLst/>
          </a:prstGeom>
          <a:noFill/>
          <a:ln w="9525">
            <a:noFill/>
            <a:miter lim="800000"/>
            <a:headEnd/>
            <a:tailEnd/>
          </a:ln>
        </p:spPr>
        <p:txBody>
          <a:bodyPr wrap="none">
            <a:spAutoFit/>
          </a:bodyPr>
          <a:lstStyle/>
          <a:p>
            <a:r>
              <a:rPr lang="en-US">
                <a:solidFill>
                  <a:srgbClr val="000000"/>
                </a:solidFill>
                <a:latin typeface="Calibri" pitchFamily="34" charset="0"/>
              </a:rPr>
              <a:t> </a:t>
            </a:r>
          </a:p>
        </p:txBody>
      </p:sp>
      <p:sp>
        <p:nvSpPr>
          <p:cNvPr id="94214" name="Прямоугольник 9"/>
          <p:cNvSpPr>
            <a:spLocks noChangeArrowheads="1"/>
          </p:cNvSpPr>
          <p:nvPr/>
        </p:nvSpPr>
        <p:spPr bwMode="auto">
          <a:xfrm rot="10800000" flipV="1">
            <a:off x="2843213" y="1028700"/>
            <a:ext cx="2736850" cy="768350"/>
          </a:xfrm>
          <a:prstGeom prst="rect">
            <a:avLst/>
          </a:prstGeom>
          <a:noFill/>
          <a:ln w="9525">
            <a:noFill/>
            <a:miter lim="800000"/>
            <a:headEnd/>
            <a:tailEnd/>
          </a:ln>
        </p:spPr>
        <p:txBody>
          <a:bodyPr>
            <a:spAutoFit/>
          </a:bodyPr>
          <a:lstStyle/>
          <a:p>
            <a:r>
              <a:rPr lang="en-US" sz="4400">
                <a:solidFill>
                  <a:srgbClr val="953735"/>
                </a:solidFill>
                <a:latin typeface="Bell MT" pitchFamily="18" charset="0"/>
              </a:rPr>
              <a:t>Autumn</a:t>
            </a:r>
          </a:p>
        </p:txBody>
      </p:sp>
      <p:sp>
        <p:nvSpPr>
          <p:cNvPr id="11" name="Прямоугольник 10"/>
          <p:cNvSpPr/>
          <p:nvPr/>
        </p:nvSpPr>
        <p:spPr>
          <a:xfrm rot="10800000" flipV="1">
            <a:off x="1547813" y="1952625"/>
            <a:ext cx="5616575" cy="1200150"/>
          </a:xfrm>
          <a:prstGeom prst="rect">
            <a:avLst/>
          </a:prstGeom>
        </p:spPr>
        <p:txBody>
          <a:bodyPr>
            <a:spAutoFit/>
          </a:bodyPr>
          <a:lstStyle/>
          <a:p>
            <a:pPr fontAlgn="auto">
              <a:spcBef>
                <a:spcPts val="0"/>
              </a:spcBef>
              <a:spcAft>
                <a:spcPts val="0"/>
              </a:spcAft>
              <a:defRPr/>
            </a:pPr>
            <a:r>
              <a:rPr lang="en-US" sz="3600" dirty="0">
                <a:solidFill>
                  <a:schemeClr val="accent6">
                    <a:lumMod val="75000"/>
                  </a:schemeClr>
                </a:solidFill>
                <a:latin typeface="Berlin Sans FB" pitchFamily="34" charset="0"/>
              </a:rPr>
              <a:t>Golden</a:t>
            </a:r>
            <a:r>
              <a:rPr lang="en-US" sz="3600" dirty="0">
                <a:solidFill>
                  <a:prstClr val="black"/>
                </a:solidFill>
                <a:latin typeface="Berlin Sans FB" pitchFamily="34" charset="0"/>
              </a:rPr>
              <a:t> </a:t>
            </a:r>
            <a:r>
              <a:rPr lang="en-US" sz="3600" dirty="0">
                <a:solidFill>
                  <a:srgbClr val="EEECE1">
                    <a:lumMod val="25000"/>
                  </a:srgbClr>
                </a:solidFill>
                <a:latin typeface="Berlin Sans FB" pitchFamily="34" charset="0"/>
              </a:rPr>
              <a:t>and rainy.</a:t>
            </a:r>
            <a:r>
              <a:rPr lang="ru-RU" sz="3600" dirty="0">
                <a:solidFill>
                  <a:srgbClr val="EEECE1">
                    <a:lumMod val="25000"/>
                  </a:srgbClr>
                </a:solidFill>
                <a:latin typeface="Berlin Sans FB" pitchFamily="34" charset="0"/>
              </a:rPr>
              <a:t> </a:t>
            </a:r>
            <a:r>
              <a:rPr lang="en-US" dirty="0">
                <a:solidFill>
                  <a:srgbClr val="EEECE1">
                    <a:lumMod val="25000"/>
                  </a:srgbClr>
                </a:solidFill>
                <a:latin typeface="Berlin Sans FB" pitchFamily="34" charset="0"/>
              </a:rPr>
              <a:t>(</a:t>
            </a:r>
            <a:r>
              <a:rPr lang="en-US" sz="2000" dirty="0">
                <a:solidFill>
                  <a:srgbClr val="EEECE1">
                    <a:lumMod val="25000"/>
                  </a:srgbClr>
                </a:solidFill>
                <a:latin typeface="Berlin Sans FB" pitchFamily="34" charset="0"/>
              </a:rPr>
              <a:t>adjectives</a:t>
            </a:r>
            <a:r>
              <a:rPr lang="en-US" dirty="0">
                <a:solidFill>
                  <a:srgbClr val="EEECE1">
                    <a:lumMod val="25000"/>
                  </a:srgbClr>
                </a:solidFill>
                <a:latin typeface="Berlin Sans FB" pitchFamily="34" charset="0"/>
              </a:rPr>
              <a:t>)</a:t>
            </a:r>
            <a:r>
              <a:rPr lang="en-US" sz="3600" dirty="0">
                <a:solidFill>
                  <a:srgbClr val="EEECE1">
                    <a:lumMod val="25000"/>
                  </a:srgbClr>
                </a:solidFill>
                <a:latin typeface="Berlin Sans FB" pitchFamily="34" charset="0"/>
              </a:rPr>
              <a:t/>
            </a:r>
            <a:br>
              <a:rPr lang="en-US" sz="3600" dirty="0">
                <a:solidFill>
                  <a:srgbClr val="EEECE1">
                    <a:lumMod val="25000"/>
                  </a:srgbClr>
                </a:solidFill>
                <a:latin typeface="Berlin Sans FB" pitchFamily="34" charset="0"/>
              </a:rPr>
            </a:br>
            <a:r>
              <a:rPr lang="en-US" sz="3600" dirty="0">
                <a:solidFill>
                  <a:srgbClr val="EEECE1">
                    <a:lumMod val="25000"/>
                  </a:srgbClr>
                </a:solidFill>
                <a:latin typeface="Berlin Sans FB" pitchFamily="34" charset="0"/>
              </a:rPr>
              <a:t>      Gather and  miss</a:t>
            </a:r>
            <a:r>
              <a:rPr lang="en-US" dirty="0">
                <a:solidFill>
                  <a:srgbClr val="EEECE1">
                    <a:lumMod val="25000"/>
                  </a:srgbClr>
                </a:solidFill>
                <a:latin typeface="Berlin Sans FB" pitchFamily="34" charset="0"/>
              </a:rPr>
              <a:t>.  (</a:t>
            </a:r>
            <a:r>
              <a:rPr lang="en-US" sz="2000" dirty="0">
                <a:solidFill>
                  <a:srgbClr val="EEECE1">
                    <a:lumMod val="25000"/>
                  </a:srgbClr>
                </a:solidFill>
                <a:latin typeface="Berlin Sans FB" pitchFamily="34" charset="0"/>
              </a:rPr>
              <a:t>verbs</a:t>
            </a:r>
            <a:r>
              <a:rPr lang="en-US" dirty="0">
                <a:solidFill>
                  <a:srgbClr val="EEECE1">
                    <a:lumMod val="25000"/>
                  </a:srgbClr>
                </a:solidFill>
                <a:latin typeface="Berlin Sans FB" pitchFamily="34" charset="0"/>
              </a:rPr>
              <a:t>)</a:t>
            </a:r>
            <a:endParaRPr lang="ru-RU" dirty="0">
              <a:solidFill>
                <a:srgbClr val="EEECE1">
                  <a:lumMod val="25000"/>
                </a:srgbClr>
              </a:solidFill>
              <a:latin typeface="+mn-lt"/>
            </a:endParaRPr>
          </a:p>
        </p:txBody>
      </p:sp>
      <p:sp>
        <p:nvSpPr>
          <p:cNvPr id="94216" name="Прямоугольник 11"/>
          <p:cNvSpPr>
            <a:spLocks noChangeArrowheads="1"/>
          </p:cNvSpPr>
          <p:nvPr/>
        </p:nvSpPr>
        <p:spPr bwMode="auto">
          <a:xfrm rot="10800000" flipV="1">
            <a:off x="1979613" y="3041650"/>
            <a:ext cx="5256212" cy="1200150"/>
          </a:xfrm>
          <a:prstGeom prst="rect">
            <a:avLst/>
          </a:prstGeom>
          <a:noFill/>
          <a:ln w="9525">
            <a:noFill/>
            <a:miter lim="800000"/>
            <a:headEnd/>
            <a:tailEnd/>
          </a:ln>
        </p:spPr>
        <p:txBody>
          <a:bodyPr>
            <a:spAutoFit/>
          </a:bodyPr>
          <a:lstStyle/>
          <a:p>
            <a:r>
              <a:rPr lang="en-US" sz="3600">
                <a:solidFill>
                  <a:srgbClr val="000000"/>
                </a:solidFill>
                <a:latin typeface="Berlin Sans FB" pitchFamily="34" charset="0"/>
              </a:rPr>
              <a:t>        </a:t>
            </a:r>
            <a:r>
              <a:rPr lang="en-US" sz="3600">
                <a:solidFill>
                  <a:srgbClr val="984807"/>
                </a:solidFill>
                <a:latin typeface="Berlin Sans FB" pitchFamily="34" charset="0"/>
              </a:rPr>
              <a:t>Fading</a:t>
            </a:r>
            <a:r>
              <a:rPr lang="en-US" sz="3600">
                <a:solidFill>
                  <a:srgbClr val="E46C0A"/>
                </a:solidFill>
                <a:latin typeface="Berlin Sans FB" pitchFamily="34" charset="0"/>
              </a:rPr>
              <a:t>. </a:t>
            </a:r>
            <a:r>
              <a:rPr lang="en-US">
                <a:solidFill>
                  <a:srgbClr val="404040"/>
                </a:solidFill>
                <a:latin typeface="Berlin Sans FB" pitchFamily="34" charset="0"/>
              </a:rPr>
              <a:t>( </a:t>
            </a:r>
            <a:r>
              <a:rPr lang="en-US" sz="2000">
                <a:solidFill>
                  <a:srgbClr val="404040"/>
                </a:solidFill>
                <a:latin typeface="Berlin Sans FB" pitchFamily="34" charset="0"/>
              </a:rPr>
              <a:t>process </a:t>
            </a:r>
            <a:r>
              <a:rPr lang="en-US">
                <a:solidFill>
                  <a:srgbClr val="404040"/>
                </a:solidFill>
                <a:latin typeface="Berlin Sans FB" pitchFamily="34" charset="0"/>
              </a:rPr>
              <a:t>)                                        </a:t>
            </a:r>
          </a:p>
          <a:p>
            <a:r>
              <a:rPr lang="en-US" sz="3600">
                <a:solidFill>
                  <a:srgbClr val="000000"/>
                </a:solidFill>
                <a:latin typeface="Berlin Sans FB" pitchFamily="34" charset="0"/>
              </a:rPr>
              <a:t>             </a:t>
            </a:r>
            <a:r>
              <a:rPr lang="en-US" sz="3600">
                <a:solidFill>
                  <a:srgbClr val="C00000"/>
                </a:solidFill>
                <a:latin typeface="Berlin Sans FB" pitchFamily="34" charset="0"/>
              </a:rPr>
              <a:t>Growth. </a:t>
            </a:r>
            <a:r>
              <a:rPr lang="en-US">
                <a:solidFill>
                  <a:srgbClr val="262626"/>
                </a:solidFill>
                <a:latin typeface="Berlin Sans FB" pitchFamily="34" charset="0"/>
              </a:rPr>
              <a:t>(</a:t>
            </a:r>
            <a:r>
              <a:rPr lang="en-US" sz="2000">
                <a:solidFill>
                  <a:srgbClr val="262626"/>
                </a:solidFill>
                <a:latin typeface="Berlin Sans FB" pitchFamily="34" charset="0"/>
              </a:rPr>
              <a:t> association </a:t>
            </a:r>
            <a:r>
              <a:rPr lang="en-US">
                <a:solidFill>
                  <a:srgbClr val="262626"/>
                </a:solidFill>
                <a:latin typeface="Berlin Sans FB" pitchFamily="34" charset="0"/>
              </a:rPr>
              <a:t>)</a:t>
            </a:r>
            <a:endParaRPr lang="ru-RU" sz="360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3412"/>
          </a:xfrm>
        </p:spPr>
        <p:txBody>
          <a:bodyPr rtlCol="0">
            <a:normAutofit fontScale="90000"/>
          </a:bodyPr>
          <a:lstStyle/>
          <a:p>
            <a:pPr fontAlgn="auto">
              <a:spcAft>
                <a:spcPts val="0"/>
              </a:spcAft>
              <a:defRPr/>
            </a:pPr>
            <a:r>
              <a:rPr lang="en-US" sz="3600" dirty="0" smtClean="0"/>
              <a:t>Anagrams</a:t>
            </a:r>
            <a:endParaRPr lang="ru-RU" sz="3600" dirty="0"/>
          </a:p>
        </p:txBody>
      </p:sp>
      <p:sp>
        <p:nvSpPr>
          <p:cNvPr id="95235" name="Объект 2"/>
          <p:cNvSpPr>
            <a:spLocks noGrp="1"/>
          </p:cNvSpPr>
          <p:nvPr>
            <p:ph idx="1"/>
          </p:nvPr>
        </p:nvSpPr>
        <p:spPr>
          <a:xfrm>
            <a:off x="457200" y="1052513"/>
            <a:ext cx="8229600" cy="5073650"/>
          </a:xfrm>
        </p:spPr>
        <p:txBody>
          <a:bodyPr/>
          <a:lstStyle/>
          <a:p>
            <a:pPr marL="514350" indent="-514350">
              <a:buFont typeface="+mj-lt"/>
              <a:buAutoNum type="arabicPeriod"/>
            </a:pPr>
            <a:r>
              <a:rPr lang="en-US" sz="2800" dirty="0" smtClean="0"/>
              <a:t>The trees break out  into blossom in the spring-mite. </a:t>
            </a:r>
          </a:p>
          <a:p>
            <a:pPr marL="514350" indent="-514350">
              <a:buFont typeface="+mj-lt"/>
              <a:buAutoNum type="arabicPeriod"/>
            </a:pPr>
            <a:r>
              <a:rPr lang="en-US" sz="2800" dirty="0" smtClean="0"/>
              <a:t> The dribs  sat in the trees and sang sweetly. </a:t>
            </a:r>
            <a:endParaRPr lang="uk-UA" sz="2800" dirty="0" smtClean="0"/>
          </a:p>
          <a:p>
            <a:pPr marL="514350" indent="-514350">
              <a:buFont typeface="+mj-lt"/>
              <a:buAutoNum type="arabicPeriod"/>
            </a:pPr>
            <a:r>
              <a:rPr lang="en-US" sz="2800" dirty="0" smtClean="0"/>
              <a:t>The children used to post  their games to </a:t>
            </a:r>
            <a:r>
              <a:rPr lang="uk-UA" sz="2800" dirty="0" smtClean="0"/>
              <a:t>а</a:t>
            </a:r>
            <a:r>
              <a:rPr lang="en-US" sz="2800" dirty="0" err="1" smtClean="0"/>
              <a:t>dmire</a:t>
            </a:r>
            <a:r>
              <a:rPr lang="en-US" sz="2800" dirty="0" smtClean="0"/>
              <a:t> the flowers. </a:t>
            </a:r>
          </a:p>
          <a:p>
            <a:pPr marL="514350" indent="-514350">
              <a:buFont typeface="+mj-lt"/>
              <a:buAutoNum type="arabicPeriod"/>
            </a:pPr>
            <a:r>
              <a:rPr lang="en-US" sz="2800" dirty="0" smtClean="0"/>
              <a:t>The streets were narrow </a:t>
            </a:r>
            <a:r>
              <a:rPr lang="uk-UA" sz="2800" dirty="0" smtClean="0"/>
              <a:t> </a:t>
            </a:r>
            <a:r>
              <a:rPr lang="en-US" sz="2800" dirty="0" smtClean="0"/>
              <a:t>and study. </a:t>
            </a:r>
          </a:p>
          <a:p>
            <a:pPr marL="514350" indent="-514350">
              <a:buFont typeface="+mj-lt"/>
              <a:buAutoNum type="arabicPeriod"/>
            </a:pPr>
            <a:r>
              <a:rPr lang="en-US" sz="2800" dirty="0" smtClean="0"/>
              <a:t>The Giant decided to help the boy as he left sorry for him.            </a:t>
            </a:r>
          </a:p>
          <a:p>
            <a:pPr marL="514350" indent="-514350">
              <a:buFont typeface="+mj-lt"/>
              <a:buAutoNum type="arabicPeriod"/>
            </a:pPr>
            <a:r>
              <a:rPr lang="en-US" sz="2800" dirty="0" smtClean="0"/>
              <a:t> In winter the trees are painted in livers. </a:t>
            </a:r>
          </a:p>
          <a:p>
            <a:pPr marL="514350" indent="-514350">
              <a:buFont typeface="+mj-lt"/>
              <a:buAutoNum type="arabicPeriod"/>
            </a:pPr>
            <a:r>
              <a:rPr lang="en-US" sz="2800" dirty="0" smtClean="0"/>
              <a:t> This park is a beautiful stop. </a:t>
            </a:r>
          </a:p>
        </p:txBody>
      </p:sp>
      <p:sp>
        <p:nvSpPr>
          <p:cNvPr id="4" name="Прямоугольник 3"/>
          <p:cNvSpPr/>
          <p:nvPr/>
        </p:nvSpPr>
        <p:spPr>
          <a:xfrm>
            <a:off x="2019424" y="1576236"/>
            <a:ext cx="928687" cy="35718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a:solidFill>
                  <a:srgbClr val="C00000"/>
                </a:solidFill>
              </a:rPr>
              <a:t> time</a:t>
            </a:r>
          </a:p>
        </p:txBody>
      </p:sp>
      <p:sp>
        <p:nvSpPr>
          <p:cNvPr id="14" name="Прямоугольник 13"/>
          <p:cNvSpPr/>
          <p:nvPr/>
        </p:nvSpPr>
        <p:spPr>
          <a:xfrm>
            <a:off x="7596336" y="1933423"/>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a:solidFill>
                  <a:srgbClr val="C00000"/>
                </a:solidFill>
              </a:rPr>
              <a:t> </a:t>
            </a:r>
            <a:r>
              <a:rPr lang="en-US" sz="2800" dirty="0" smtClean="0">
                <a:solidFill>
                  <a:srgbClr val="C00000"/>
                </a:solidFill>
              </a:rPr>
              <a:t>birds</a:t>
            </a:r>
            <a:endParaRPr lang="en-US" sz="2800" dirty="0">
              <a:solidFill>
                <a:srgbClr val="C00000"/>
              </a:solidFill>
            </a:endParaRPr>
          </a:p>
        </p:txBody>
      </p:sp>
      <p:sp>
        <p:nvSpPr>
          <p:cNvPr id="16" name="Прямоугольник 15"/>
          <p:cNvSpPr/>
          <p:nvPr/>
        </p:nvSpPr>
        <p:spPr>
          <a:xfrm>
            <a:off x="2933619" y="2924944"/>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a:solidFill>
                  <a:srgbClr val="C00000"/>
                </a:solidFill>
              </a:rPr>
              <a:t> </a:t>
            </a:r>
            <a:r>
              <a:rPr lang="en-US" sz="2800" dirty="0" smtClean="0">
                <a:solidFill>
                  <a:srgbClr val="C00000"/>
                </a:solidFill>
              </a:rPr>
              <a:t>stop</a:t>
            </a:r>
            <a:endParaRPr lang="en-US" sz="2800" dirty="0">
              <a:solidFill>
                <a:srgbClr val="C00000"/>
              </a:solidFill>
            </a:endParaRPr>
          </a:p>
        </p:txBody>
      </p:sp>
      <p:sp>
        <p:nvSpPr>
          <p:cNvPr id="17" name="Прямоугольник 16"/>
          <p:cNvSpPr/>
          <p:nvPr/>
        </p:nvSpPr>
        <p:spPr>
          <a:xfrm>
            <a:off x="6385972" y="3388892"/>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a:solidFill>
                  <a:srgbClr val="C00000"/>
                </a:solidFill>
              </a:rPr>
              <a:t> </a:t>
            </a:r>
            <a:r>
              <a:rPr lang="en-US" sz="2800" dirty="0" smtClean="0">
                <a:solidFill>
                  <a:srgbClr val="C00000"/>
                </a:solidFill>
              </a:rPr>
              <a:t>dusty</a:t>
            </a:r>
            <a:endParaRPr lang="en-US" sz="2800" dirty="0">
              <a:solidFill>
                <a:srgbClr val="C00000"/>
              </a:solidFill>
            </a:endParaRPr>
          </a:p>
        </p:txBody>
      </p:sp>
      <p:sp>
        <p:nvSpPr>
          <p:cNvPr id="18" name="Прямоугольник 17"/>
          <p:cNvSpPr/>
          <p:nvPr/>
        </p:nvSpPr>
        <p:spPr>
          <a:xfrm>
            <a:off x="2372047" y="4365104"/>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a:solidFill>
                  <a:srgbClr val="C00000"/>
                </a:solidFill>
              </a:rPr>
              <a:t> </a:t>
            </a:r>
            <a:r>
              <a:rPr lang="en-US" sz="2800" dirty="0" smtClean="0">
                <a:solidFill>
                  <a:srgbClr val="C00000"/>
                </a:solidFill>
              </a:rPr>
              <a:t>felt</a:t>
            </a:r>
            <a:endParaRPr lang="en-US" sz="2800" dirty="0">
              <a:solidFill>
                <a:srgbClr val="C00000"/>
              </a:solidFill>
            </a:endParaRPr>
          </a:p>
        </p:txBody>
      </p:sp>
      <p:sp>
        <p:nvSpPr>
          <p:cNvPr id="19" name="Прямоугольник 18"/>
          <p:cNvSpPr/>
          <p:nvPr/>
        </p:nvSpPr>
        <p:spPr>
          <a:xfrm>
            <a:off x="6935685" y="4735969"/>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smtClean="0">
                <a:solidFill>
                  <a:srgbClr val="C00000"/>
                </a:solidFill>
              </a:rPr>
              <a:t>silver</a:t>
            </a:r>
            <a:endParaRPr lang="en-US" sz="2800" dirty="0">
              <a:solidFill>
                <a:srgbClr val="C00000"/>
              </a:solidFill>
            </a:endParaRPr>
          </a:p>
        </p:txBody>
      </p:sp>
      <p:sp>
        <p:nvSpPr>
          <p:cNvPr id="20" name="Прямоугольник 19"/>
          <p:cNvSpPr/>
          <p:nvPr/>
        </p:nvSpPr>
        <p:spPr>
          <a:xfrm>
            <a:off x="5388240" y="5359066"/>
            <a:ext cx="1152128" cy="623097"/>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2800" dirty="0" smtClean="0">
                <a:solidFill>
                  <a:srgbClr val="C00000"/>
                </a:solidFill>
              </a:rPr>
              <a:t>spot</a:t>
            </a:r>
            <a:endParaRPr lang="en-US" sz="28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fade">
                                      <p:cBhvr>
                                        <p:cTn id="7" dur="500"/>
                                        <p:tgtEl>
                                          <p:spTgt spid="95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5235">
                                            <p:txEl>
                                              <p:pRg st="1" end="1"/>
                                            </p:txEl>
                                          </p:spTgt>
                                        </p:tgtEl>
                                        <p:attrNameLst>
                                          <p:attrName>style.visibility</p:attrName>
                                        </p:attrNameLst>
                                      </p:cBhvr>
                                      <p:to>
                                        <p:strVal val="visible"/>
                                      </p:to>
                                    </p:set>
                                    <p:animEffect transition="in" filter="fade">
                                      <p:cBhvr>
                                        <p:cTn id="16" dur="500"/>
                                        <p:tgtEl>
                                          <p:spTgt spid="9523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5235">
                                            <p:txEl>
                                              <p:pRg st="2" end="2"/>
                                            </p:txEl>
                                          </p:spTgt>
                                        </p:tgtEl>
                                        <p:attrNameLst>
                                          <p:attrName>style.visibility</p:attrName>
                                        </p:attrNameLst>
                                      </p:cBhvr>
                                      <p:to>
                                        <p:strVal val="visible"/>
                                      </p:to>
                                    </p:set>
                                    <p:animEffect transition="in" filter="fade">
                                      <p:cBhvr>
                                        <p:cTn id="25" dur="500"/>
                                        <p:tgtEl>
                                          <p:spTgt spid="9523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5235">
                                            <p:txEl>
                                              <p:pRg st="3" end="3"/>
                                            </p:txEl>
                                          </p:spTgt>
                                        </p:tgtEl>
                                        <p:attrNameLst>
                                          <p:attrName>style.visibility</p:attrName>
                                        </p:attrNameLst>
                                      </p:cBhvr>
                                      <p:to>
                                        <p:strVal val="visible"/>
                                      </p:to>
                                    </p:set>
                                    <p:animEffect transition="in" filter="fade">
                                      <p:cBhvr>
                                        <p:cTn id="34" dur="500"/>
                                        <p:tgtEl>
                                          <p:spTgt spid="95235">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5235">
                                            <p:txEl>
                                              <p:pRg st="4" end="4"/>
                                            </p:txEl>
                                          </p:spTgt>
                                        </p:tgtEl>
                                        <p:attrNameLst>
                                          <p:attrName>style.visibility</p:attrName>
                                        </p:attrNameLst>
                                      </p:cBhvr>
                                      <p:to>
                                        <p:strVal val="visible"/>
                                      </p:to>
                                    </p:set>
                                    <p:animEffect transition="in" filter="fade">
                                      <p:cBhvr>
                                        <p:cTn id="43" dur="500"/>
                                        <p:tgtEl>
                                          <p:spTgt spid="95235">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5235">
                                            <p:txEl>
                                              <p:pRg st="5" end="5"/>
                                            </p:txEl>
                                          </p:spTgt>
                                        </p:tgtEl>
                                        <p:attrNameLst>
                                          <p:attrName>style.visibility</p:attrName>
                                        </p:attrNameLst>
                                      </p:cBhvr>
                                      <p:to>
                                        <p:strVal val="visible"/>
                                      </p:to>
                                    </p:set>
                                    <p:animEffect transition="in" filter="fade">
                                      <p:cBhvr>
                                        <p:cTn id="52" dur="500"/>
                                        <p:tgtEl>
                                          <p:spTgt spid="95235">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95235">
                                            <p:txEl>
                                              <p:pRg st="6" end="6"/>
                                            </p:txEl>
                                          </p:spTgt>
                                        </p:tgtEl>
                                        <p:attrNameLst>
                                          <p:attrName>style.visibility</p:attrName>
                                        </p:attrNameLst>
                                      </p:cBhvr>
                                      <p:to>
                                        <p:strVal val="visible"/>
                                      </p:to>
                                    </p:set>
                                    <p:animEffect transition="in" filter="fade">
                                      <p:cBhvr>
                                        <p:cTn id="61" dur="500"/>
                                        <p:tgtEl>
                                          <p:spTgt spid="95235">
                                            <p:txEl>
                                              <p:pRg st="6" end="6"/>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uiExpand="1" build="p"/>
      <p:bldP spid="4" grpId="0" animBg="1"/>
      <p:bldP spid="14" grpId="0" animBg="1"/>
      <p:bldP spid="16" grpId="0" animBg="1"/>
      <p:bldP spid="17" grpId="0" animBg="1"/>
      <p:bldP spid="18"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2" descr="https://encrypted-tbn0.gstatic.com/images?q=tbn:ANd9GcRqH37kOJ0RPGEV8UFqj1P_M7xey1u3YiVGlcMPbm_XpzGCI8l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2" descr="http://joco.name/wp-content/uploads/2014/03/rgb_2048_2.pn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3412"/>
          </a:xfrm>
        </p:spPr>
        <p:txBody>
          <a:bodyPr rtlCol="0">
            <a:normAutofit fontScale="90000"/>
          </a:bodyPr>
          <a:lstStyle/>
          <a:p>
            <a:pPr fontAlgn="auto">
              <a:spcAft>
                <a:spcPts val="0"/>
              </a:spcAft>
              <a:defRPr/>
            </a:pPr>
            <a:r>
              <a:rPr lang="en-US" sz="4000" dirty="0" smtClean="0"/>
              <a:t>Say it in other words </a:t>
            </a:r>
            <a:endParaRPr lang="ru-RU" sz="4000" dirty="0"/>
          </a:p>
        </p:txBody>
      </p:sp>
      <p:sp>
        <p:nvSpPr>
          <p:cNvPr id="3" name="Объект 2"/>
          <p:cNvSpPr>
            <a:spLocks noGrp="1"/>
          </p:cNvSpPr>
          <p:nvPr>
            <p:ph idx="1"/>
          </p:nvPr>
        </p:nvSpPr>
        <p:spPr>
          <a:xfrm>
            <a:off x="457200" y="1412875"/>
            <a:ext cx="8229600" cy="4713288"/>
          </a:xfrm>
          <a:solidFill>
            <a:schemeClr val="accent6">
              <a:lumMod val="40000"/>
              <a:lumOff val="60000"/>
            </a:schemeClr>
          </a:solidFill>
        </p:spPr>
        <p:txBody>
          <a:bodyPr rtlCol="0">
            <a:normAutofit/>
          </a:bodyPr>
          <a:lstStyle/>
          <a:p>
            <a:pPr fontAlgn="auto">
              <a:spcAft>
                <a:spcPts val="0"/>
              </a:spcAft>
              <a:buFont typeface="Arial" pitchFamily="34" charset="0"/>
              <a:buChar char="•"/>
              <a:defRPr/>
            </a:pPr>
            <a:r>
              <a:rPr lang="en-US" sz="2400" dirty="0" smtClean="0"/>
              <a:t> </a:t>
            </a:r>
            <a:r>
              <a:rPr lang="en-US" sz="2400" dirty="0" err="1" smtClean="0"/>
              <a:t>eg</a:t>
            </a:r>
            <a:r>
              <a:rPr lang="en-US" sz="2400" dirty="0" smtClean="0"/>
              <a:t>.  The Giant’s heart melted. </a:t>
            </a:r>
          </a:p>
          <a:p>
            <a:pPr fontAlgn="auto">
              <a:spcAft>
                <a:spcPts val="0"/>
              </a:spcAft>
              <a:buFont typeface="Arial" pitchFamily="34" charset="0"/>
              <a:buAutoNum type="alphaLcParenR"/>
              <a:defRPr/>
            </a:pPr>
            <a:r>
              <a:rPr lang="en-US" sz="2400" dirty="0" smtClean="0"/>
              <a:t>The Giant  became  kinder.</a:t>
            </a:r>
          </a:p>
          <a:p>
            <a:pPr marL="0" indent="0" fontAlgn="auto">
              <a:spcAft>
                <a:spcPts val="0"/>
              </a:spcAft>
              <a:buFont typeface="Arial" pitchFamily="34" charset="0"/>
              <a:buNone/>
              <a:defRPr/>
            </a:pPr>
            <a:r>
              <a:rPr lang="en-US" sz="2400" dirty="0" smtClean="0"/>
              <a:t>b)   The Giant  was really  sorry  for everything he had done.</a:t>
            </a:r>
          </a:p>
          <a:p>
            <a:pPr fontAlgn="auto">
              <a:spcAft>
                <a:spcPts val="0"/>
              </a:spcAft>
              <a:buFont typeface="Arial" pitchFamily="34" charset="0"/>
              <a:buChar char="•"/>
              <a:defRPr/>
            </a:pPr>
            <a:endParaRPr lang="en-US" sz="2000" dirty="0" smtClean="0"/>
          </a:p>
          <a:p>
            <a:pPr marL="0" indent="0" fontAlgn="auto">
              <a:spcAft>
                <a:spcPts val="0"/>
              </a:spcAft>
              <a:buFont typeface="Arial" pitchFamily="34" charset="0"/>
              <a:buNone/>
              <a:defRPr/>
            </a:pPr>
            <a:endParaRPr lang="en-US" sz="1800" dirty="0"/>
          </a:p>
          <a:p>
            <a:pPr marL="0" indent="0" fontAlgn="auto">
              <a:spcAft>
                <a:spcPts val="0"/>
              </a:spcAft>
              <a:buFont typeface="Arial" pitchFamily="34" charset="0"/>
              <a:buNone/>
              <a:defRPr/>
            </a:pPr>
            <a:r>
              <a:rPr lang="en-US" sz="2800" dirty="0" smtClean="0"/>
              <a:t>1.The boy was  too tiny.</a:t>
            </a:r>
          </a:p>
          <a:p>
            <a:pPr marL="0" indent="0" fontAlgn="auto">
              <a:spcAft>
                <a:spcPts val="0"/>
              </a:spcAft>
              <a:buFont typeface="Arial" pitchFamily="34" charset="0"/>
              <a:buNone/>
              <a:defRPr/>
            </a:pPr>
            <a:r>
              <a:rPr lang="en-US" sz="2800" dirty="0" smtClean="0"/>
              <a:t>2. It was the most beautiful garden they had ever seen.</a:t>
            </a:r>
          </a:p>
          <a:p>
            <a:pPr marL="0" indent="0" fontAlgn="auto">
              <a:spcAft>
                <a:spcPts val="0"/>
              </a:spcAft>
              <a:buFont typeface="Arial" pitchFamily="34" charset="0"/>
              <a:buNone/>
              <a:defRPr/>
            </a:pPr>
            <a:r>
              <a:rPr lang="en-US" sz="2800" dirty="0" smtClean="0"/>
              <a:t>3. The birds didn’t care to sing in the garden.</a:t>
            </a:r>
            <a:endParaRPr lang="ru-RU"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p:cNvPicPr>
            <a:picLocks noChangeAspect="1" noChangeArrowheads="1"/>
          </p:cNvPicPr>
          <p:nvPr/>
        </p:nvPicPr>
        <p:blipFill>
          <a:blip r:embed="rId2"/>
          <a:srcRect/>
          <a:stretch>
            <a:fillRect/>
          </a:stretch>
        </p:blipFill>
        <p:spPr bwMode="auto">
          <a:xfrm>
            <a:off x="3175" y="0"/>
            <a:ext cx="9140825" cy="6858000"/>
          </a:xfrm>
          <a:prstGeom prst="rect">
            <a:avLst/>
          </a:prstGeom>
          <a:noFill/>
          <a:ln w="9525">
            <a:noFill/>
            <a:miter lim="800000"/>
            <a:headEnd/>
            <a:tailEnd/>
          </a:ln>
        </p:spPr>
      </p:pic>
      <p:sp>
        <p:nvSpPr>
          <p:cNvPr id="75778" name="Прямоугольник 1"/>
          <p:cNvSpPr>
            <a:spLocks noChangeArrowheads="1"/>
          </p:cNvSpPr>
          <p:nvPr/>
        </p:nvSpPr>
        <p:spPr bwMode="auto">
          <a:xfrm>
            <a:off x="1187450" y="2492375"/>
            <a:ext cx="7345363" cy="1200150"/>
          </a:xfrm>
          <a:prstGeom prst="rect">
            <a:avLst/>
          </a:prstGeom>
          <a:noFill/>
          <a:ln w="9525">
            <a:noFill/>
            <a:miter lim="800000"/>
            <a:headEnd/>
            <a:tailEnd/>
          </a:ln>
        </p:spPr>
        <p:txBody>
          <a:bodyPr>
            <a:spAutoFit/>
          </a:bodyPr>
          <a:lstStyle/>
          <a:p>
            <a:r>
              <a:rPr lang="en-US" sz="3600" dirty="0">
                <a:latin typeface="Aharoni"/>
                <a:ea typeface="Aharoni"/>
                <a:cs typeface="Aharoni"/>
              </a:rPr>
              <a:t>If I were a season, I would be                  </a:t>
            </a:r>
            <a:r>
              <a:rPr lang="en-US" sz="3600" dirty="0" smtClean="0">
                <a:latin typeface="Aharoni"/>
                <a:ea typeface="Aharoni"/>
                <a:cs typeface="Aharoni"/>
              </a:rPr>
              <a:t>________</a:t>
            </a:r>
            <a:r>
              <a:rPr lang="ru-RU" sz="3600" dirty="0" smtClean="0">
                <a:latin typeface="Aharoni"/>
                <a:ea typeface="Aharoni"/>
                <a:cs typeface="Aharoni"/>
              </a:rPr>
              <a:t>_</a:t>
            </a:r>
            <a:r>
              <a:rPr lang="en-US" sz="3600" dirty="0" smtClean="0">
                <a:latin typeface="Aharoni"/>
                <a:ea typeface="Aharoni"/>
                <a:cs typeface="Aharoni"/>
              </a:rPr>
              <a:t> </a:t>
            </a:r>
            <a:r>
              <a:rPr lang="en-US" sz="3600" dirty="0">
                <a:latin typeface="Aharoni"/>
                <a:ea typeface="Aharoni"/>
                <a:cs typeface="Aharoni"/>
              </a:rPr>
              <a:t>because </a:t>
            </a:r>
            <a:r>
              <a:rPr lang="en-US" sz="3600" dirty="0" smtClean="0">
                <a:latin typeface="Aharoni"/>
                <a:ea typeface="Aharoni"/>
                <a:cs typeface="Aharoni"/>
              </a:rPr>
              <a:t>________.</a:t>
            </a:r>
            <a:endParaRPr lang="en-US" sz="3600" dirty="0">
              <a:latin typeface="Aharoni"/>
              <a:ea typeface="Aharoni"/>
              <a:cs typeface="Aharoni"/>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idx="4294967295"/>
          </p:nvPr>
        </p:nvSpPr>
        <p:spPr>
          <a:xfrm>
            <a:off x="-684213" y="44450"/>
            <a:ext cx="7848601" cy="647700"/>
          </a:xfrm>
        </p:spPr>
        <p:txBody>
          <a:bodyPr rtlCol="0">
            <a:normAutofit/>
          </a:bodyPr>
          <a:lstStyle/>
          <a:p>
            <a:pPr fontAlgn="auto">
              <a:spcAft>
                <a:spcPts val="0"/>
              </a:spcAft>
              <a:defRPr/>
            </a:pPr>
            <a:r>
              <a:rPr lang="en-US" sz="3200" dirty="0" smtClean="0">
                <a:latin typeface="+mn-lt"/>
                <a:cs typeface="AngsanaUPC" pitchFamily="18" charset="-34"/>
              </a:rPr>
              <a:t>Attribute map</a:t>
            </a:r>
            <a:endParaRPr lang="uk-UA" sz="3200" dirty="0">
              <a:latin typeface="+mn-lt"/>
              <a:cs typeface="AngsanaUPC" pitchFamily="18" charset="-34"/>
            </a:endParaRPr>
          </a:p>
        </p:txBody>
      </p:sp>
      <p:sp>
        <p:nvSpPr>
          <p:cNvPr id="5" name="Облако 4"/>
          <p:cNvSpPr/>
          <p:nvPr/>
        </p:nvSpPr>
        <p:spPr>
          <a:xfrm>
            <a:off x="2987675" y="2720975"/>
            <a:ext cx="2808288" cy="1801813"/>
          </a:xfrm>
          <a:prstGeom prst="cloud">
            <a:avLst/>
          </a:prstGeom>
          <a:solidFill>
            <a:schemeClr val="accent1">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en-US" sz="4400" dirty="0">
                <a:solidFill>
                  <a:prstClr val="black"/>
                </a:solidFill>
              </a:rPr>
              <a:t> Selfish</a:t>
            </a:r>
          </a:p>
          <a:p>
            <a:pPr algn="ctr" fontAlgn="auto">
              <a:spcBef>
                <a:spcPts val="0"/>
              </a:spcBef>
              <a:spcAft>
                <a:spcPts val="0"/>
              </a:spcAft>
              <a:defRPr/>
            </a:pPr>
            <a:r>
              <a:rPr lang="en-US" sz="4400" dirty="0">
                <a:solidFill>
                  <a:prstClr val="black"/>
                </a:solidFill>
              </a:rPr>
              <a:t>Giant</a:t>
            </a:r>
            <a:endParaRPr lang="uk-UA" sz="4400" dirty="0">
              <a:solidFill>
                <a:prstClr val="black"/>
              </a:solidFill>
            </a:endParaRPr>
          </a:p>
        </p:txBody>
      </p:sp>
      <p:sp>
        <p:nvSpPr>
          <p:cNvPr id="6" name="Облако 5"/>
          <p:cNvSpPr/>
          <p:nvPr/>
        </p:nvSpPr>
        <p:spPr>
          <a:xfrm>
            <a:off x="6300192" y="2587779"/>
            <a:ext cx="2592288" cy="1712913"/>
          </a:xfrm>
          <a:prstGeom prst="cloud">
            <a:avLst/>
          </a:prstGeom>
          <a:solidFill>
            <a:schemeClr val="accent1">
              <a:lumMod val="20000"/>
              <a:lumOff val="80000"/>
            </a:schemeClr>
          </a:solidFill>
          <a:ln>
            <a:noFill/>
          </a:ln>
          <a:effectLst>
            <a:glow rad="139700">
              <a:schemeClr val="accent1">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en-US" sz="3200" b="1" dirty="0">
                <a:solidFill>
                  <a:prstClr val="black"/>
                </a:solidFill>
              </a:rPr>
              <a:t>His thoughts</a:t>
            </a:r>
            <a:endParaRPr lang="uk-UA" sz="3200" b="1" dirty="0">
              <a:solidFill>
                <a:prstClr val="black"/>
              </a:solidFill>
            </a:endParaRPr>
          </a:p>
        </p:txBody>
      </p:sp>
      <p:sp>
        <p:nvSpPr>
          <p:cNvPr id="7" name="Облако 6"/>
          <p:cNvSpPr/>
          <p:nvPr/>
        </p:nvSpPr>
        <p:spPr>
          <a:xfrm>
            <a:off x="2915816" y="548680"/>
            <a:ext cx="3345752" cy="1728191"/>
          </a:xfrm>
          <a:prstGeom prst="cloud">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3200" b="1" dirty="0">
                <a:solidFill>
                  <a:prstClr val="black"/>
                </a:solidFill>
              </a:rPr>
              <a:t>Personality </a:t>
            </a:r>
          </a:p>
          <a:p>
            <a:pPr algn="ctr" fontAlgn="auto">
              <a:spcBef>
                <a:spcPts val="0"/>
              </a:spcBef>
              <a:spcAft>
                <a:spcPts val="0"/>
              </a:spcAft>
              <a:defRPr/>
            </a:pPr>
            <a:r>
              <a:rPr lang="en-US" sz="3200" b="1" dirty="0">
                <a:solidFill>
                  <a:prstClr val="black"/>
                </a:solidFill>
              </a:rPr>
              <a:t>traits</a:t>
            </a:r>
            <a:endParaRPr lang="uk-UA" sz="3200" b="1" dirty="0">
              <a:solidFill>
                <a:prstClr val="black"/>
              </a:solidFill>
            </a:endParaRPr>
          </a:p>
        </p:txBody>
      </p:sp>
      <p:sp>
        <p:nvSpPr>
          <p:cNvPr id="8" name="Облако 7"/>
          <p:cNvSpPr/>
          <p:nvPr/>
        </p:nvSpPr>
        <p:spPr>
          <a:xfrm>
            <a:off x="251520" y="2587782"/>
            <a:ext cx="2561529" cy="1795001"/>
          </a:xfrm>
          <a:prstGeom prst="cloud">
            <a:avLst/>
          </a:prstGeom>
          <a:solidFill>
            <a:schemeClr val="accent1">
              <a:lumMod val="40000"/>
              <a:lumOff val="60000"/>
            </a:schemeClr>
          </a:solidFill>
          <a:ln>
            <a:solidFill>
              <a:schemeClr val="accent1"/>
            </a:solidFill>
          </a:ln>
          <a:scene3d>
            <a:camera prst="orthographicFront"/>
            <a:lightRig rig="threePt" dir="t"/>
          </a:scene3d>
          <a:sp3d>
            <a:bevelT w="165100" prst="coolSlant"/>
          </a:sp3d>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en-US" sz="3200" b="1" dirty="0">
                <a:solidFill>
                  <a:prstClr val="black"/>
                </a:solidFill>
              </a:rPr>
              <a:t>His inner conflict</a:t>
            </a:r>
            <a:endParaRPr lang="uk-UA" sz="3200" b="1" dirty="0">
              <a:solidFill>
                <a:prstClr val="black"/>
              </a:solidFill>
            </a:endParaRPr>
          </a:p>
        </p:txBody>
      </p:sp>
      <p:sp>
        <p:nvSpPr>
          <p:cNvPr id="9" name="Облако 8"/>
          <p:cNvSpPr/>
          <p:nvPr/>
        </p:nvSpPr>
        <p:spPr>
          <a:xfrm rot="353573">
            <a:off x="3196293" y="4913890"/>
            <a:ext cx="2988421" cy="1650927"/>
          </a:xfrm>
          <a:prstGeom prst="cloud">
            <a:avLst/>
          </a:prstGeom>
          <a:solidFill>
            <a:schemeClr val="accent1">
              <a:lumMod val="20000"/>
              <a:lumOff val="80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en-US" sz="3600" b="1" dirty="0">
                <a:solidFill>
                  <a:prstClr val="black"/>
                </a:solidFill>
              </a:rPr>
              <a:t>His fear</a:t>
            </a:r>
            <a:endParaRPr lang="uk-UA" sz="3600" b="1" dirty="0">
              <a:solidFill>
                <a:prstClr val="black"/>
              </a:solidFill>
            </a:endParaRPr>
          </a:p>
        </p:txBody>
      </p:sp>
      <p:sp>
        <p:nvSpPr>
          <p:cNvPr id="10" name="Стрелка вправо 9"/>
          <p:cNvSpPr/>
          <p:nvPr/>
        </p:nvSpPr>
        <p:spPr>
          <a:xfrm>
            <a:off x="5605463" y="3286125"/>
            <a:ext cx="850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solidFill>
                <a:prstClr val="white"/>
              </a:solidFill>
            </a:endParaRPr>
          </a:p>
        </p:txBody>
      </p:sp>
      <p:sp>
        <p:nvSpPr>
          <p:cNvPr id="11" name="Стрелка вправо 10"/>
          <p:cNvSpPr/>
          <p:nvPr/>
        </p:nvSpPr>
        <p:spPr>
          <a:xfrm rot="16200000">
            <a:off x="4104481" y="2275682"/>
            <a:ext cx="935037"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solidFill>
                <a:prstClr val="white"/>
              </a:solidFill>
            </a:endParaRPr>
          </a:p>
        </p:txBody>
      </p:sp>
      <p:sp>
        <p:nvSpPr>
          <p:cNvPr id="12" name="Стрелка вправо 11"/>
          <p:cNvSpPr/>
          <p:nvPr/>
        </p:nvSpPr>
        <p:spPr>
          <a:xfrm rot="5400000">
            <a:off x="4195762" y="4495801"/>
            <a:ext cx="752475"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solidFill>
                <a:prstClr val="white"/>
              </a:solidFill>
            </a:endParaRPr>
          </a:p>
        </p:txBody>
      </p:sp>
      <p:sp>
        <p:nvSpPr>
          <p:cNvPr id="13" name="Стрелка вправо 12"/>
          <p:cNvSpPr>
            <a:spLocks noChangeArrowheads="1"/>
          </p:cNvSpPr>
          <p:nvPr/>
        </p:nvSpPr>
        <p:spPr bwMode="auto">
          <a:xfrm rot="10800000">
            <a:off x="2555875" y="3284538"/>
            <a:ext cx="774700" cy="484187"/>
          </a:xfrm>
          <a:prstGeom prst="rightArrow">
            <a:avLst>
              <a:gd name="adj1" fmla="val 50000"/>
              <a:gd name="adj2" fmla="val 50044"/>
            </a:avLst>
          </a:prstGeom>
          <a:solidFill>
            <a:schemeClr val="accent1"/>
          </a:solidFill>
          <a:ln w="25400" algn="ctr">
            <a:solidFill>
              <a:srgbClr val="385D8A"/>
            </a:solidFill>
            <a:miter lim="800000"/>
            <a:headEnd/>
            <a:tailEnd/>
          </a:ln>
        </p:spPr>
        <p:txBody>
          <a:bodyPr rot="10800000" anchor="ctr"/>
          <a:lstStyle/>
          <a:p>
            <a:pPr algn="ctr" fontAlgn="auto">
              <a:spcBef>
                <a:spcPts val="0"/>
              </a:spcBef>
              <a:spcAft>
                <a:spcPts val="0"/>
              </a:spcAft>
              <a:defRPr/>
            </a:pPr>
            <a:endParaRPr lang="uk-UA">
              <a:solidFill>
                <a:prstClr val="white"/>
              </a:solidFill>
              <a:latin typeface="Calibri"/>
            </a:endParaRPr>
          </a:p>
        </p:txBody>
      </p:sp>
    </p:spTree>
    <p:extLst>
      <p:ext uri="{BB962C8B-B14F-4D97-AF65-F5344CB8AC3E}">
        <p14:creationId xmlns:p14="http://schemas.microsoft.com/office/powerpoint/2010/main" val="11078087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rot="10800000" flipV="1">
            <a:off x="457200" y="115888"/>
            <a:ext cx="8229600" cy="649287"/>
          </a:xfrm>
        </p:spPr>
        <p:txBody>
          <a:bodyPr rtlCol="0">
            <a:normAutofit fontScale="90000"/>
          </a:bodyPr>
          <a:lstStyle/>
          <a:p>
            <a:pPr fontAlgn="auto">
              <a:spcAft>
                <a:spcPts val="0"/>
              </a:spcAft>
              <a:defRPr/>
            </a:pPr>
            <a:r>
              <a:rPr lang="en-US" dirty="0" smtClean="0"/>
              <a:t>Symbols</a:t>
            </a:r>
            <a:endParaRPr lang="ru-RU" dirty="0"/>
          </a:p>
        </p:txBody>
      </p:sp>
      <p:sp>
        <p:nvSpPr>
          <p:cNvPr id="101379" name="Объект 3"/>
          <p:cNvSpPr>
            <a:spLocks noGrp="1"/>
          </p:cNvSpPr>
          <p:nvPr>
            <p:ph idx="1"/>
          </p:nvPr>
        </p:nvSpPr>
        <p:spPr>
          <a:xfrm>
            <a:off x="457200" y="765175"/>
            <a:ext cx="8229600" cy="5360988"/>
          </a:xfrm>
        </p:spPr>
        <p:txBody>
          <a:bodyPr/>
          <a:lstStyle/>
          <a:p>
            <a:pPr marL="0" indent="0">
              <a:buFont typeface="Arial" charset="0"/>
              <a:buNone/>
            </a:pPr>
            <a:r>
              <a:rPr lang="en-US" smtClean="0"/>
              <a:t>    </a:t>
            </a:r>
            <a:r>
              <a:rPr lang="ru-RU" sz="4800" smtClean="0"/>
              <a:t>1,2,3</a:t>
            </a:r>
            <a:r>
              <a:rPr lang="en-US" sz="4800" smtClean="0"/>
              <a:t>,7,</a:t>
            </a:r>
            <a:r>
              <a:rPr lang="ru-RU" sz="4800" smtClean="0"/>
              <a:t>12</a:t>
            </a:r>
          </a:p>
        </p:txBody>
      </p:sp>
      <p:pic>
        <p:nvPicPr>
          <p:cNvPr id="101380" name="Picture 2"/>
          <p:cNvPicPr>
            <a:picLocks noChangeAspect="1" noChangeArrowheads="1"/>
          </p:cNvPicPr>
          <p:nvPr/>
        </p:nvPicPr>
        <p:blipFill>
          <a:blip r:embed="rId3"/>
          <a:srcRect/>
          <a:stretch>
            <a:fillRect/>
          </a:stretch>
        </p:blipFill>
        <p:spPr bwMode="auto">
          <a:xfrm>
            <a:off x="4932040" y="3768136"/>
            <a:ext cx="2349866" cy="2693913"/>
          </a:xfrm>
          <a:prstGeom prst="rect">
            <a:avLst/>
          </a:prstGeom>
          <a:noFill/>
          <a:ln w="9525">
            <a:noFill/>
            <a:miter lim="800000"/>
            <a:headEnd/>
            <a:tailEnd/>
          </a:ln>
        </p:spPr>
      </p:pic>
      <p:pic>
        <p:nvPicPr>
          <p:cNvPr id="101381" name="Picture 3"/>
          <p:cNvPicPr>
            <a:picLocks noChangeAspect="1" noChangeArrowheads="1"/>
          </p:cNvPicPr>
          <p:nvPr/>
        </p:nvPicPr>
        <p:blipFill>
          <a:blip r:embed="rId4"/>
          <a:srcRect/>
          <a:stretch>
            <a:fillRect/>
          </a:stretch>
        </p:blipFill>
        <p:spPr bwMode="auto">
          <a:xfrm>
            <a:off x="1907704" y="3768136"/>
            <a:ext cx="2290695" cy="2714817"/>
          </a:xfrm>
          <a:prstGeom prst="rect">
            <a:avLst/>
          </a:prstGeom>
          <a:noFill/>
          <a:ln w="9525">
            <a:noFill/>
            <a:miter lim="800000"/>
            <a:headEnd/>
            <a:tailEnd/>
          </a:ln>
        </p:spPr>
      </p:pic>
      <p:pic>
        <p:nvPicPr>
          <p:cNvPr id="101382" name="Picture 4"/>
          <p:cNvPicPr>
            <a:picLocks noChangeAspect="1" noChangeArrowheads="1"/>
          </p:cNvPicPr>
          <p:nvPr/>
        </p:nvPicPr>
        <p:blipFill>
          <a:blip r:embed="rId5"/>
          <a:srcRect/>
          <a:stretch>
            <a:fillRect/>
          </a:stretch>
        </p:blipFill>
        <p:spPr bwMode="auto">
          <a:xfrm>
            <a:off x="3865480" y="893408"/>
            <a:ext cx="2820155" cy="2463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8640"/>
            <a:ext cx="3096344"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397" y="2564904"/>
            <a:ext cx="3463929" cy="250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1806" y="2564904"/>
            <a:ext cx="379800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559" y="188640"/>
            <a:ext cx="4450250" cy="223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3" y="3448916"/>
            <a:ext cx="3522812" cy="3195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2946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7001">
              <a:srgbClr val="E6E6E6"/>
            </a:gs>
            <a:gs pos="32001">
              <a:srgbClr val="7D8496"/>
            </a:gs>
            <a:gs pos="47000">
              <a:srgbClr val="E6E6E6"/>
            </a:gs>
            <a:gs pos="85001">
              <a:srgbClr val="7D8496"/>
            </a:gs>
            <a:gs pos="100000">
              <a:srgbClr val="E6E6E6"/>
            </a:gs>
          </a:gsLst>
          <a:lin ang="5400000"/>
        </a:gra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0"/>
            <a:ext cx="8229600" cy="914400"/>
          </a:xfrm>
        </p:spPr>
        <p:txBody>
          <a:bodyPr/>
          <a:lstStyle/>
          <a:p>
            <a:r>
              <a:rPr lang="en-US" sz="2400" smtClean="0"/>
              <a:t>Look at the central  4 dots for 30 seconds,</a:t>
            </a:r>
            <a:r>
              <a:rPr lang="uk-UA" sz="2400" smtClean="0"/>
              <a:t/>
            </a:r>
            <a:br>
              <a:rPr lang="uk-UA" sz="2400" smtClean="0"/>
            </a:br>
            <a:r>
              <a:rPr lang="en-US" sz="2400" smtClean="0"/>
              <a:t>then slowly look at the wall.</a:t>
            </a:r>
            <a:endParaRPr lang="uk-UA" sz="2400" smtClean="0"/>
          </a:p>
        </p:txBody>
      </p:sp>
      <p:pic>
        <p:nvPicPr>
          <p:cNvPr id="103427" name="Picture 4"/>
          <p:cNvPicPr>
            <a:picLocks noChangeAspect="1" noChangeArrowheads="1"/>
          </p:cNvPicPr>
          <p:nvPr/>
        </p:nvPicPr>
        <p:blipFill>
          <a:blip r:embed="rId2"/>
          <a:srcRect/>
          <a:stretch>
            <a:fillRect/>
          </a:stretch>
        </p:blipFill>
        <p:spPr bwMode="auto">
          <a:xfrm>
            <a:off x="1301750" y="908050"/>
            <a:ext cx="6699250" cy="5715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4" descr="http://www.fluentu.com/blog/english/wp-content/uploads/sites/4/2015/04/english-sayings1.jpg"/>
          <p:cNvPicPr>
            <a:picLocks noChangeAspect="1" noChangeArrowheads="1"/>
          </p:cNvPicPr>
          <p:nvPr/>
        </p:nvPicPr>
        <p:blipFill>
          <a:blip r:embed="rId2"/>
          <a:srcRect/>
          <a:stretch>
            <a:fillRect/>
          </a:stretch>
        </p:blipFill>
        <p:spPr bwMode="auto">
          <a:xfrm>
            <a:off x="-74613" y="-98425"/>
            <a:ext cx="9212263" cy="7094538"/>
          </a:xfrm>
          <a:prstGeom prst="rect">
            <a:avLst/>
          </a:prstGeom>
          <a:noFill/>
          <a:ln w="9525">
            <a:noFill/>
            <a:miter lim="800000"/>
            <a:headEnd/>
            <a:tailEnd/>
          </a:ln>
        </p:spPr>
      </p:pic>
      <p:sp>
        <p:nvSpPr>
          <p:cNvPr id="100354" name="AutoShape 6" descr="Картинки по запросу seasons sayings"/>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solidFill>
                <a:srgbClr val="000000"/>
              </a:solidFill>
              <a:latin typeface="Calibri" pitchFamily="34" charset="0"/>
            </a:endParaRPr>
          </a:p>
        </p:txBody>
      </p:sp>
      <p:sp>
        <p:nvSpPr>
          <p:cNvPr id="100355" name="Прямоугольник 2"/>
          <p:cNvSpPr>
            <a:spLocks noChangeArrowheads="1"/>
          </p:cNvSpPr>
          <p:nvPr/>
        </p:nvSpPr>
        <p:spPr bwMode="auto">
          <a:xfrm>
            <a:off x="107950" y="1214438"/>
            <a:ext cx="2808288" cy="4894262"/>
          </a:xfrm>
          <a:prstGeom prst="rect">
            <a:avLst/>
          </a:prstGeom>
          <a:noFill/>
          <a:ln w="9525">
            <a:noFill/>
            <a:miter lim="800000"/>
            <a:headEnd/>
            <a:tailEnd/>
          </a:ln>
        </p:spPr>
        <p:txBody>
          <a:bodyPr>
            <a:spAutoFit/>
          </a:bodyPr>
          <a:lstStyle/>
          <a:p>
            <a:r>
              <a:rPr lang="en-US" sz="3600" b="1">
                <a:solidFill>
                  <a:srgbClr val="002060"/>
                </a:solidFill>
                <a:latin typeface="Calibri" pitchFamily="34" charset="0"/>
              </a:rPr>
              <a:t>Keep</a:t>
            </a:r>
            <a:r>
              <a:rPr lang="en-US" sz="3600" b="1">
                <a:solidFill>
                  <a:srgbClr val="FF0000"/>
                </a:solidFill>
                <a:latin typeface="Calibri" pitchFamily="34" charset="0"/>
              </a:rPr>
              <a:t> Love </a:t>
            </a:r>
            <a:r>
              <a:rPr lang="en-US" sz="3600" b="1">
                <a:solidFill>
                  <a:srgbClr val="002060"/>
                </a:solidFill>
                <a:latin typeface="Calibri" pitchFamily="34" charset="0"/>
              </a:rPr>
              <a:t>in</a:t>
            </a:r>
            <a:r>
              <a:rPr lang="en-US" sz="3600" b="1">
                <a:solidFill>
                  <a:srgbClr val="604A7B"/>
                </a:solidFill>
                <a:latin typeface="Calibri" pitchFamily="34" charset="0"/>
              </a:rPr>
              <a:t> </a:t>
            </a:r>
            <a:r>
              <a:rPr lang="en-US" sz="3600" b="1">
                <a:solidFill>
                  <a:srgbClr val="002060"/>
                </a:solidFill>
                <a:latin typeface="Calibri" pitchFamily="34" charset="0"/>
              </a:rPr>
              <a:t>your</a:t>
            </a:r>
            <a:r>
              <a:rPr lang="en-US" sz="3600" b="1">
                <a:solidFill>
                  <a:srgbClr val="604A7B"/>
                </a:solidFill>
                <a:latin typeface="Calibri" pitchFamily="34" charset="0"/>
              </a:rPr>
              <a:t> </a:t>
            </a:r>
            <a:r>
              <a:rPr lang="en-US" sz="3600" b="1">
                <a:solidFill>
                  <a:srgbClr val="FF0000"/>
                </a:solidFill>
                <a:latin typeface="Calibri" pitchFamily="34" charset="0"/>
              </a:rPr>
              <a:t>heart. </a:t>
            </a:r>
            <a:r>
              <a:rPr lang="en-US" sz="3600" b="1">
                <a:solidFill>
                  <a:srgbClr val="002060"/>
                </a:solidFill>
                <a:latin typeface="Calibri" pitchFamily="34" charset="0"/>
              </a:rPr>
              <a:t>A</a:t>
            </a:r>
            <a:r>
              <a:rPr lang="en-US" sz="3600" b="1">
                <a:solidFill>
                  <a:prstClr val="black"/>
                </a:solidFill>
                <a:latin typeface="Calibri" pitchFamily="34" charset="0"/>
              </a:rPr>
              <a:t> </a:t>
            </a:r>
            <a:r>
              <a:rPr lang="en-US" sz="3600" b="1">
                <a:solidFill>
                  <a:srgbClr val="00B050"/>
                </a:solidFill>
                <a:latin typeface="Calibri" pitchFamily="34" charset="0"/>
              </a:rPr>
              <a:t>life </a:t>
            </a:r>
            <a:r>
              <a:rPr lang="en-US" sz="3600" b="1">
                <a:solidFill>
                  <a:srgbClr val="002060"/>
                </a:solidFill>
                <a:latin typeface="Calibri" pitchFamily="34" charset="0"/>
              </a:rPr>
              <a:t>without it is like a sunless garden when the flowers are </a:t>
            </a:r>
            <a:r>
              <a:rPr lang="en-US" sz="3600" b="1">
                <a:solidFill>
                  <a:srgbClr val="E46C0A"/>
                </a:solidFill>
                <a:latin typeface="Calibri" pitchFamily="34" charset="0"/>
              </a:rPr>
              <a:t>dead.</a:t>
            </a:r>
          </a:p>
          <a:p>
            <a:r>
              <a:rPr lang="en-US" sz="2000" b="1">
                <a:solidFill>
                  <a:srgbClr val="002060"/>
                </a:solidFill>
                <a:latin typeface="Andalus"/>
                <a:ea typeface="Batang"/>
                <a:cs typeface="Andalus"/>
              </a:rPr>
              <a:t>                    </a:t>
            </a:r>
            <a:r>
              <a:rPr lang="en-US" sz="2400" b="1">
                <a:solidFill>
                  <a:srgbClr val="002060"/>
                </a:solidFill>
                <a:latin typeface="Andalus"/>
                <a:ea typeface="Batang"/>
                <a:cs typeface="Andalus"/>
              </a:rPr>
              <a:t>O. Wilde</a:t>
            </a:r>
            <a:endParaRPr lang="ru-RU" sz="2400" b="1">
              <a:solidFill>
                <a:srgbClr val="002060"/>
              </a:solidFill>
              <a:latin typeface="Batang"/>
              <a:ea typeface="Batang"/>
              <a:cs typeface="Andalus"/>
            </a:endParaRPr>
          </a:p>
        </p:txBody>
      </p:sp>
    </p:spTree>
    <p:extLst>
      <p:ext uri="{BB962C8B-B14F-4D97-AF65-F5344CB8AC3E}">
        <p14:creationId xmlns:p14="http://schemas.microsoft.com/office/powerpoint/2010/main" val="30889350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2" descr="http://ds138.centerstart.ru/sites/ds138.centerstart.ru/files/wind.gif"/>
          <p:cNvPicPr>
            <a:picLocks noChangeAspect="1" noChangeArrowheads="1"/>
          </p:cNvPicPr>
          <p:nvPr/>
        </p:nvPicPr>
        <p:blipFill>
          <a:blip r:embed="rId2"/>
          <a:srcRect/>
          <a:stretch>
            <a:fillRect/>
          </a:stretch>
        </p:blipFill>
        <p:spPr bwMode="auto">
          <a:xfrm>
            <a:off x="179388" y="317500"/>
            <a:ext cx="3455987" cy="2238375"/>
          </a:xfrm>
          <a:prstGeom prst="rect">
            <a:avLst/>
          </a:prstGeom>
          <a:noFill/>
          <a:ln w="9525">
            <a:noFill/>
            <a:miter lim="800000"/>
            <a:headEnd/>
            <a:tailEnd/>
          </a:ln>
        </p:spPr>
      </p:pic>
      <p:pic>
        <p:nvPicPr>
          <p:cNvPr id="105474" name="Picture 4" descr="http://lh6.ggpht.com/zKxCMk0WEukPPgE9kBDhoDebAWxniEZey4XuGeQQHh-G8aW-JflSP3vYz2S8bMh9jo-C=w300"/>
          <p:cNvPicPr>
            <a:picLocks noChangeAspect="1" noChangeArrowheads="1"/>
          </p:cNvPicPr>
          <p:nvPr/>
        </p:nvPicPr>
        <p:blipFill>
          <a:blip r:embed="rId3"/>
          <a:srcRect/>
          <a:stretch>
            <a:fillRect/>
          </a:stretch>
        </p:blipFill>
        <p:spPr bwMode="auto">
          <a:xfrm>
            <a:off x="3460750" y="334963"/>
            <a:ext cx="2576513" cy="2574925"/>
          </a:xfrm>
          <a:prstGeom prst="rect">
            <a:avLst/>
          </a:prstGeom>
          <a:noFill/>
          <a:ln w="9525">
            <a:noFill/>
            <a:miter lim="800000"/>
            <a:headEnd/>
            <a:tailEnd/>
          </a:ln>
        </p:spPr>
      </p:pic>
      <p:pic>
        <p:nvPicPr>
          <p:cNvPr id="105475" name="Picture 6" descr="http://www.psdgraphics.com/file/weather-icon.jpg"/>
          <p:cNvPicPr>
            <a:picLocks noChangeAspect="1" noChangeArrowheads="1"/>
          </p:cNvPicPr>
          <p:nvPr/>
        </p:nvPicPr>
        <p:blipFill>
          <a:blip r:embed="rId4"/>
          <a:srcRect/>
          <a:stretch>
            <a:fillRect/>
          </a:stretch>
        </p:blipFill>
        <p:spPr bwMode="auto">
          <a:xfrm>
            <a:off x="5889625" y="471488"/>
            <a:ext cx="3051175" cy="2441575"/>
          </a:xfrm>
          <a:prstGeom prst="rect">
            <a:avLst/>
          </a:prstGeom>
          <a:noFill/>
          <a:ln w="9525">
            <a:noFill/>
            <a:miter lim="800000"/>
            <a:headEnd/>
            <a:tailEnd/>
          </a:ln>
        </p:spPr>
      </p:pic>
      <p:pic>
        <p:nvPicPr>
          <p:cNvPr id="105476" name="Picture 10" descr="http://s1.iconbird.com/ico/0612/VistaStyleWeatherIconsSet/w256h2561339359651Rainbow.png"/>
          <p:cNvPicPr>
            <a:picLocks noChangeAspect="1" noChangeArrowheads="1"/>
          </p:cNvPicPr>
          <p:nvPr/>
        </p:nvPicPr>
        <p:blipFill>
          <a:blip r:embed="rId5"/>
          <a:srcRect/>
          <a:stretch>
            <a:fillRect/>
          </a:stretch>
        </p:blipFill>
        <p:spPr bwMode="auto">
          <a:xfrm>
            <a:off x="4500563" y="3141663"/>
            <a:ext cx="3024187" cy="3024187"/>
          </a:xfrm>
          <a:prstGeom prst="rect">
            <a:avLst/>
          </a:prstGeom>
          <a:noFill/>
          <a:ln w="9525">
            <a:noFill/>
            <a:miter lim="800000"/>
            <a:headEnd/>
            <a:tailEnd/>
          </a:ln>
        </p:spPr>
      </p:pic>
      <p:pic>
        <p:nvPicPr>
          <p:cNvPr id="105477" name="Picture 14" descr="http://icons.iconarchive.com/icons/large-icons/large-weather/512/thunder-icon.png"/>
          <p:cNvPicPr>
            <a:picLocks noChangeAspect="1" noChangeArrowheads="1"/>
          </p:cNvPicPr>
          <p:nvPr/>
        </p:nvPicPr>
        <p:blipFill>
          <a:blip r:embed="rId6"/>
          <a:srcRect/>
          <a:stretch>
            <a:fillRect/>
          </a:stretch>
        </p:blipFill>
        <p:spPr bwMode="auto">
          <a:xfrm>
            <a:off x="827088" y="3429000"/>
            <a:ext cx="2943225" cy="2943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467544" y="476672"/>
            <a:ext cx="8280920" cy="5601533"/>
          </a:xfrm>
          <a:prstGeom prst="rect">
            <a:avLst/>
          </a:prstGeom>
        </p:spPr>
        <p:txBody>
          <a:bodyPr wrap="square">
            <a:spAutoFit/>
          </a:bodyPr>
          <a:lstStyle/>
          <a:p>
            <a:r>
              <a:rPr lang="en-US" sz="1600" dirty="0" smtClean="0"/>
              <a:t>Task 1                                                                                                                                     </a:t>
            </a:r>
            <a:r>
              <a:rPr lang="en-US" sz="1400" b="1" dirty="0" smtClean="0"/>
              <a:t>1.Write </a:t>
            </a:r>
            <a:r>
              <a:rPr lang="en-US" sz="1400" b="1" dirty="0"/>
              <a:t>down the summary of the fairy tale ‘’ The selfish Giant ‘’ using the  </a:t>
            </a:r>
            <a:r>
              <a:rPr lang="en-US" sz="1400" b="1" dirty="0" err="1"/>
              <a:t>colour</a:t>
            </a:r>
            <a:r>
              <a:rPr lang="en-US" sz="1400" b="1" dirty="0"/>
              <a:t> idioms below</a:t>
            </a:r>
            <a:r>
              <a:rPr lang="en-US" sz="1400" b="1" dirty="0" smtClean="0"/>
              <a:t>.</a:t>
            </a:r>
            <a:endParaRPr lang="ru-RU" sz="1400" b="1" dirty="0" smtClean="0"/>
          </a:p>
          <a:p>
            <a:endParaRPr lang="en-US" sz="1400" dirty="0"/>
          </a:p>
          <a:p>
            <a:r>
              <a:rPr lang="en-US" sz="1400" i="1" dirty="0"/>
              <a:t>1.to see someone in his true </a:t>
            </a:r>
            <a:r>
              <a:rPr lang="en-US" sz="1400" i="1" dirty="0" err="1"/>
              <a:t>colour</a:t>
            </a:r>
            <a:r>
              <a:rPr lang="en-US" sz="1400" i="1" dirty="0"/>
              <a:t> = to understand someone's true character, often for the first time.</a:t>
            </a:r>
          </a:p>
          <a:p>
            <a:r>
              <a:rPr lang="en-US" sz="1400" i="1" dirty="0"/>
              <a:t>2. look / feel blue = to look / feel depressed or discontented                                  </a:t>
            </a:r>
            <a:r>
              <a:rPr lang="ru-RU" sz="1400" i="1" dirty="0" smtClean="0"/>
              <a:t>                                 </a:t>
            </a:r>
            <a:r>
              <a:rPr lang="en-US" sz="1400" i="1" dirty="0" smtClean="0"/>
              <a:t>  </a:t>
            </a:r>
            <a:r>
              <a:rPr lang="en-US" sz="1400" i="1" dirty="0"/>
              <a:t>3.once in a blue moon = to occur extremely rarely or only once in a life-time                                                                                                                       4. come out of the blue = unexpectedly                                                                    </a:t>
            </a:r>
            <a:r>
              <a:rPr lang="ru-RU" sz="1400" i="1" dirty="0" smtClean="0"/>
              <a:t>                                    </a:t>
            </a:r>
            <a:r>
              <a:rPr lang="en-US" sz="1400" i="1" dirty="0" smtClean="0"/>
              <a:t>   </a:t>
            </a:r>
            <a:r>
              <a:rPr lang="en-US" sz="1400" i="1" dirty="0"/>
              <a:t>5. get the green light = receive permission to go ahead with a project            </a:t>
            </a:r>
            <a:r>
              <a:rPr lang="ru-RU" sz="1400" i="1" dirty="0" smtClean="0"/>
              <a:t>                                             </a:t>
            </a:r>
            <a:r>
              <a:rPr lang="en-US" sz="1400" i="1" dirty="0" smtClean="0"/>
              <a:t>  </a:t>
            </a:r>
            <a:r>
              <a:rPr lang="en-US" sz="1400" i="1" dirty="0"/>
              <a:t>6.to see red = to react with uncontrollable rage against someone                     </a:t>
            </a:r>
            <a:r>
              <a:rPr lang="ru-RU" sz="1400" i="1" dirty="0" smtClean="0"/>
              <a:t>                                            </a:t>
            </a:r>
            <a:r>
              <a:rPr lang="en-US" sz="1400" i="1" dirty="0" smtClean="0"/>
              <a:t> </a:t>
            </a:r>
            <a:r>
              <a:rPr lang="en-US" sz="1400" i="1" dirty="0"/>
              <a:t>7.white as a ghost = very pale because of fear, shock, illness etc. or something. </a:t>
            </a:r>
            <a:r>
              <a:rPr lang="ru-RU" sz="1400" i="1" dirty="0" smtClean="0"/>
              <a:t>                                         </a:t>
            </a:r>
            <a:r>
              <a:rPr lang="en-US" sz="1400" i="1" dirty="0" smtClean="0"/>
              <a:t> </a:t>
            </a:r>
            <a:r>
              <a:rPr lang="en-US" sz="1400" i="1" dirty="0"/>
              <a:t>8. to be on cloud nine = very happy                                                                                    </a:t>
            </a:r>
            <a:r>
              <a:rPr lang="ru-RU" sz="1400" i="1" dirty="0" smtClean="0"/>
              <a:t>                           </a:t>
            </a:r>
            <a:r>
              <a:rPr lang="en-US" sz="1400" i="1" dirty="0" smtClean="0"/>
              <a:t>   </a:t>
            </a:r>
            <a:r>
              <a:rPr lang="en-US" sz="1400" i="1" dirty="0"/>
              <a:t>9. in the dark= unaware                                                                                                       </a:t>
            </a:r>
            <a:r>
              <a:rPr lang="ru-RU" sz="1400" i="1" dirty="0" smtClean="0"/>
              <a:t>                        </a:t>
            </a:r>
            <a:r>
              <a:rPr lang="en-US" sz="1400" i="1" dirty="0" smtClean="0"/>
              <a:t>   </a:t>
            </a:r>
            <a:r>
              <a:rPr lang="en-US" sz="1400" i="1" dirty="0"/>
              <a:t>10. to be browned off = to be bored, unhappy or annoyed                                             </a:t>
            </a:r>
            <a:r>
              <a:rPr lang="ru-RU" sz="1400" i="1" dirty="0" smtClean="0"/>
              <a:t>                                              </a:t>
            </a:r>
            <a:r>
              <a:rPr lang="en-US" sz="1400" i="1" dirty="0" smtClean="0"/>
              <a:t>11</a:t>
            </a:r>
            <a:r>
              <a:rPr lang="en-US" sz="1400" i="1" dirty="0"/>
              <a:t>. to be yellow = to be afraid of </a:t>
            </a:r>
            <a:r>
              <a:rPr lang="en-US" sz="1400" i="1" dirty="0" smtClean="0"/>
              <a:t>something</a:t>
            </a:r>
            <a:endParaRPr lang="ru-RU" sz="1400" i="1" dirty="0" smtClean="0"/>
          </a:p>
          <a:p>
            <a:endParaRPr lang="en-US" sz="1400" i="1" dirty="0"/>
          </a:p>
          <a:p>
            <a:r>
              <a:rPr lang="en-US" sz="1600" dirty="0" smtClean="0"/>
              <a:t>Task 2</a:t>
            </a:r>
            <a:endParaRPr lang="en-US" sz="1600" dirty="0"/>
          </a:p>
          <a:p>
            <a:r>
              <a:rPr lang="en-US" sz="1400" b="1" dirty="0"/>
              <a:t>2. Write a letter to a Giant. Give your recipe of Love.</a:t>
            </a:r>
          </a:p>
          <a:p>
            <a:endParaRPr lang="en-US" sz="1400" dirty="0"/>
          </a:p>
          <a:p>
            <a:r>
              <a:rPr lang="en-US" sz="1600" dirty="0" smtClean="0"/>
              <a:t>Task 3</a:t>
            </a:r>
            <a:endParaRPr lang="en-US" sz="1600" dirty="0"/>
          </a:p>
          <a:p>
            <a:r>
              <a:rPr lang="en-US" sz="1400" b="1" dirty="0"/>
              <a:t>3. Retell the story as you were one of the children. Imagine what you were allowed to do in the beautiful Giant’s garden.</a:t>
            </a:r>
          </a:p>
          <a:p>
            <a:endParaRPr lang="en-US" sz="1400" dirty="0"/>
          </a:p>
          <a:p>
            <a:endParaRPr lang="en-US" sz="1400" dirty="0"/>
          </a:p>
          <a:p>
            <a:r>
              <a:rPr lang="en-US" sz="1600" dirty="0" smtClean="0"/>
              <a:t>Task </a:t>
            </a:r>
            <a:r>
              <a:rPr lang="en-US" sz="1600" dirty="0"/>
              <a:t>4</a:t>
            </a:r>
          </a:p>
          <a:p>
            <a:r>
              <a:rPr lang="en-US" sz="1400" b="1" dirty="0"/>
              <a:t>4. Dramatize any episode from the fairy tale.</a:t>
            </a:r>
          </a:p>
        </p:txBody>
      </p:sp>
    </p:spTree>
    <p:extLst>
      <p:ext uri="{BB962C8B-B14F-4D97-AF65-F5344CB8AC3E}">
        <p14:creationId xmlns:p14="http://schemas.microsoft.com/office/powerpoint/2010/main" val="28424474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Рисунок 1" descr="http://www.myquotesclub.com/wp-content/uploads/2015/06/Just-like-seasons-people-change.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06498" name="Рисунок 2" descr="http://www.myquotesclub.com/wp-content/uploads/2015/06/Just-like-seasons-people-change.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пера.wmv">
            <a:hlinkClick r:id="" action="ppaction://media"/>
          </p:cNvPr>
          <p:cNvPicPr>
            <a:picLocks noRot="1" noChangeAspect="1"/>
          </p:cNvPicPr>
          <p:nvPr>
            <a:videoFile r:link="rId1"/>
          </p:nvPr>
        </p:nvPicPr>
        <p:blipFill>
          <a:blip r:embed="rId3"/>
          <a:srcRect/>
          <a:stretch>
            <a:fillRect/>
          </a:stretch>
        </p:blipFill>
        <p:spPr bwMode="auto">
          <a:xfrm>
            <a:off x="0" y="27384"/>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7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4" descr="http://www.fluentu.com/blog/english/wp-content/uploads/sites/4/2015/04/english-sayings1.jpg"/>
          <p:cNvPicPr>
            <a:picLocks noChangeAspect="1" noChangeArrowheads="1"/>
          </p:cNvPicPr>
          <p:nvPr/>
        </p:nvPicPr>
        <p:blipFill>
          <a:blip r:embed="rId2"/>
          <a:srcRect/>
          <a:stretch>
            <a:fillRect/>
          </a:stretch>
        </p:blipFill>
        <p:spPr bwMode="auto">
          <a:xfrm>
            <a:off x="-68263" y="-100013"/>
            <a:ext cx="9212263" cy="7096126"/>
          </a:xfrm>
          <a:prstGeom prst="rect">
            <a:avLst/>
          </a:prstGeom>
          <a:noFill/>
          <a:ln w="9525">
            <a:noFill/>
            <a:miter lim="800000"/>
            <a:headEnd/>
            <a:tailEnd/>
          </a:ln>
        </p:spPr>
      </p:pic>
      <p:sp>
        <p:nvSpPr>
          <p:cNvPr id="77826" name="AutoShape 6" descr="Картинки по запросу seasons sayings"/>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solidFill>
                <a:srgbClr val="000000"/>
              </a:solidFill>
              <a:latin typeface="Calibri" pitchFamily="34" charset="0"/>
            </a:endParaRPr>
          </a:p>
        </p:txBody>
      </p:sp>
      <p:sp>
        <p:nvSpPr>
          <p:cNvPr id="77827" name="Прямоугольник 2"/>
          <p:cNvSpPr>
            <a:spLocks noChangeArrowheads="1"/>
          </p:cNvSpPr>
          <p:nvPr/>
        </p:nvSpPr>
        <p:spPr bwMode="auto">
          <a:xfrm>
            <a:off x="155575" y="692150"/>
            <a:ext cx="2471738" cy="646113"/>
          </a:xfrm>
          <a:prstGeom prst="rect">
            <a:avLst/>
          </a:prstGeom>
          <a:noFill/>
          <a:ln w="9525">
            <a:noFill/>
            <a:miter lim="800000"/>
            <a:headEnd/>
            <a:tailEnd/>
          </a:ln>
        </p:spPr>
        <p:txBody>
          <a:bodyPr>
            <a:spAutoFit/>
          </a:bodyPr>
          <a:lstStyle/>
          <a:p>
            <a:r>
              <a:rPr lang="ru-RU" sz="3600">
                <a:solidFill>
                  <a:srgbClr val="604A7B"/>
                </a:solidFill>
                <a:latin typeface="Calibri" pitchFamily="34" charset="0"/>
              </a:rPr>
              <a:t>                                       </a:t>
            </a:r>
            <a:r>
              <a:rPr lang="en-US" sz="3600">
                <a:solidFill>
                  <a:srgbClr val="604A7B"/>
                </a:solidFill>
                <a:latin typeface="Calibri" pitchFamily="34" charset="0"/>
              </a:rPr>
              <a:t> </a:t>
            </a:r>
            <a:r>
              <a:rPr lang="ru-RU" sz="3600">
                <a:solidFill>
                  <a:srgbClr val="604A7B"/>
                </a:solidFill>
                <a:latin typeface="Calibri" pitchFamily="34" charset="0"/>
              </a:rPr>
              <a:t> </a:t>
            </a:r>
            <a:endParaRPr lang="ru-RU" sz="3600">
              <a:solidFill>
                <a:srgbClr val="E46C0A"/>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78850" name="Прямоугольник 3"/>
          <p:cNvSpPr>
            <a:spLocks noChangeArrowheads="1"/>
          </p:cNvSpPr>
          <p:nvPr/>
        </p:nvSpPr>
        <p:spPr bwMode="auto">
          <a:xfrm rot="10800000" flipV="1">
            <a:off x="1714500" y="571500"/>
            <a:ext cx="5903913" cy="646113"/>
          </a:xfrm>
          <a:prstGeom prst="rect">
            <a:avLst/>
          </a:prstGeom>
          <a:noFill/>
          <a:ln w="9525">
            <a:noFill/>
            <a:miter lim="800000"/>
            <a:headEnd/>
            <a:tailEnd/>
          </a:ln>
        </p:spPr>
        <p:txBody>
          <a:bodyPr>
            <a:spAutoFit/>
          </a:bodyPr>
          <a:lstStyle/>
          <a:p>
            <a:r>
              <a:rPr lang="en-US" sz="3200">
                <a:latin typeface="Calibri" pitchFamily="34" charset="0"/>
              </a:rPr>
              <a:t> </a:t>
            </a:r>
            <a:r>
              <a:rPr lang="en-US" sz="3600">
                <a:latin typeface="Algerian" pitchFamily="82" charset="0"/>
              </a:rPr>
              <a:t>Lesson in Home reading</a:t>
            </a:r>
            <a:endParaRPr lang="ru-RU" sz="3600">
              <a:latin typeface="Calibri" pitchFamily="34" charset="0"/>
            </a:endParaRPr>
          </a:p>
        </p:txBody>
      </p:sp>
      <p:pic>
        <p:nvPicPr>
          <p:cNvPr id="78851" name="Picture 3"/>
          <p:cNvPicPr>
            <a:picLocks noChangeAspect="1" noChangeArrowheads="1"/>
          </p:cNvPicPr>
          <p:nvPr/>
        </p:nvPicPr>
        <p:blipFill>
          <a:blip r:embed="rId2"/>
          <a:srcRect/>
          <a:stretch>
            <a:fillRect/>
          </a:stretch>
        </p:blipFill>
        <p:spPr bwMode="auto">
          <a:xfrm>
            <a:off x="2339975" y="1341438"/>
            <a:ext cx="4511675" cy="5256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BFA"/>
            </a:gs>
            <a:gs pos="67000">
              <a:srgbClr val="FFEBFA"/>
            </a:gs>
            <a:gs pos="100000">
              <a:srgbClr val="5E9EFF"/>
            </a:gs>
          </a:gsLst>
          <a:lin ang="5400000"/>
        </a:gradFill>
        <a:effectLst/>
      </p:bgPr>
    </p:bg>
    <p:spTree>
      <p:nvGrpSpPr>
        <p:cNvPr id="1" name=""/>
        <p:cNvGrpSpPr/>
        <p:nvPr/>
      </p:nvGrpSpPr>
      <p:grpSpPr>
        <a:xfrm>
          <a:off x="0" y="0"/>
          <a:ext cx="0" cy="0"/>
          <a:chOff x="0" y="0"/>
          <a:chExt cx="0" cy="0"/>
        </a:xfrm>
      </p:grpSpPr>
      <p:sp>
        <p:nvSpPr>
          <p:cNvPr id="79874" name="Текст 3"/>
          <p:cNvSpPr>
            <a:spLocks noGrp="1"/>
          </p:cNvSpPr>
          <p:nvPr>
            <p:ph type="body" sz="half" idx="4294967295"/>
          </p:nvPr>
        </p:nvSpPr>
        <p:spPr>
          <a:xfrm>
            <a:off x="323850" y="908050"/>
            <a:ext cx="3527425" cy="3529013"/>
          </a:xfrm>
        </p:spPr>
        <p:txBody>
          <a:bodyPr/>
          <a:lstStyle/>
          <a:p>
            <a:r>
              <a:rPr lang="en-US" smtClean="0"/>
              <a:t>But what is more wonderful is that Oscar Wilde is the author of some exceedingly poetical tales, such as…</a:t>
            </a:r>
            <a:endParaRPr lang="ru-RU" smtClean="0"/>
          </a:p>
        </p:txBody>
      </p:sp>
      <p:pic>
        <p:nvPicPr>
          <p:cNvPr id="79875" name="Picture 3"/>
          <p:cNvPicPr>
            <a:picLocks noChangeAspect="1" noChangeArrowheads="1"/>
          </p:cNvPicPr>
          <p:nvPr/>
        </p:nvPicPr>
        <p:blipFill>
          <a:blip r:embed="rId2"/>
          <a:srcRect/>
          <a:stretch>
            <a:fillRect/>
          </a:stretch>
        </p:blipFill>
        <p:spPr bwMode="auto">
          <a:xfrm>
            <a:off x="4211638" y="115888"/>
            <a:ext cx="4360862" cy="6567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BFA"/>
            </a:gs>
            <a:gs pos="67000">
              <a:srgbClr val="FFEBFA"/>
            </a:gs>
            <a:gs pos="100000">
              <a:srgbClr val="5E9EFF"/>
            </a:gs>
          </a:gsLst>
          <a:lin ang="5400000"/>
        </a:gradFill>
        <a:effectLst/>
      </p:bgPr>
    </p:bg>
    <p:spTree>
      <p:nvGrpSpPr>
        <p:cNvPr id="1" name=""/>
        <p:cNvGrpSpPr/>
        <p:nvPr/>
      </p:nvGrpSpPr>
      <p:grpSpPr>
        <a:xfrm>
          <a:off x="0" y="0"/>
          <a:ext cx="0" cy="0"/>
          <a:chOff x="0" y="0"/>
          <a:chExt cx="0" cy="0"/>
        </a:xfrm>
      </p:grpSpPr>
      <p:pic>
        <p:nvPicPr>
          <p:cNvPr id="5122" name="Picture 2" descr="http://4.bp.blogspot.com/-O3t9GfVwMOA/UYoMzBSwkrI/AAAAAAAADMs/g0GdY3Ym08c/s1600/Nightingale+and+the+rose+PJ+Lynch.jpg"/>
          <p:cNvPicPr>
            <a:picLocks noChangeAspect="1" noChangeArrowheads="1"/>
          </p:cNvPicPr>
          <p:nvPr/>
        </p:nvPicPr>
        <p:blipFill>
          <a:blip r:embed="rId2">
            <a:extLst/>
          </a:blip>
          <a:srcRect/>
          <a:stretch>
            <a:fillRect/>
          </a:stretch>
        </p:blipFill>
        <p:spPr bwMode="auto">
          <a:xfrm>
            <a:off x="1571604" y="357166"/>
            <a:ext cx="5022320" cy="60547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7001">
              <a:srgbClr val="E6E6E6"/>
            </a:gs>
            <a:gs pos="32001">
              <a:srgbClr val="7D8496"/>
            </a:gs>
            <a:gs pos="47000">
              <a:srgbClr val="E6E6E6"/>
            </a:gs>
            <a:gs pos="85001">
              <a:srgbClr val="7D8496"/>
            </a:gs>
            <a:gs pos="100000">
              <a:srgbClr val="E6E6E6"/>
            </a:gs>
          </a:gsLst>
          <a:lin ang="5400000"/>
        </a:gradFill>
        <a:effectLst/>
      </p:bgPr>
    </p:bg>
    <p:spTree>
      <p:nvGrpSpPr>
        <p:cNvPr id="1" name=""/>
        <p:cNvGrpSpPr/>
        <p:nvPr/>
      </p:nvGrpSpPr>
      <p:grpSpPr>
        <a:xfrm>
          <a:off x="0" y="0"/>
          <a:ext cx="0" cy="0"/>
          <a:chOff x="0" y="0"/>
          <a:chExt cx="0" cy="0"/>
        </a:xfrm>
      </p:grpSpPr>
      <p:pic>
        <p:nvPicPr>
          <p:cNvPr id="2" name="Рисунок 1" descr="http://ic.c4assets.com/brands/wilde-stories/series-1/episode-3/wilde-stories-s1e3_625x352.jpg?interpolation=progressive-bicubic&amp;output-quality=90&amp;output-format=jpeg&amp;resize=625px:352px"/>
          <p:cNvPicPr/>
          <p:nvPr/>
        </p:nvPicPr>
        <p:blipFill>
          <a:blip r:embed="rId2">
            <a:extLst/>
          </a:blip>
          <a:srcRect/>
          <a:stretch>
            <a:fillRect/>
          </a:stretch>
        </p:blipFill>
        <p:spPr bwMode="auto">
          <a:xfrm>
            <a:off x="1259632" y="404664"/>
            <a:ext cx="6696743" cy="604867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p:cNvPicPr>
            <a:picLocks noChangeAspect="1" noChangeArrowheads="1"/>
          </p:cNvPicPr>
          <p:nvPr/>
        </p:nvPicPr>
        <p:blipFill>
          <a:blip r:embed="rId3"/>
          <a:srcRect/>
          <a:stretch>
            <a:fillRect/>
          </a:stretch>
        </p:blipFill>
        <p:spPr bwMode="auto">
          <a:xfrm>
            <a:off x="107950" y="22225"/>
            <a:ext cx="8928100" cy="683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2025</TotalTime>
  <Words>881</Words>
  <Application>Microsoft Office PowerPoint</Application>
  <PresentationFormat>Экран (4:3)</PresentationFormat>
  <Paragraphs>110</Paragraphs>
  <Slides>27</Slides>
  <Notes>3</Notes>
  <HiddenSlides>0</HiddenSlides>
  <MMClips>2</MMClips>
  <ScaleCrop>false</ScaleCrop>
  <HeadingPairs>
    <vt:vector size="4" baseType="variant">
      <vt:variant>
        <vt:lpstr>Тема</vt:lpstr>
      </vt:variant>
      <vt:variant>
        <vt:i4>6</vt:i4>
      </vt:variant>
      <vt:variant>
        <vt:lpstr>Заголовки слайдов</vt:lpstr>
      </vt:variant>
      <vt:variant>
        <vt:i4>27</vt:i4>
      </vt:variant>
    </vt:vector>
  </HeadingPairs>
  <TitlesOfParts>
    <vt:vector size="33" baseType="lpstr">
      <vt:lpstr>Тема Office</vt:lpstr>
      <vt:lpstr>1_Тема Office</vt:lpstr>
      <vt:lpstr>3_Тема Office</vt:lpstr>
      <vt:lpstr>5_Тема Office</vt:lpstr>
      <vt:lpstr>2_Тема Office</vt:lpstr>
      <vt:lpstr>4_Тема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Useful Lexics</vt:lpstr>
      <vt:lpstr>Make up the sentences, put them in the correct order according to the development of the events in the fairy tale. Match the sentences with the appropriate elements of the Plot Structure.</vt:lpstr>
      <vt:lpstr>Презентация PowerPoint</vt:lpstr>
      <vt:lpstr>Literary Devices</vt:lpstr>
      <vt:lpstr>Презентация PowerPoint</vt:lpstr>
      <vt:lpstr>Anagrams</vt:lpstr>
      <vt:lpstr>Презентация PowerPoint</vt:lpstr>
      <vt:lpstr>Презентация PowerPoint</vt:lpstr>
      <vt:lpstr>Say it in other words </vt:lpstr>
      <vt:lpstr>Attribute map</vt:lpstr>
      <vt:lpstr>Symbols</vt:lpstr>
      <vt:lpstr>Презентация PowerPoint</vt:lpstr>
      <vt:lpstr>Look at the central  4 dots for 30 seconds, then slowly look at the wall.</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Дом</cp:lastModifiedBy>
  <cp:revision>180</cp:revision>
  <cp:lastPrinted>2015-11-17T08:32:26Z</cp:lastPrinted>
  <dcterms:created xsi:type="dcterms:W3CDTF">2015-11-11T21:18:59Z</dcterms:created>
  <dcterms:modified xsi:type="dcterms:W3CDTF">2015-11-24T18:30:33Z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1465273</vt:lpwstr>
  </property>
  <property fmtid="{D5CDD505-2E9C-101B-9397-08002B2CF9AE}" name="NXPowerLiteVersion" pid="3">
    <vt:lpwstr>D4.1.4</vt:lpwstr>
  </property>
</Properties>
</file>