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500"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28.04.2016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28.04.2016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28.04.2016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28.04.2016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28.04.2016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28.04.2016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28.04.2016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28.04.2016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28.04.2016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28.04.2016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28.04.2016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28.04.2016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0" y="188640"/>
            <a:ext cx="4320480" cy="3096344"/>
          </a:xfrm>
          <a:prstGeom prst="rect">
            <a:avLst/>
          </a:prstGeom>
          <a:ln>
            <a:noFill/>
          </a:ln>
          <a:effectLst>
            <a:softEdge rad="112500"/>
          </a:effectLst>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024" y="332656"/>
            <a:ext cx="3834730" cy="2594967"/>
          </a:xfrm>
          <a:prstGeom prst="rect">
            <a:avLst/>
          </a:prstGeom>
          <a:ln>
            <a:noFill/>
          </a:ln>
          <a:effectLst>
            <a:softEdge rad="112500"/>
          </a:effectLst>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44" y="3645024"/>
            <a:ext cx="3222705" cy="2247131"/>
          </a:xfrm>
          <a:prstGeom prst="rect">
            <a:avLst/>
          </a:prstGeom>
          <a:ln>
            <a:noFill/>
          </a:ln>
          <a:effectLst>
            <a:softEdge rad="112500"/>
          </a:effectLst>
        </p:spPr>
      </p:pic>
      <p:pic>
        <p:nvPicPr>
          <p:cNvPr id="7" name="Рисунок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3968" y="3284984"/>
            <a:ext cx="3816424" cy="3096344"/>
          </a:xfrm>
          <a:prstGeom prst="rect">
            <a:avLst/>
          </a:prstGeom>
          <a:ln>
            <a:noFill/>
          </a:ln>
          <a:effectLst>
            <a:softEdge rad="112500"/>
          </a:effectLst>
        </p:spPr>
      </p:pic>
    </p:spTree>
    <p:extLst>
      <p:ext uri="{BB962C8B-B14F-4D97-AF65-F5344CB8AC3E}">
        <p14:creationId xmlns:p14="http://schemas.microsoft.com/office/powerpoint/2010/main" val="24492014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404664"/>
            <a:ext cx="8784976" cy="5544616"/>
          </a:xfrm>
          <a:prstGeom prst="rect">
            <a:avLst/>
          </a:prstGeom>
        </p:spPr>
      </p:pic>
      <p:sp>
        <p:nvSpPr>
          <p:cNvPr id="8" name="Объект 7"/>
          <p:cNvSpPr>
            <a:spLocks noGrp="1"/>
          </p:cNvSpPr>
          <p:nvPr>
            <p:ph idx="1"/>
          </p:nvPr>
        </p:nvSpPr>
        <p:spPr/>
        <p:txBody>
          <a:bodyPr/>
          <a:lstStyle/>
          <a:p>
            <a:endParaRPr lang="en-US" dirty="0" smtClean="0"/>
          </a:p>
          <a:p>
            <a:endParaRPr lang="ru-RU" dirty="0"/>
          </a:p>
        </p:txBody>
      </p:sp>
    </p:spTree>
    <p:extLst>
      <p:ext uri="{BB962C8B-B14F-4D97-AF65-F5344CB8AC3E}">
        <p14:creationId xmlns:p14="http://schemas.microsoft.com/office/powerpoint/2010/main" val="13911483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3661737992"/>
              </p:ext>
            </p:extLst>
          </p:nvPr>
        </p:nvGraphicFramePr>
        <p:xfrm>
          <a:off x="395536" y="188640"/>
          <a:ext cx="8064896" cy="5778642"/>
        </p:xfrm>
        <a:graphic>
          <a:graphicData uri="http://schemas.openxmlformats.org/drawingml/2006/table">
            <a:tbl>
              <a:tblPr firstRow="1" firstCol="1" bandRow="1"/>
              <a:tblGrid>
                <a:gridCol w="1152128"/>
                <a:gridCol w="1152128"/>
                <a:gridCol w="1152128"/>
                <a:gridCol w="1152128"/>
                <a:gridCol w="1152128"/>
                <a:gridCol w="1152128"/>
                <a:gridCol w="1152128"/>
              </a:tblGrid>
              <a:tr h="432048">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C</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U</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K</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O</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S</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I</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D</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6054">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H</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Q</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effectLst/>
                          <a:latin typeface="Times New Roman"/>
                          <a:ea typeface="Calibri"/>
                          <a:cs typeface="Times New Roman"/>
                        </a:rPr>
                        <a:t>W</a:t>
                      </a:r>
                      <a:endParaRPr lang="ru-RU"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G</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J</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M</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I</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6054">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U</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B</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A</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S</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K</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E</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T</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6054">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R</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O</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S</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solidFill>
                            <a:schemeClr val="tx1"/>
                          </a:solidFill>
                          <a:effectLst/>
                          <a:latin typeface="Times New Roman"/>
                          <a:ea typeface="Calibri"/>
                          <a:cs typeface="Times New Roman"/>
                        </a:rPr>
                        <a:t>P</a:t>
                      </a:r>
                      <a:endParaRPr lang="ru-RU" sz="110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A</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S</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effectLst/>
                          <a:latin typeface="Times New Roman"/>
                          <a:ea typeface="Calibri"/>
                          <a:cs typeface="Times New Roman"/>
                        </a:rPr>
                        <a:t>K</a:t>
                      </a:r>
                      <a:endParaRPr lang="ru-RU"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6054">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C</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B</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G</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R</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Y</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L</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P</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6054">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H</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O</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L</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I</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D</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A</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Y</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6054">
                <a:tc>
                  <a:txBody>
                    <a:bodyPr/>
                    <a:lstStyle/>
                    <a:p>
                      <a:pPr algn="ctr">
                        <a:lnSpc>
                          <a:spcPct val="115000"/>
                        </a:lnSpc>
                        <a:spcAft>
                          <a:spcPts val="0"/>
                        </a:spcAft>
                      </a:pPr>
                      <a:r>
                        <a:rPr lang="en-US" sz="1200">
                          <a:effectLst/>
                          <a:latin typeface="Times New Roman"/>
                          <a:ea typeface="Calibri"/>
                          <a:cs typeface="Times New Roman"/>
                        </a:rPr>
                        <a:t>G</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B</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U</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N</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N</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Y</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S</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6054">
                <a:tc>
                  <a:txBody>
                    <a:bodyPr/>
                    <a:lstStyle/>
                    <a:p>
                      <a:pPr algn="ctr">
                        <a:lnSpc>
                          <a:spcPct val="115000"/>
                        </a:lnSpc>
                        <a:spcAft>
                          <a:spcPts val="0"/>
                        </a:spcAft>
                      </a:pPr>
                      <a:r>
                        <a:rPr lang="en-US" sz="1200">
                          <a:effectLst/>
                          <a:latin typeface="Times New Roman"/>
                          <a:ea typeface="Calibri"/>
                          <a:cs typeface="Times New Roman"/>
                        </a:rPr>
                        <a:t>V</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J</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effectLst/>
                          <a:latin typeface="Times New Roman"/>
                          <a:ea typeface="Calibri"/>
                          <a:cs typeface="Times New Roman"/>
                        </a:rPr>
                        <a:t>L</a:t>
                      </a:r>
                      <a:endParaRPr lang="ru-RU"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G</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effectLst/>
                          <a:latin typeface="Times New Roman"/>
                          <a:ea typeface="Calibri"/>
                          <a:cs typeface="Times New Roman"/>
                        </a:rPr>
                        <a:t>S</a:t>
                      </a:r>
                      <a:endParaRPr lang="ru-RU"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T</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A</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6054">
                <a:tc>
                  <a:txBody>
                    <a:bodyPr/>
                    <a:lstStyle/>
                    <a:p>
                      <a:pPr algn="ctr">
                        <a:lnSpc>
                          <a:spcPct val="115000"/>
                        </a:lnSpc>
                        <a:spcAft>
                          <a:spcPts val="0"/>
                        </a:spcAft>
                      </a:pPr>
                      <a:r>
                        <a:rPr lang="en-US" sz="1200">
                          <a:effectLst/>
                          <a:latin typeface="Times New Roman"/>
                          <a:ea typeface="Calibri"/>
                          <a:cs typeface="Times New Roman"/>
                        </a:rPr>
                        <a:t>B</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A</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F</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P</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O</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E</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N</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6054">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E</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A</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S</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T</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E</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R</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K</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6054">
                <a:tc>
                  <a:txBody>
                    <a:bodyPr/>
                    <a:lstStyle/>
                    <a:p>
                      <a:pPr algn="ctr">
                        <a:lnSpc>
                          <a:spcPct val="115000"/>
                        </a:lnSpc>
                        <a:spcAft>
                          <a:spcPts val="0"/>
                        </a:spcAft>
                      </a:pPr>
                      <a:r>
                        <a:rPr lang="en-US" sz="1200">
                          <a:effectLst/>
                          <a:latin typeface="Times New Roman"/>
                          <a:ea typeface="Calibri"/>
                          <a:cs typeface="Times New Roman"/>
                        </a:rPr>
                        <a:t>U</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W</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O</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A</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F</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P</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solidFill>
                            <a:schemeClr val="tx1"/>
                          </a:solidFill>
                          <a:effectLst/>
                          <a:latin typeface="Times New Roman"/>
                          <a:ea typeface="Calibri"/>
                          <a:cs typeface="Times New Roman"/>
                        </a:rPr>
                        <a:t>A</a:t>
                      </a:r>
                      <a:endParaRPr lang="ru-RU" sz="1100" dirty="0">
                        <a:solidFill>
                          <a:schemeClr val="tx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6054">
                <a:tc>
                  <a:txBody>
                    <a:bodyPr/>
                    <a:lstStyle/>
                    <a:p>
                      <a:pPr algn="ctr">
                        <a:lnSpc>
                          <a:spcPct val="115000"/>
                        </a:lnSpc>
                        <a:spcAft>
                          <a:spcPts val="0"/>
                        </a:spcAft>
                      </a:pPr>
                      <a:r>
                        <a:rPr lang="en-US" sz="1200">
                          <a:effectLst/>
                          <a:latin typeface="Times New Roman"/>
                          <a:ea typeface="Calibri"/>
                          <a:cs typeface="Times New Roman"/>
                        </a:rPr>
                        <a:t>T</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I</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L</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W</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effectLst/>
                          <a:latin typeface="Times New Roman"/>
                          <a:ea typeface="Calibri"/>
                          <a:cs typeface="Times New Roman"/>
                        </a:rPr>
                        <a:t>T</a:t>
                      </a:r>
                      <a:endParaRPr lang="ru-RU"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effectLst/>
                          <a:latin typeface="Times New Roman"/>
                          <a:ea typeface="Calibri"/>
                          <a:cs typeface="Times New Roman"/>
                        </a:rPr>
                        <a:t>C</a:t>
                      </a:r>
                      <a:endParaRPr lang="ru-RU"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effectLst/>
                          <a:latin typeface="Times New Roman"/>
                          <a:ea typeface="Calibri"/>
                          <a:cs typeface="Times New Roman"/>
                        </a:rPr>
                        <a:t>U</a:t>
                      </a:r>
                      <a:endParaRPr lang="ru-RU"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34630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332656"/>
            <a:ext cx="8229600" cy="5793507"/>
          </a:xfrm>
        </p:spPr>
        <p:txBody>
          <a:bodyPr>
            <a:normAutofit fontScale="47500" lnSpcReduction="20000"/>
          </a:bodyPr>
          <a:lstStyle/>
          <a:p>
            <a:pPr algn="ctr">
              <a:lnSpc>
                <a:spcPct val="115000"/>
              </a:lnSpc>
              <a:spcAft>
                <a:spcPts val="1000"/>
              </a:spcAft>
            </a:pPr>
            <a:r>
              <a:rPr lang="en-US" b="1" dirty="0">
                <a:latin typeface="Times New Roman"/>
                <a:ea typeface="Calibri"/>
                <a:cs typeface="Times New Roman"/>
              </a:rPr>
              <a:t>Easter</a:t>
            </a:r>
            <a:endParaRPr lang="ru-RU" sz="2800" dirty="0">
              <a:ea typeface="Calibri"/>
              <a:cs typeface="Times New Roman"/>
            </a:endParaRPr>
          </a:p>
          <a:p>
            <a:pPr>
              <a:lnSpc>
                <a:spcPct val="115000"/>
              </a:lnSpc>
              <a:spcAft>
                <a:spcPts val="1000"/>
              </a:spcAft>
            </a:pPr>
            <a:r>
              <a:rPr lang="en-US" b="1" dirty="0">
                <a:solidFill>
                  <a:srgbClr val="222222"/>
                </a:solidFill>
                <a:latin typeface="Times New Roman"/>
                <a:ea typeface="Calibri"/>
                <a:cs typeface="Times New Roman"/>
              </a:rPr>
              <a:t>C</a:t>
            </a:r>
            <a:endParaRPr lang="ru-RU" sz="2800" dirty="0">
              <a:ea typeface="Calibri"/>
              <a:cs typeface="Times New Roman"/>
            </a:endParaRPr>
          </a:p>
          <a:p>
            <a:pPr>
              <a:lnSpc>
                <a:spcPct val="115000"/>
              </a:lnSpc>
              <a:spcAft>
                <a:spcPts val="1000"/>
              </a:spcAft>
            </a:pPr>
            <a:r>
              <a:rPr lang="en-US" dirty="0">
                <a:solidFill>
                  <a:srgbClr val="222222"/>
                </a:solidFill>
                <a:latin typeface="Times New Roman"/>
                <a:ea typeface="Calibri"/>
                <a:cs typeface="Times New Roman"/>
              </a:rPr>
              <a:t>Easter is one of the most important holidays of the year. Easter is the day when Jesus Christ resurrected. Usually this holiday is celebrated on one of Sundays in spring. Easter eggs and Easter</a:t>
            </a:r>
            <a:r>
              <a:rPr lang="en-US" b="1" dirty="0">
                <a:solidFill>
                  <a:srgbClr val="222222"/>
                </a:solidFill>
                <a:latin typeface="Times New Roman"/>
                <a:ea typeface="Calibri"/>
                <a:cs typeface="Times New Roman"/>
              </a:rPr>
              <a:t> </a:t>
            </a:r>
            <a:r>
              <a:rPr lang="en-US" dirty="0">
                <a:solidFill>
                  <a:srgbClr val="222222"/>
                </a:solidFill>
                <a:latin typeface="Times New Roman"/>
                <a:ea typeface="Calibri"/>
                <a:cs typeface="Times New Roman"/>
              </a:rPr>
              <a:t>cakes (or </a:t>
            </a:r>
            <a:r>
              <a:rPr lang="en-US" dirty="0" err="1">
                <a:solidFill>
                  <a:srgbClr val="222222"/>
                </a:solidFill>
                <a:latin typeface="Times New Roman"/>
                <a:ea typeface="Calibri"/>
                <a:cs typeface="Times New Roman"/>
              </a:rPr>
              <a:t>paskhas</a:t>
            </a:r>
            <a:r>
              <a:rPr lang="en-US" dirty="0">
                <a:solidFill>
                  <a:srgbClr val="222222"/>
                </a:solidFill>
                <a:latin typeface="Times New Roman"/>
                <a:ea typeface="Calibri"/>
                <a:cs typeface="Times New Roman"/>
              </a:rPr>
              <a:t>) are the traditional symbols of the religious holiday.</a:t>
            </a:r>
            <a:endParaRPr lang="ru-RU" sz="2800" dirty="0">
              <a:ea typeface="Calibri"/>
              <a:cs typeface="Times New Roman"/>
            </a:endParaRPr>
          </a:p>
          <a:p>
            <a:pPr>
              <a:lnSpc>
                <a:spcPct val="115000"/>
              </a:lnSpc>
              <a:spcAft>
                <a:spcPts val="1000"/>
              </a:spcAft>
            </a:pPr>
            <a:r>
              <a:rPr lang="en-US" b="1" dirty="0">
                <a:solidFill>
                  <a:srgbClr val="222222"/>
                </a:solidFill>
                <a:latin typeface="Times New Roman"/>
                <a:ea typeface="Calibri"/>
                <a:cs typeface="Times New Roman"/>
              </a:rPr>
              <a:t>A</a:t>
            </a:r>
            <a:endParaRPr lang="ru-RU" sz="2800" dirty="0">
              <a:ea typeface="Calibri"/>
              <a:cs typeface="Times New Roman"/>
            </a:endParaRPr>
          </a:p>
          <a:p>
            <a:pPr>
              <a:lnSpc>
                <a:spcPct val="115000"/>
              </a:lnSpc>
              <a:spcAft>
                <a:spcPts val="1000"/>
              </a:spcAft>
            </a:pPr>
            <a:r>
              <a:rPr lang="en-US" dirty="0">
                <a:solidFill>
                  <a:srgbClr val="222222"/>
                </a:solidFill>
                <a:latin typeface="Times New Roman"/>
                <a:ea typeface="Calibri"/>
                <a:cs typeface="Times New Roman"/>
              </a:rPr>
              <a:t>On that day the religious people go to church and listen to the ceremony. Usually they bring with them Easter eggs, salt, Easter cakes, butter, cheese and ham. Some people prefer to bake Easter cakes themselves and others buy </a:t>
            </a:r>
            <a:r>
              <a:rPr lang="en-US" dirty="0" err="1">
                <a:solidFill>
                  <a:srgbClr val="222222"/>
                </a:solidFill>
                <a:latin typeface="Times New Roman"/>
                <a:ea typeface="Calibri"/>
                <a:cs typeface="Times New Roman"/>
              </a:rPr>
              <a:t>paskhas</a:t>
            </a:r>
            <a:r>
              <a:rPr lang="en-US" dirty="0">
                <a:solidFill>
                  <a:srgbClr val="222222"/>
                </a:solidFill>
                <a:latin typeface="Times New Roman"/>
                <a:ea typeface="Calibri"/>
                <a:cs typeface="Times New Roman"/>
              </a:rPr>
              <a:t> at bakery. In the morning after the end of the ceremony, everyone greet each other with the words “</a:t>
            </a:r>
            <a:r>
              <a:rPr lang="en-US" dirty="0" err="1">
                <a:solidFill>
                  <a:srgbClr val="222222"/>
                </a:solidFill>
                <a:latin typeface="Times New Roman"/>
                <a:ea typeface="Calibri"/>
                <a:cs typeface="Times New Roman"/>
              </a:rPr>
              <a:t>Khrystos</a:t>
            </a:r>
            <a:r>
              <a:rPr lang="en-US" dirty="0">
                <a:solidFill>
                  <a:srgbClr val="222222"/>
                </a:solidFill>
                <a:latin typeface="Times New Roman"/>
                <a:ea typeface="Calibri"/>
                <a:cs typeface="Times New Roman"/>
              </a:rPr>
              <a:t> </a:t>
            </a:r>
            <a:r>
              <a:rPr lang="en-US" dirty="0" err="1">
                <a:solidFill>
                  <a:srgbClr val="222222"/>
                </a:solidFill>
                <a:latin typeface="Times New Roman"/>
                <a:ea typeface="Calibri"/>
                <a:cs typeface="Times New Roman"/>
              </a:rPr>
              <a:t>voskres</a:t>
            </a:r>
            <a:r>
              <a:rPr lang="en-US" dirty="0">
                <a:solidFill>
                  <a:srgbClr val="222222"/>
                </a:solidFill>
                <a:latin typeface="Times New Roman"/>
                <a:ea typeface="Calibri"/>
                <a:cs typeface="Times New Roman"/>
              </a:rPr>
              <a:t>!” (Christ is risen!). The proper response is “</a:t>
            </a:r>
            <a:r>
              <a:rPr lang="en-US" dirty="0" err="1">
                <a:solidFill>
                  <a:srgbClr val="222222"/>
                </a:solidFill>
                <a:latin typeface="Times New Roman"/>
                <a:ea typeface="Calibri"/>
                <a:cs typeface="Times New Roman"/>
              </a:rPr>
              <a:t>Voyistino</a:t>
            </a:r>
            <a:r>
              <a:rPr lang="en-US" dirty="0">
                <a:solidFill>
                  <a:srgbClr val="222222"/>
                </a:solidFill>
                <a:latin typeface="Times New Roman"/>
                <a:ea typeface="Calibri"/>
                <a:cs typeface="Times New Roman"/>
              </a:rPr>
              <a:t> </a:t>
            </a:r>
            <a:r>
              <a:rPr lang="en-US" dirty="0" err="1">
                <a:solidFill>
                  <a:srgbClr val="222222"/>
                </a:solidFill>
                <a:latin typeface="Times New Roman"/>
                <a:ea typeface="Calibri"/>
                <a:cs typeface="Times New Roman"/>
              </a:rPr>
              <a:t>voskres</a:t>
            </a:r>
            <a:r>
              <a:rPr lang="en-US" dirty="0">
                <a:solidFill>
                  <a:srgbClr val="222222"/>
                </a:solidFill>
                <a:latin typeface="Times New Roman"/>
                <a:ea typeface="Calibri"/>
                <a:cs typeface="Times New Roman"/>
              </a:rPr>
              <a:t>,” (Indeed he is risen). Once the ceremony is over, every family goes home for breakfast.</a:t>
            </a:r>
            <a:endParaRPr lang="ru-RU" sz="2800" dirty="0">
              <a:ea typeface="Calibri"/>
              <a:cs typeface="Times New Roman"/>
            </a:endParaRPr>
          </a:p>
          <a:p>
            <a:pPr>
              <a:lnSpc>
                <a:spcPct val="115000"/>
              </a:lnSpc>
              <a:spcAft>
                <a:spcPts val="1000"/>
              </a:spcAft>
            </a:pPr>
            <a:r>
              <a:rPr lang="en-US" b="1" dirty="0">
                <a:solidFill>
                  <a:srgbClr val="000000"/>
                </a:solidFill>
                <a:latin typeface="Times New Roman"/>
                <a:ea typeface="Calibri"/>
                <a:cs typeface="Times New Roman"/>
              </a:rPr>
              <a:t>D</a:t>
            </a:r>
            <a:endParaRPr lang="ru-RU" sz="2800" dirty="0">
              <a:ea typeface="Calibri"/>
              <a:cs typeface="Times New Roman"/>
            </a:endParaRPr>
          </a:p>
          <a:p>
            <a:pPr>
              <a:lnSpc>
                <a:spcPct val="115000"/>
              </a:lnSpc>
              <a:spcAft>
                <a:spcPts val="1000"/>
              </a:spcAft>
            </a:pPr>
            <a:r>
              <a:rPr lang="en-US" dirty="0">
                <a:solidFill>
                  <a:srgbClr val="000000"/>
                </a:solidFill>
                <a:latin typeface="Times New Roman"/>
                <a:ea typeface="Calibri"/>
                <a:cs typeface="Times New Roman"/>
              </a:rPr>
              <a:t>In English-speaking countries eggs are delivered by Easter Rabbit or Bunny in an Easter basket. Children look for them in the house or in the garden.</a:t>
            </a:r>
            <a:endParaRPr lang="ru-RU" sz="2800" dirty="0">
              <a:ea typeface="Calibri"/>
              <a:cs typeface="Times New Roman"/>
            </a:endParaRPr>
          </a:p>
          <a:p>
            <a:pPr>
              <a:lnSpc>
                <a:spcPct val="115000"/>
              </a:lnSpc>
              <a:spcAft>
                <a:spcPts val="1000"/>
              </a:spcAft>
            </a:pPr>
            <a:r>
              <a:rPr lang="en-US" b="1" dirty="0">
                <a:solidFill>
                  <a:srgbClr val="222222"/>
                </a:solidFill>
                <a:latin typeface="Times New Roman"/>
                <a:ea typeface="Calibri"/>
                <a:cs typeface="Times New Roman"/>
              </a:rPr>
              <a:t>B</a:t>
            </a:r>
            <a:endParaRPr lang="ru-RU" sz="2800" dirty="0">
              <a:ea typeface="Calibri"/>
              <a:cs typeface="Times New Roman"/>
            </a:endParaRPr>
          </a:p>
          <a:p>
            <a:pPr>
              <a:lnSpc>
                <a:spcPct val="115000"/>
              </a:lnSpc>
              <a:spcAft>
                <a:spcPts val="1000"/>
              </a:spcAft>
            </a:pPr>
            <a:r>
              <a:rPr lang="en-US" dirty="0">
                <a:solidFill>
                  <a:srgbClr val="222222"/>
                </a:solidFill>
                <a:latin typeface="Times New Roman"/>
                <a:ea typeface="Calibri"/>
                <a:cs typeface="Times New Roman"/>
              </a:rPr>
              <a:t>Easter Sunday is a day of singing and eating. Many people visit their friends and relatives and exchange Easter eggs.</a:t>
            </a:r>
            <a:endParaRPr lang="ru-RU" sz="2800" dirty="0">
              <a:ea typeface="Calibri"/>
              <a:cs typeface="Times New Roman"/>
            </a:endParaRPr>
          </a:p>
          <a:p>
            <a:endParaRPr lang="ru-RU" dirty="0"/>
          </a:p>
        </p:txBody>
      </p:sp>
    </p:spTree>
    <p:extLst>
      <p:ext uri="{BB962C8B-B14F-4D97-AF65-F5344CB8AC3E}">
        <p14:creationId xmlns:p14="http://schemas.microsoft.com/office/powerpoint/2010/main" val="2659835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down)">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down)">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wipe(down)">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wipe(down)">
                                      <p:cBhvr>
                                        <p:cTn id="4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fontScale="90000"/>
          </a:bodyPr>
          <a:lstStyle/>
          <a:p>
            <a:r>
              <a:rPr lang="en-US" dirty="0" smtClean="0"/>
              <a:t>True or false</a:t>
            </a:r>
            <a:endParaRPr lang="ru-RU" dirty="0"/>
          </a:p>
        </p:txBody>
      </p:sp>
      <p:sp>
        <p:nvSpPr>
          <p:cNvPr id="3" name="Объект 2"/>
          <p:cNvSpPr>
            <a:spLocks noGrp="1"/>
          </p:cNvSpPr>
          <p:nvPr>
            <p:ph idx="1"/>
          </p:nvPr>
        </p:nvSpPr>
        <p:spPr>
          <a:xfrm>
            <a:off x="457200" y="1124744"/>
            <a:ext cx="8229600" cy="5001419"/>
          </a:xfrm>
        </p:spPr>
        <p:txBody>
          <a:bodyPr>
            <a:normAutofit lnSpcReduction="10000"/>
          </a:bodyPr>
          <a:lstStyle/>
          <a:p>
            <a:pPr algn="ctr"/>
            <a:r>
              <a:rPr lang="en-US" sz="2400" b="1" dirty="0" smtClean="0"/>
              <a:t>Video 1</a:t>
            </a:r>
          </a:p>
          <a:p>
            <a:pPr marL="514350" indent="-514350">
              <a:buAutoNum type="arabicPeriod"/>
            </a:pPr>
            <a:r>
              <a:rPr lang="en-US" sz="2400" dirty="0" smtClean="0"/>
              <a:t>Girls are painting eggs (</a:t>
            </a:r>
            <a:r>
              <a:rPr lang="en-US" sz="2400" dirty="0" smtClean="0">
                <a:solidFill>
                  <a:srgbClr val="FF0000"/>
                </a:solidFill>
              </a:rPr>
              <a:t>False</a:t>
            </a:r>
            <a:r>
              <a:rPr lang="en-US" sz="2400" dirty="0" smtClean="0"/>
              <a:t>)</a:t>
            </a:r>
          </a:p>
          <a:p>
            <a:pPr marL="514350" indent="-514350">
              <a:buAutoNum type="arabicPeriod"/>
            </a:pPr>
            <a:r>
              <a:rPr lang="en-US" sz="2400" dirty="0" smtClean="0"/>
              <a:t>Renee is decorating a basket (</a:t>
            </a:r>
            <a:r>
              <a:rPr lang="en-US" sz="2400" dirty="0" smtClean="0">
                <a:solidFill>
                  <a:srgbClr val="FF0000"/>
                </a:solidFill>
              </a:rPr>
              <a:t>True</a:t>
            </a:r>
            <a:r>
              <a:rPr lang="en-US" sz="2400" dirty="0" smtClean="0"/>
              <a:t>)</a:t>
            </a:r>
          </a:p>
          <a:p>
            <a:pPr marL="514350" indent="-514350">
              <a:buAutoNum type="arabicPeriod"/>
            </a:pPr>
            <a:r>
              <a:rPr lang="en-US" sz="2400" dirty="0" smtClean="0"/>
              <a:t>Renee shows Sara a picture and girls laugh (</a:t>
            </a:r>
            <a:r>
              <a:rPr lang="en-US" sz="2400" dirty="0" smtClean="0">
                <a:solidFill>
                  <a:srgbClr val="FF0000"/>
                </a:solidFill>
              </a:rPr>
              <a:t>True</a:t>
            </a:r>
            <a:r>
              <a:rPr lang="en-US" sz="2400" dirty="0" smtClean="0"/>
              <a:t>)</a:t>
            </a:r>
          </a:p>
          <a:p>
            <a:pPr marL="0" indent="0" algn="ctr">
              <a:buNone/>
            </a:pPr>
            <a:r>
              <a:rPr lang="en-US" sz="2400" b="1" dirty="0" smtClean="0"/>
              <a:t>Video 2 </a:t>
            </a:r>
          </a:p>
          <a:p>
            <a:pPr marL="514350" indent="-514350">
              <a:buAutoNum type="arabicPeriod"/>
            </a:pPr>
            <a:r>
              <a:rPr lang="en-US" sz="2400" dirty="0" smtClean="0"/>
              <a:t>Max is in a bunny costume (</a:t>
            </a:r>
            <a:r>
              <a:rPr lang="en-US" sz="2400" dirty="0" smtClean="0">
                <a:solidFill>
                  <a:srgbClr val="FF0000"/>
                </a:solidFill>
              </a:rPr>
              <a:t>True</a:t>
            </a:r>
            <a:r>
              <a:rPr lang="en-US" sz="2400" dirty="0" smtClean="0"/>
              <a:t>)</a:t>
            </a:r>
          </a:p>
          <a:p>
            <a:pPr marL="514350" indent="-514350">
              <a:buAutoNum type="arabicPeriod"/>
            </a:pPr>
            <a:r>
              <a:rPr lang="en-US" sz="2400" dirty="0" smtClean="0"/>
              <a:t>Picture was taken a year ago (</a:t>
            </a:r>
            <a:r>
              <a:rPr lang="en-US" sz="2400" dirty="0" smtClean="0">
                <a:solidFill>
                  <a:srgbClr val="FF0000"/>
                </a:solidFill>
              </a:rPr>
              <a:t>True</a:t>
            </a:r>
            <a:r>
              <a:rPr lang="en-US" sz="2400" dirty="0" smtClean="0"/>
              <a:t>)</a:t>
            </a:r>
          </a:p>
          <a:p>
            <a:pPr marL="514350" indent="-514350">
              <a:buAutoNum type="arabicPeriod"/>
            </a:pPr>
            <a:r>
              <a:rPr lang="en-US" sz="2400" dirty="0" smtClean="0"/>
              <a:t>Sara and Max gave children books about Easter (</a:t>
            </a:r>
            <a:r>
              <a:rPr lang="en-US" sz="2400" dirty="0" smtClean="0">
                <a:solidFill>
                  <a:srgbClr val="FF0000"/>
                </a:solidFill>
              </a:rPr>
              <a:t>False</a:t>
            </a:r>
            <a:r>
              <a:rPr lang="en-US" sz="2400" dirty="0" smtClean="0"/>
              <a:t>)</a:t>
            </a:r>
          </a:p>
          <a:p>
            <a:pPr marL="0" indent="0" algn="ctr">
              <a:buNone/>
            </a:pPr>
            <a:r>
              <a:rPr lang="en-US" sz="2400" b="1" dirty="0" smtClean="0"/>
              <a:t>Video 3 </a:t>
            </a:r>
          </a:p>
          <a:p>
            <a:pPr>
              <a:buAutoNum type="arabicPeriod"/>
            </a:pPr>
            <a:r>
              <a:rPr lang="en-US" sz="2400" dirty="0" smtClean="0"/>
              <a:t>Max and Sara stayed up late decorating eggs (</a:t>
            </a:r>
            <a:r>
              <a:rPr lang="en-US" sz="2400" dirty="0" smtClean="0">
                <a:solidFill>
                  <a:srgbClr val="FF0000"/>
                </a:solidFill>
              </a:rPr>
              <a:t>True</a:t>
            </a:r>
            <a:r>
              <a:rPr lang="en-US" sz="2400" dirty="0" smtClean="0"/>
              <a:t>)</a:t>
            </a:r>
          </a:p>
          <a:p>
            <a:pPr marL="0" indent="0">
              <a:buNone/>
            </a:pPr>
            <a:r>
              <a:rPr lang="en-US" sz="2400" dirty="0"/>
              <a:t>2</a:t>
            </a:r>
            <a:r>
              <a:rPr lang="en-US" sz="2400" dirty="0" smtClean="0"/>
              <a:t>. Renee and Simon are going to the cinema (</a:t>
            </a:r>
            <a:r>
              <a:rPr lang="en-US" sz="2400" dirty="0" smtClean="0">
                <a:solidFill>
                  <a:srgbClr val="FF0000"/>
                </a:solidFill>
              </a:rPr>
              <a:t>False</a:t>
            </a:r>
            <a:r>
              <a:rPr lang="en-US" sz="2400" dirty="0" smtClean="0"/>
              <a:t>)</a:t>
            </a:r>
          </a:p>
          <a:p>
            <a:pPr marL="0" indent="0">
              <a:buNone/>
            </a:pPr>
            <a:r>
              <a:rPr lang="en-US" sz="2400" dirty="0"/>
              <a:t>3</a:t>
            </a:r>
            <a:r>
              <a:rPr lang="en-US" sz="2400" dirty="0" smtClean="0"/>
              <a:t>.Sara and Max forgot to boil some of the eggs (</a:t>
            </a:r>
            <a:r>
              <a:rPr lang="en-US" sz="2400" dirty="0" smtClean="0">
                <a:solidFill>
                  <a:srgbClr val="FF0000"/>
                </a:solidFill>
              </a:rPr>
              <a:t>True</a:t>
            </a:r>
            <a:r>
              <a:rPr lang="en-US" sz="2400" dirty="0" smtClean="0"/>
              <a:t>)</a:t>
            </a:r>
          </a:p>
          <a:p>
            <a:pPr>
              <a:buAutoNum type="arabicPeriod"/>
            </a:pPr>
            <a:endParaRPr lang="ru-RU" sz="1800" dirty="0"/>
          </a:p>
        </p:txBody>
      </p:sp>
    </p:spTree>
    <p:extLst>
      <p:ext uri="{BB962C8B-B14F-4D97-AF65-F5344CB8AC3E}">
        <p14:creationId xmlns:p14="http://schemas.microsoft.com/office/powerpoint/2010/main" val="428696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fade">
                                      <p:cBhvr>
                                        <p:cTn id="37" dur="500"/>
                                        <p:tgtEl>
                                          <p:spTgt spid="3">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fade">
                                      <p:cBhvr>
                                        <p:cTn id="42" dur="500"/>
                                        <p:tgtEl>
                                          <p:spTgt spid="3">
                                            <p:txEl>
                                              <p:pRg st="10" end="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animEffect transition="in" filter="fade">
                                      <p:cBhvr>
                                        <p:cTn id="47"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6034682"/>
          </a:xfrm>
        </p:spPr>
        <p:txBody>
          <a:bodyPr/>
          <a:lstStyle/>
          <a:p>
            <a:endParaRPr lang="ru-RU"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476672"/>
            <a:ext cx="7704856" cy="5616624"/>
          </a:xfrm>
          <a:prstGeom prst="rect">
            <a:avLst/>
          </a:prstGeom>
        </p:spPr>
      </p:pic>
    </p:spTree>
    <p:extLst>
      <p:ext uri="{BB962C8B-B14F-4D97-AF65-F5344CB8AC3E}">
        <p14:creationId xmlns:p14="http://schemas.microsoft.com/office/powerpoint/2010/main" val="89562242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TotalTime>
  <Words>204</Words>
  <Application>Microsoft Office PowerPoint</Application>
  <PresentationFormat>Экран (4:3)</PresentationFormat>
  <Paragraphs>106</Paragraphs>
  <Slides>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6</vt:i4>
      </vt:variant>
    </vt:vector>
  </HeadingPairs>
  <TitlesOfParts>
    <vt:vector size="7" baseType="lpstr">
      <vt:lpstr>Тема Office</vt:lpstr>
      <vt:lpstr>Презентация PowerPoint</vt:lpstr>
      <vt:lpstr>Презентация PowerPoint</vt:lpstr>
      <vt:lpstr>Презентация PowerPoint</vt:lpstr>
      <vt:lpstr>Презентация PowerPoint</vt:lpstr>
      <vt:lpstr>True or false</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Дом</dc:creator>
  <cp:lastModifiedBy>Андрей</cp:lastModifiedBy>
  <cp:revision>12</cp:revision>
  <dcterms:created xsi:type="dcterms:W3CDTF">2016-04-26T19:22:25Z</dcterms:created>
  <dcterms:modified xsi:type="dcterms:W3CDTF">2016-04-28T07:27:07Z</dcterms:modified>
</cp:coreProperties>
</file>