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56" r:id="rId3"/>
    <p:sldId id="269" r:id="rId4"/>
    <p:sldId id="257" r:id="rId5"/>
    <p:sldId id="273" r:id="rId6"/>
    <p:sldId id="274" r:id="rId7"/>
    <p:sldId id="262" r:id="rId8"/>
    <p:sldId id="259" r:id="rId9"/>
    <p:sldId id="258" r:id="rId10"/>
    <p:sldId id="270" r:id="rId11"/>
    <p:sldId id="272" r:id="rId12"/>
    <p:sldId id="275" r:id="rId13"/>
    <p:sldId id="26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63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3946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9929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859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8462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33019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1373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008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5464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8470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058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4285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4721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89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985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56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9836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1C8FC-53E7-4A3F-AF24-95A26F0B39D9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5D3C26C-C7CD-4DB9-AA87-9F68765173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860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Designer%20babies\Designer%20Babies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Admin\Desktop\Designer%20babies\Popov-DV-Prognoz-pogody-Zastavka-podlozhka(muzofon.com).mp3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8037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/>
              <a:t>Monday, the twenty-first of December</a:t>
            </a:r>
            <a:r>
              <a:rPr lang="en-US" sz="4400" dirty="0" smtClean="0"/>
              <a:t>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50533"/>
            <a:ext cx="9144000" cy="310726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Class-work.</a:t>
            </a:r>
          </a:p>
          <a:p>
            <a:r>
              <a:rPr lang="en-US" sz="4400" dirty="0"/>
              <a:t>Technologies. Designer babies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80655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LISTENING</a:t>
            </a:r>
            <a:endParaRPr lang="ru-RU" dirty="0"/>
          </a:p>
        </p:txBody>
      </p:sp>
      <p:pic>
        <p:nvPicPr>
          <p:cNvPr id="6" name="Designer Babie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12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b="1" dirty="0" smtClean="0"/>
              <a:t>Listening“ Designer Babies”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Why was PGD created?</a:t>
            </a:r>
            <a:endParaRPr lang="ru-RU" dirty="0" smtClean="0"/>
          </a:p>
          <a:p>
            <a:pPr lvl="0"/>
            <a:r>
              <a:rPr lang="en-US" dirty="0" smtClean="0"/>
              <a:t>Is  Dr. Jeff Steinberg a pioneer in vitro fertilization ?</a:t>
            </a:r>
            <a:endParaRPr lang="ru-RU" dirty="0" smtClean="0"/>
          </a:p>
          <a:p>
            <a:pPr lvl="0"/>
            <a:r>
              <a:rPr lang="en-US" dirty="0" smtClean="0"/>
              <a:t>How did the  couple use IVF ?</a:t>
            </a:r>
            <a:endParaRPr lang="ru-RU" dirty="0" smtClean="0"/>
          </a:p>
          <a:p>
            <a:pPr lvl="0"/>
            <a:r>
              <a:rPr lang="en-US" dirty="0" smtClean="0"/>
              <a:t> Author </a:t>
            </a:r>
            <a:r>
              <a:rPr lang="en-US" dirty="0" err="1" smtClean="0"/>
              <a:t>Caplan</a:t>
            </a:r>
            <a:r>
              <a:rPr lang="en-US" dirty="0" smtClean="0"/>
              <a:t> agrees with the prediction of </a:t>
            </a:r>
            <a:r>
              <a:rPr lang="en-US" dirty="0" err="1" smtClean="0"/>
              <a:t>Dr.Jeff</a:t>
            </a:r>
            <a:r>
              <a:rPr lang="en-US" dirty="0" smtClean="0"/>
              <a:t> Steinberg the technology will give an opportunity to determine sex with a ____  percent accuracy and eye </a:t>
            </a:r>
            <a:r>
              <a:rPr lang="en-US" dirty="0" err="1" smtClean="0"/>
              <a:t>colour</a:t>
            </a:r>
            <a:r>
              <a:rPr lang="en-US" dirty="0" smtClean="0"/>
              <a:t> with ___ percent accuracy next year.</a:t>
            </a:r>
            <a:endParaRPr lang="ru-RU" dirty="0" smtClean="0"/>
          </a:p>
          <a:p>
            <a:pPr lvl="0"/>
            <a:r>
              <a:rPr lang="en-US" dirty="0" smtClean="0"/>
              <a:t>In the future it will become possible to select  baby’s ____________________________________.</a:t>
            </a:r>
            <a:endParaRPr lang="ru-RU" dirty="0" smtClean="0"/>
          </a:p>
          <a:p>
            <a:pPr lvl="0"/>
            <a:r>
              <a:rPr lang="en-US" dirty="0" smtClean="0"/>
              <a:t>Is Author </a:t>
            </a:r>
            <a:r>
              <a:rPr lang="en-US" dirty="0" err="1" smtClean="0"/>
              <a:t>Caplan</a:t>
            </a:r>
            <a:r>
              <a:rPr lang="en-US" dirty="0" smtClean="0"/>
              <a:t> for or against  designer babies technology?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2191999" cy="6872963"/>
        </p:xfrm>
        <a:graphic>
          <a:graphicData uri="http://schemas.openxmlformats.org/presentationml/2006/ole">
            <p:oleObj spid="_x0000_s1027" name="Документ" r:id="rId3" imgW="6495892" imgH="606193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/>
              <a:t>Portfolio Time.</a:t>
            </a:r>
            <a:endParaRPr lang="ru-RU" dirty="0"/>
          </a:p>
          <a:p>
            <a:r>
              <a:rPr lang="en-US" dirty="0"/>
              <a:t>Students complete the section in their Portfolio . What have we learnt today? What can I do now?</a:t>
            </a:r>
            <a:endParaRPr lang="ru-RU" dirty="0"/>
          </a:p>
          <a:p>
            <a:r>
              <a:rPr lang="en-US" dirty="0"/>
              <a:t>(I learnt some new words , understand their meaning in texts and can  use them in speech. I can understand arguments for and against genetic engineering .I can express my opinion on this issue.)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516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72" y="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/>
              <a:t>Home task 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Admin\Desktop\Designer babies\в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253" y="1102290"/>
            <a:ext cx="5223354" cy="5956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974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WEATHER FORECAST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100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7" name="Рисунок 4" descr="C:\Users\123\Desktop\Ukraine-map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2" name="Oval 6" descr="3"/>
          <p:cNvSpPr>
            <a:spLocks noChangeArrowheads="1"/>
          </p:cNvSpPr>
          <p:nvPr/>
        </p:nvSpPr>
        <p:spPr bwMode="auto">
          <a:xfrm>
            <a:off x="7310439" y="6000750"/>
            <a:ext cx="757237" cy="495300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 -3</a:t>
            </a:r>
            <a:endParaRPr lang="ru-RU" altLang="ru-RU" sz="180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43" name="Oval 7" descr="3"/>
          <p:cNvSpPr>
            <a:spLocks noChangeArrowheads="1"/>
          </p:cNvSpPr>
          <p:nvPr/>
        </p:nvSpPr>
        <p:spPr bwMode="auto">
          <a:xfrm rot="-690959">
            <a:off x="7281863" y="4564063"/>
            <a:ext cx="679450" cy="493712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-3</a:t>
            </a:r>
            <a:endParaRPr lang="ru-RU" altLang="ru-RU" sz="1800"/>
          </a:p>
        </p:txBody>
      </p:sp>
      <p:sp>
        <p:nvSpPr>
          <p:cNvPr id="65544" name="Oval 8" descr="1"/>
          <p:cNvSpPr>
            <a:spLocks noChangeArrowheads="1"/>
          </p:cNvSpPr>
          <p:nvPr/>
        </p:nvSpPr>
        <p:spPr bwMode="auto">
          <a:xfrm rot="1949442">
            <a:off x="5329239" y="4064000"/>
            <a:ext cx="655637" cy="527050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45" name="Oval 9" descr="1"/>
          <p:cNvSpPr>
            <a:spLocks noChangeArrowheads="1"/>
          </p:cNvSpPr>
          <p:nvPr/>
        </p:nvSpPr>
        <p:spPr bwMode="auto">
          <a:xfrm>
            <a:off x="6238875" y="3857625"/>
            <a:ext cx="679450" cy="425450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46" name="Oval 10" descr="4"/>
          <p:cNvSpPr>
            <a:spLocks noChangeArrowheads="1"/>
          </p:cNvSpPr>
          <p:nvPr/>
        </p:nvSpPr>
        <p:spPr bwMode="auto">
          <a:xfrm>
            <a:off x="8239126" y="2214563"/>
            <a:ext cx="612775" cy="495300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Times New Roman" panose="02020603050405020304" pitchFamily="18" charset="0"/>
              </a:rPr>
              <a:t>-</a:t>
            </a: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1</a:t>
            </a:r>
            <a:endParaRPr lang="ru-RU" altLang="ru-RU" sz="180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39" name="Oval 3" descr="1"/>
          <p:cNvSpPr>
            <a:spLocks noChangeArrowheads="1"/>
          </p:cNvSpPr>
          <p:nvPr/>
        </p:nvSpPr>
        <p:spPr bwMode="auto">
          <a:xfrm>
            <a:off x="9596438" y="2286000"/>
            <a:ext cx="679450" cy="444500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  <a:endParaRPr lang="ru-RU" altLang="ru-RU" sz="1800"/>
          </a:p>
        </p:txBody>
      </p:sp>
      <p:sp>
        <p:nvSpPr>
          <p:cNvPr id="65540" name="Oval 4" descr="1"/>
          <p:cNvSpPr>
            <a:spLocks noChangeArrowheads="1"/>
          </p:cNvSpPr>
          <p:nvPr/>
        </p:nvSpPr>
        <p:spPr bwMode="auto">
          <a:xfrm>
            <a:off x="9024938" y="3071813"/>
            <a:ext cx="641350" cy="425450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41" name="Oval 5" descr="2"/>
          <p:cNvSpPr>
            <a:spLocks noChangeArrowheads="1"/>
          </p:cNvSpPr>
          <p:nvPr/>
        </p:nvSpPr>
        <p:spPr bwMode="auto">
          <a:xfrm>
            <a:off x="8167689" y="4000500"/>
            <a:ext cx="650875" cy="465138"/>
          </a:xfrm>
          <a:prstGeom prst="ellipse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47" name="Oval 11" descr="2"/>
          <p:cNvSpPr>
            <a:spLocks noChangeArrowheads="1"/>
          </p:cNvSpPr>
          <p:nvPr/>
        </p:nvSpPr>
        <p:spPr bwMode="auto">
          <a:xfrm>
            <a:off x="7810501" y="2786064"/>
            <a:ext cx="690563" cy="465137"/>
          </a:xfrm>
          <a:prstGeom prst="ellipse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-5</a:t>
            </a:r>
            <a:endParaRPr lang="ru-RU" altLang="ru-RU" sz="1800"/>
          </a:p>
        </p:txBody>
      </p:sp>
      <p:sp>
        <p:nvSpPr>
          <p:cNvPr id="65548" name="Oval 12" descr="4"/>
          <p:cNvSpPr>
            <a:spLocks noChangeArrowheads="1"/>
          </p:cNvSpPr>
          <p:nvPr/>
        </p:nvSpPr>
        <p:spPr bwMode="auto">
          <a:xfrm>
            <a:off x="6953251" y="1857375"/>
            <a:ext cx="669925" cy="495300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-3</a:t>
            </a:r>
            <a:endParaRPr lang="ru-RU" altLang="ru-RU" sz="1800"/>
          </a:p>
        </p:txBody>
      </p:sp>
      <p:sp>
        <p:nvSpPr>
          <p:cNvPr id="65549" name="Oval 13" descr="4"/>
          <p:cNvSpPr>
            <a:spLocks noChangeArrowheads="1"/>
          </p:cNvSpPr>
          <p:nvPr/>
        </p:nvSpPr>
        <p:spPr bwMode="auto">
          <a:xfrm>
            <a:off x="7096125" y="857250"/>
            <a:ext cx="641350" cy="484188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-2</a:t>
            </a:r>
            <a:endParaRPr lang="ru-RU" altLang="ru-RU" sz="1800"/>
          </a:p>
        </p:txBody>
      </p:sp>
      <p:sp>
        <p:nvSpPr>
          <p:cNvPr id="65550" name="Oval 14" descr="1"/>
          <p:cNvSpPr>
            <a:spLocks noChangeArrowheads="1"/>
          </p:cNvSpPr>
          <p:nvPr/>
        </p:nvSpPr>
        <p:spPr bwMode="auto">
          <a:xfrm>
            <a:off x="6238875" y="857251"/>
            <a:ext cx="622300" cy="474663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-2</a:t>
            </a:r>
            <a:endParaRPr lang="ru-RU" altLang="ru-RU" sz="1800"/>
          </a:p>
        </p:txBody>
      </p:sp>
      <p:sp>
        <p:nvSpPr>
          <p:cNvPr id="65551" name="Oval 15" descr="3"/>
          <p:cNvSpPr>
            <a:spLocks noChangeArrowheads="1"/>
          </p:cNvSpPr>
          <p:nvPr/>
        </p:nvSpPr>
        <p:spPr bwMode="auto">
          <a:xfrm>
            <a:off x="5524500" y="1857375"/>
            <a:ext cx="573088" cy="495300"/>
          </a:xfrm>
          <a:prstGeom prst="ellipse">
            <a:avLst/>
          </a:prstGeom>
          <a:blipFill dpi="0" rotWithShape="0">
            <a:blip r:embed="rId8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52" name="Oval 16" descr="2"/>
          <p:cNvSpPr>
            <a:spLocks noChangeArrowheads="1"/>
          </p:cNvSpPr>
          <p:nvPr/>
        </p:nvSpPr>
        <p:spPr bwMode="auto">
          <a:xfrm>
            <a:off x="5953125" y="3071814"/>
            <a:ext cx="573088" cy="434975"/>
          </a:xfrm>
          <a:prstGeom prst="ellipse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53" name="Oval 17" descr="1"/>
          <p:cNvSpPr>
            <a:spLocks noChangeArrowheads="1"/>
          </p:cNvSpPr>
          <p:nvPr/>
        </p:nvSpPr>
        <p:spPr bwMode="auto">
          <a:xfrm>
            <a:off x="5881688" y="2500313"/>
            <a:ext cx="608012" cy="455612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-3</a:t>
            </a:r>
            <a:endParaRPr lang="ru-RU" altLang="ru-RU" sz="1800"/>
          </a:p>
        </p:txBody>
      </p:sp>
      <p:sp>
        <p:nvSpPr>
          <p:cNvPr id="65554" name="Oval 18" descr="4"/>
          <p:cNvSpPr>
            <a:spLocks noChangeArrowheads="1"/>
          </p:cNvSpPr>
          <p:nvPr/>
        </p:nvSpPr>
        <p:spPr bwMode="auto">
          <a:xfrm>
            <a:off x="3095626" y="714376"/>
            <a:ext cx="612775" cy="474663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 0</a:t>
            </a:r>
            <a:endParaRPr lang="ru-RU" altLang="ru-RU" sz="1800"/>
          </a:p>
        </p:txBody>
      </p:sp>
      <p:sp>
        <p:nvSpPr>
          <p:cNvPr id="65555" name="Oval 19" descr="3"/>
          <p:cNvSpPr>
            <a:spLocks noChangeArrowheads="1"/>
          </p:cNvSpPr>
          <p:nvPr/>
        </p:nvSpPr>
        <p:spPr bwMode="auto">
          <a:xfrm>
            <a:off x="3810001" y="785814"/>
            <a:ext cx="563563" cy="484187"/>
          </a:xfrm>
          <a:prstGeom prst="ellipse">
            <a:avLst/>
          </a:prstGeom>
          <a:blipFill dpi="0" rotWithShape="0">
            <a:blip r:embed="rId9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-2</a:t>
            </a:r>
            <a:endParaRPr lang="ru-RU" altLang="ru-RU" sz="1800"/>
          </a:p>
        </p:txBody>
      </p:sp>
      <p:sp>
        <p:nvSpPr>
          <p:cNvPr id="65556" name="Oval 20" descr="3"/>
          <p:cNvSpPr>
            <a:spLocks noChangeArrowheads="1"/>
          </p:cNvSpPr>
          <p:nvPr/>
        </p:nvSpPr>
        <p:spPr bwMode="auto">
          <a:xfrm>
            <a:off x="4452938" y="1214439"/>
            <a:ext cx="709612" cy="484187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 -3</a:t>
            </a:r>
            <a:endParaRPr lang="ru-RU" altLang="ru-RU" sz="1800"/>
          </a:p>
        </p:txBody>
      </p:sp>
      <p:sp>
        <p:nvSpPr>
          <p:cNvPr id="65557" name="Oval 21" descr="1"/>
          <p:cNvSpPr>
            <a:spLocks noChangeArrowheads="1"/>
          </p:cNvSpPr>
          <p:nvPr/>
        </p:nvSpPr>
        <p:spPr bwMode="auto">
          <a:xfrm>
            <a:off x="4524376" y="2786064"/>
            <a:ext cx="709613" cy="465137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-3</a:t>
            </a:r>
            <a:endParaRPr lang="ru-RU" altLang="ru-RU" sz="1800"/>
          </a:p>
        </p:txBody>
      </p:sp>
      <p:sp>
        <p:nvSpPr>
          <p:cNvPr id="65558" name="Oval 22" descr="1"/>
          <p:cNvSpPr>
            <a:spLocks noChangeArrowheads="1"/>
          </p:cNvSpPr>
          <p:nvPr/>
        </p:nvSpPr>
        <p:spPr bwMode="auto">
          <a:xfrm>
            <a:off x="1952625" y="2928939"/>
            <a:ext cx="719138" cy="484187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 -1</a:t>
            </a:r>
            <a:endParaRPr lang="ru-RU" altLang="ru-RU" sz="1800"/>
          </a:p>
        </p:txBody>
      </p:sp>
      <p:sp>
        <p:nvSpPr>
          <p:cNvPr id="65559" name="Oval 23" descr="4"/>
          <p:cNvSpPr>
            <a:spLocks noChangeArrowheads="1"/>
          </p:cNvSpPr>
          <p:nvPr/>
        </p:nvSpPr>
        <p:spPr bwMode="auto">
          <a:xfrm>
            <a:off x="3095625" y="3357563"/>
            <a:ext cx="660400" cy="455612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-1</a:t>
            </a:r>
            <a:endParaRPr lang="ru-RU" altLang="ru-RU" sz="1800"/>
          </a:p>
        </p:txBody>
      </p:sp>
      <p:sp>
        <p:nvSpPr>
          <p:cNvPr id="65560" name="Oval 24" descr="4"/>
          <p:cNvSpPr>
            <a:spLocks noChangeArrowheads="1"/>
          </p:cNvSpPr>
          <p:nvPr/>
        </p:nvSpPr>
        <p:spPr bwMode="auto">
          <a:xfrm>
            <a:off x="2095501" y="1928813"/>
            <a:ext cx="601663" cy="495300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-2</a:t>
            </a:r>
            <a:endParaRPr lang="ru-RU" altLang="ru-RU" sz="180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61" name="Oval 25" descr="2"/>
          <p:cNvSpPr>
            <a:spLocks noChangeArrowheads="1"/>
          </p:cNvSpPr>
          <p:nvPr/>
        </p:nvSpPr>
        <p:spPr bwMode="auto">
          <a:xfrm>
            <a:off x="2738438" y="2786064"/>
            <a:ext cx="563562" cy="465137"/>
          </a:xfrm>
          <a:prstGeom prst="ellipse">
            <a:avLst/>
          </a:prstGeom>
          <a:blipFill dpi="0" rotWithShape="0">
            <a:blip r:embed="rId7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-1</a:t>
            </a:r>
            <a:endParaRPr lang="ru-RU" altLang="ru-RU" sz="180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5562" name="Oval 26" descr="3"/>
          <p:cNvSpPr>
            <a:spLocks noChangeArrowheads="1"/>
          </p:cNvSpPr>
          <p:nvPr/>
        </p:nvSpPr>
        <p:spPr bwMode="auto">
          <a:xfrm>
            <a:off x="3738563" y="2500313"/>
            <a:ext cx="660400" cy="455612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 -2</a:t>
            </a:r>
            <a:endParaRPr lang="ru-RU" altLang="ru-RU" sz="1800"/>
          </a:p>
        </p:txBody>
      </p:sp>
      <p:sp>
        <p:nvSpPr>
          <p:cNvPr id="65563" name="Oval 27" descr="1"/>
          <p:cNvSpPr>
            <a:spLocks noChangeArrowheads="1"/>
          </p:cNvSpPr>
          <p:nvPr/>
        </p:nvSpPr>
        <p:spPr bwMode="auto">
          <a:xfrm>
            <a:off x="3167064" y="2286000"/>
            <a:ext cx="612775" cy="465138"/>
          </a:xfrm>
          <a:prstGeom prst="ellips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000"/>
              </a:spcAft>
              <a:buNone/>
            </a:pPr>
            <a:r>
              <a:rPr lang="ru-RU" altLang="ru-RU" sz="1800">
                <a:solidFill>
                  <a:srgbClr val="002060"/>
                </a:solidFill>
                <a:latin typeface="Calibri" panose="020F0502020204030204" pitchFamily="34" charset="0"/>
              </a:rPr>
              <a:t>-2</a:t>
            </a:r>
            <a:endParaRPr lang="ru-RU" altLang="ru-RU" sz="1800"/>
          </a:p>
        </p:txBody>
      </p:sp>
      <p:sp>
        <p:nvSpPr>
          <p:cNvPr id="3103" name="Rectangle 28" descr="Tema-pogoda-na-anglijskom-yazyke-2"/>
          <p:cNvSpPr>
            <a:spLocks noChangeArrowheads="1"/>
          </p:cNvSpPr>
          <p:nvPr/>
        </p:nvSpPr>
        <p:spPr bwMode="auto">
          <a:xfrm>
            <a:off x="1524001" y="3857626"/>
            <a:ext cx="2786063" cy="3000375"/>
          </a:xfrm>
          <a:prstGeom prst="rect">
            <a:avLst/>
          </a:prstGeom>
          <a:blipFill dpi="0" rotWithShape="0">
            <a:blip r:embed="rId10"/>
            <a:srcRect/>
            <a:stretch>
              <a:fillRect/>
            </a:stretch>
          </a:blipFill>
          <a:ln w="9525">
            <a:solidFill>
              <a:srgbClr val="365F9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4" name="Содержимое 3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" name="Popov-DV-Prognoz-pogody-Zastavka-podlozhka(muzofon.com)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1637287" y="38725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824371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5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5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65544" grpId="0" animBg="1"/>
      <p:bldP spid="65546" grpId="0" animBg="1"/>
      <p:bldP spid="65539" grpId="0" animBg="1"/>
      <p:bldP spid="65540" grpId="0" animBg="1"/>
      <p:bldP spid="65541" grpId="0" animBg="1"/>
      <p:bldP spid="65547" grpId="0" animBg="1"/>
      <p:bldP spid="65548" grpId="0" animBg="1"/>
      <p:bldP spid="65549" grpId="0" animBg="1"/>
      <p:bldP spid="65550" grpId="0" animBg="1"/>
      <p:bldP spid="65551" grpId="0" animBg="1"/>
      <p:bldP spid="65552" grpId="0" animBg="1"/>
      <p:bldP spid="65553" grpId="0" animBg="1"/>
      <p:bldP spid="65554" grpId="0" animBg="1"/>
      <p:bldP spid="65555" grpId="0" animBg="1"/>
      <p:bldP spid="65556" grpId="0" animBg="1"/>
      <p:bldP spid="65557" grpId="0" animBg="1"/>
      <p:bldP spid="65558" grpId="0" animBg="1"/>
      <p:bldP spid="65559" grpId="0" animBg="1"/>
      <p:bldP spid="65560" grpId="0" animBg="1"/>
      <p:bldP spid="65561" grpId="0" animBg="1"/>
      <p:bldP spid="65562" grpId="0" animBg="1"/>
      <p:bldP spid="655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9087571"/>
              </p:ext>
            </p:extLst>
          </p:nvPr>
        </p:nvGraphicFramePr>
        <p:xfrm>
          <a:off x="2302933" y="229658"/>
          <a:ext cx="8202681" cy="60669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052"/>
                <a:gridCol w="2030977"/>
                <a:gridCol w="1668163"/>
                <a:gridCol w="1652075"/>
                <a:gridCol w="1493414"/>
              </a:tblGrid>
              <a:tr h="216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</a:tr>
              <a:tr h="2383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</a:tr>
              <a:tr h="1733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</a:tr>
              <a:tr h="1733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02" marR="51802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045738" y="-127624"/>
            <a:ext cx="141013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Passive    VOICE</a:t>
            </a:r>
            <a:endParaRPr kumimoji="0" lang="en-US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180153"/>
            <a:ext cx="10676467" cy="684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592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English\Grammar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11538" t="30140"/>
          <a:stretch>
            <a:fillRect/>
          </a:stretch>
        </p:blipFill>
        <p:spPr bwMode="auto">
          <a:xfrm>
            <a:off x="-2640971" y="1340769"/>
            <a:ext cx="2208245" cy="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44960" y="2060848"/>
            <a:ext cx="211223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304256" y="6508056"/>
            <a:ext cx="2304256" cy="34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208245" y="5805264"/>
            <a:ext cx="2208245" cy="32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121024" y="4365105"/>
            <a:ext cx="3840427" cy="35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208245" y="3717032"/>
            <a:ext cx="2208245" cy="34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255573" y="4797152"/>
            <a:ext cx="22555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122873" y="2924944"/>
            <a:ext cx="3122873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04 0.02081 L 0.46458 -0.073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05 -6.93642E-7 L 0.89375 -0.104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98 -0.01017 L 0.36024 -0.062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45 0.00648 L 0.92118 -0.098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27 0.00555 L 0.77952 -0.08878 " pathEditMode="relative" ptsTypes="AA">
                                      <p:cBhvr>
                                        <p:cTn id="2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96 0.01064 L 1.00208 -0.052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45 0.00809 L 0.30694 -0.002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4624E-7 L 0.57083 -0.0231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English\Grammar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0" y="-182116"/>
            <a:ext cx="3744416" cy="36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0" y="476673"/>
            <a:ext cx="4128459" cy="37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1" y="6021288"/>
            <a:ext cx="359972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952650" y="1484784"/>
            <a:ext cx="4128459" cy="39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0" y="2492896"/>
            <a:ext cx="4608512" cy="40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177142" y="3933056"/>
            <a:ext cx="4416491" cy="36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92000" y="4365104"/>
            <a:ext cx="3648405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92000" y="5013176"/>
            <a:ext cx="3456384" cy="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 L -0.7559 0.174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" y="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3 0.00393 L -0.37795 0.192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65 0.00277 L -0.90573 0.170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6 0.01226 L -0.66528 0.0751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52 0.00508 L 0.69288 -0.068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4 0.01063 L -0.35034 2.60116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7 0.00693 L -0.35035 0.0069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97 -0.00509 L -0.27743 -0.01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9722425"/>
              </p:ext>
            </p:extLst>
          </p:nvPr>
        </p:nvGraphicFramePr>
        <p:xfrm>
          <a:off x="1" y="152399"/>
          <a:ext cx="11717866" cy="6705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7866"/>
              </a:tblGrid>
              <a:tr h="67056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Engineering                                         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͵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endʒı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nı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rıŋ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Fertilisation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                                           [,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fə:tilai'zeiʃ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(ə)n]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Genes              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dʒiːnz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Implanted        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ımˈplɑːntɪd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Advance ( n, v)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əd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vɑ:ns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Diagnosis                                             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͵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daıəg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nəʋsıs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DNA (Digital Network Architecture)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dıdʒıt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(ə)l]   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netwɜ:k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ɑ:kıtektʃə]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Experiment ( n, v)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ık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sperımənt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Injection                                                 [ın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dʒekʃ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(ə)n]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Laboratory      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lə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bɒrətrı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Laser                                                   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leızə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Patent ( n, v)                                          [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peıt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nt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Procedure        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prə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si:dʒə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Side effects                                             [saıd]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ı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fekts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 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Technicians                                            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tekˈnıʃ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(ə)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nz</a:t>
                      </a: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Test tube                                                 [test] [</a:t>
                      </a:r>
                      <a:r>
                        <a:rPr lang="en-US" sz="20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tju:b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Uterus                                                                    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[</a:t>
                      </a: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ʹ</a:t>
                      </a:r>
                      <a:r>
                        <a:rPr lang="en-US" sz="20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ju</a:t>
                      </a:r>
                      <a:r>
                        <a:rPr lang="ru-RU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:</a:t>
                      </a:r>
                      <a:r>
                        <a:rPr lang="en-US" sz="20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tərəs</a:t>
                      </a:r>
                      <a:r>
                        <a:rPr lang="en-US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126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452"/>
            <a:ext cx="12192000" cy="6835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4453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1954933" cy="7187857"/>
          </a:xfrm>
        </p:spPr>
      </p:pic>
    </p:spTree>
    <p:extLst>
      <p:ext uri="{BB962C8B-B14F-4D97-AF65-F5344CB8AC3E}">
        <p14:creationId xmlns:p14="http://schemas.microsoft.com/office/powerpoint/2010/main" xmlns="" val="310927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191</TotalTime>
  <Words>332</Words>
  <Application>Microsoft Office PowerPoint</Application>
  <PresentationFormat>Произвольный</PresentationFormat>
  <Paragraphs>59</Paragraphs>
  <Slides>14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Грань</vt:lpstr>
      <vt:lpstr>Документ Microsoft Office Word</vt:lpstr>
      <vt:lpstr>Monday, the twenty-first of December.</vt:lpstr>
      <vt:lpstr>WEATHER FORECAST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LISTENING</vt:lpstr>
      <vt:lpstr>Listening“ Designer Babies” </vt:lpstr>
      <vt:lpstr>Слайд 12</vt:lpstr>
      <vt:lpstr>Слайд 13</vt:lpstr>
      <vt:lpstr>Home task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WEATHER FORECAST</dc:title>
  <dc:creator>лена</dc:creator>
  <cp:lastModifiedBy>Admin</cp:lastModifiedBy>
  <cp:revision>25</cp:revision>
  <dcterms:created xsi:type="dcterms:W3CDTF">2015-12-16T20:51:54Z</dcterms:created>
  <dcterms:modified xsi:type="dcterms:W3CDTF">2015-12-21T06:51:35Z</dcterms:modified>
</cp:coreProperties>
</file>