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96" r:id="rId3"/>
    <p:sldId id="258" r:id="rId4"/>
    <p:sldId id="259" r:id="rId5"/>
    <p:sldId id="260" r:id="rId6"/>
    <p:sldId id="289" r:id="rId7"/>
    <p:sldId id="262" r:id="rId8"/>
    <p:sldId id="263" r:id="rId9"/>
    <p:sldId id="264" r:id="rId10"/>
    <p:sldId id="265" r:id="rId11"/>
    <p:sldId id="295" r:id="rId12"/>
    <p:sldId id="290" r:id="rId13"/>
    <p:sldId id="266" r:id="rId14"/>
    <p:sldId id="293" r:id="rId15"/>
    <p:sldId id="267" r:id="rId16"/>
    <p:sldId id="294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92" r:id="rId28"/>
    <p:sldId id="278" r:id="rId29"/>
    <p:sldId id="279" r:id="rId30"/>
    <p:sldId id="291" r:id="rId31"/>
    <p:sldId id="280" r:id="rId32"/>
    <p:sldId id="281" r:id="rId33"/>
    <p:sldId id="284" r:id="rId34"/>
    <p:sldId id="285" r:id="rId35"/>
    <p:sldId id="286" r:id="rId36"/>
    <p:sldId id="287" r:id="rId37"/>
    <p:sldId id="288" r:id="rId38"/>
    <p:sldId id="297" r:id="rId39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00FF00"/>
    <a:srgbClr val="160690"/>
    <a:srgbClr val="FFFF00"/>
    <a:srgbClr val="008000"/>
    <a:srgbClr val="FFFFFF"/>
    <a:srgbClr val="F3213F"/>
    <a:srgbClr val="E61464"/>
    <a:srgbClr val="F74209"/>
    <a:srgbClr val="FC7404"/>
    <a:srgbClr val="E95223"/>
  </p:clrMru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844" autoAdjust="0"/>
    <p:restoredTop sz="94660"/>
  </p:normalViewPr>
  <p:slideViewPr>
    <p:cSldViewPr>
      <p:cViewPr varScale="1">
        <p:scale>
          <a:sx n="69" d="100"/>
          <a:sy n="69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1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61443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grpSp>
          <p:nvGrpSpPr>
            <p:cNvPr id="61444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61445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46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47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48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49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50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51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52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53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54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55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61456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61457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58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59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60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61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62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63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64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65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66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67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68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69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70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71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72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73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74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61475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61476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77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78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79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80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81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82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83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84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85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86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87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88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89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90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91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92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61493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61494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95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96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97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98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499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1500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grpSp>
            <p:nvGrpSpPr>
              <p:cNvPr id="61501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61502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6150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6150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6150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</p:grpSp>
        </p:grpSp>
      </p:grpSp>
      <p:sp>
        <p:nvSpPr>
          <p:cNvPr id="6150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50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508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509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510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D4382D5-0E9D-403B-812F-F07E59F49E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A73975-97B6-456C-A32E-19705EFE87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C63702-6AFD-4D1B-9ACA-88901A39C2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474AA-9E27-4371-BCBA-FB77FE3856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3CACD0-586D-4E79-8AB9-086821A688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39378D-55FB-4ECC-9352-2C3B0B06FB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5A0DCB-9A74-4E97-BDE4-C8C1192866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3A0E63-A097-414A-AB28-92F1752CF9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E238B-BFC4-4797-ACF8-3D3CF2E82C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D56B82-55BE-4FFD-921F-57A9ACE99D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C4E32-EF33-477E-91D8-EE688240A7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grpSp>
        <p:nvGrpSpPr>
          <p:cNvPr id="60419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6042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grpSp>
          <p:nvGrpSpPr>
            <p:cNvPr id="60421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6042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2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2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2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2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2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2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2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3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3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3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60433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6043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3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3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3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3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3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4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4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4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4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4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4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4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4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4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4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5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5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60452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6045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5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5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5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5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5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5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6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6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6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6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6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6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6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6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6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6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60470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6047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7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7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7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7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7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6047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uk-UA"/>
              </a:p>
            </p:txBody>
          </p:sp>
          <p:grpSp>
            <p:nvGrpSpPr>
              <p:cNvPr id="60478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6047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6048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6048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6048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uk-UA"/>
                </a:p>
              </p:txBody>
            </p:sp>
          </p:grpSp>
        </p:grpSp>
      </p:grpSp>
      <p:sp>
        <p:nvSpPr>
          <p:cNvPr id="6048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048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048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048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048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C3FD2247-D9EA-4E97-B564-BBAB2E841956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ransition>
    <p:circl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60350"/>
            <a:ext cx="7772400" cy="1296988"/>
          </a:xfrm>
        </p:spPr>
        <p:txBody>
          <a:bodyPr/>
          <a:lstStyle/>
          <a:p>
            <a:r>
              <a:rPr lang="en-US" sz="8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Topic</a:t>
            </a:r>
            <a:r>
              <a:rPr lang="uk-UA" sz="8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4282" y="1916113"/>
            <a:ext cx="8643998" cy="3722687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00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«Inventors and Inventions»</a:t>
            </a:r>
            <a:r>
              <a:rPr lang="en-US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41438"/>
          </a:xfrm>
        </p:spPr>
        <p:txBody>
          <a:bodyPr/>
          <a:lstStyle/>
          <a:p>
            <a:r>
              <a:rPr lang="en-US" sz="5400" b="1" i="1" dirty="0">
                <a:latin typeface="Rockwell Extra Bold" pitchFamily="18" charset="0"/>
              </a:rPr>
              <a:t>  </a:t>
            </a:r>
            <a:r>
              <a:rPr lang="en-US" sz="54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Discussing Grammar</a:t>
            </a:r>
            <a:endParaRPr lang="ru-RU" sz="54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00200"/>
            <a:ext cx="8715436" cy="4525963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uk-UA" sz="8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uk-UA" sz="8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How do you form Passive </a:t>
            </a:r>
            <a:r>
              <a:rPr lang="en-US" sz="48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Voice</a:t>
            </a:r>
            <a:r>
              <a:rPr lang="uk-UA" sz="48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 algn="ctr">
              <a:buFont typeface="Wingdings" pitchFamily="2" charset="2"/>
              <a:buNone/>
            </a:pPr>
            <a:r>
              <a:rPr lang="en-US" sz="48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To be + v3 (Participle </a:t>
            </a:r>
            <a:r>
              <a:rPr lang="uk-UA" sz="48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ІІ )</a:t>
            </a:r>
            <a:endParaRPr lang="en-US" sz="4800" b="1" i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285720" y="357166"/>
            <a:ext cx="8643998" cy="107157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uk-UA" sz="28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Active</a:t>
            </a:r>
            <a:r>
              <a:rPr lang="uk-UA" sz="28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Form</a:t>
            </a:r>
            <a:endParaRPr lang="uk-UA" sz="2800" dirty="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uk-UA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uk-UA" sz="2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Thing</a:t>
            </a:r>
            <a:r>
              <a:rPr lang="uk-UA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doing</a:t>
            </a:r>
            <a:r>
              <a:rPr lang="uk-UA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action</a:t>
            </a:r>
            <a:r>
              <a:rPr lang="uk-UA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] + [</a:t>
            </a:r>
            <a:r>
              <a:rPr lang="uk-UA" sz="2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verb</a:t>
            </a:r>
            <a:r>
              <a:rPr lang="uk-UA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] + [</a:t>
            </a:r>
            <a:r>
              <a:rPr lang="uk-UA" sz="2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thing</a:t>
            </a:r>
            <a:r>
              <a:rPr lang="uk-UA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receiving</a:t>
            </a:r>
            <a:r>
              <a:rPr lang="uk-UA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action</a:t>
            </a:r>
            <a:r>
              <a:rPr lang="uk-UA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endParaRPr lang="uk-UA" dirty="0"/>
          </a:p>
        </p:txBody>
      </p:sp>
      <p:pic>
        <p:nvPicPr>
          <p:cNvPr id="1026" name="Рисунок 1" descr="http://www.englishpage.com/images/verbs/activ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5214974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одзаголовок 4"/>
          <p:cNvSpPr txBox="1">
            <a:spLocks/>
          </p:cNvSpPr>
          <p:nvPr/>
        </p:nvSpPr>
        <p:spPr bwMode="auto">
          <a:xfrm>
            <a:off x="285720" y="3143248"/>
            <a:ext cx="864399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buClr>
                <a:schemeClr val="hlink"/>
              </a:buClr>
              <a:buSzPct val="80000"/>
            </a:pPr>
            <a:r>
              <a:rPr lang="uk-UA" sz="2800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Passive</a:t>
            </a:r>
            <a:r>
              <a:rPr lang="uk-UA" sz="28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Form</a:t>
            </a:r>
            <a:r>
              <a:rPr lang="uk-UA" sz="28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>
              <a:spcBef>
                <a:spcPts val="0"/>
              </a:spcBef>
              <a:buClr>
                <a:schemeClr val="hlink"/>
              </a:buClr>
              <a:buSzPct val="80000"/>
            </a:pP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[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Thing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receiving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action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] + [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] + [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past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participle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verb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] + [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by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] + [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thing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doing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action</a:t>
            </a:r>
            <a:r>
              <a:rPr lang="uk-UA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]</a:t>
            </a:r>
            <a:endParaRPr kumimoji="0" lang="uk-UA" sz="28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Рисунок 3" descr="http://www.englishpage.com/images/verbs/passiv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143512"/>
            <a:ext cx="5143536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857232"/>
          <a:ext cx="8786873" cy="5143536"/>
        </p:xfrm>
        <a:graphic>
          <a:graphicData uri="http://schemas.openxmlformats.org/drawingml/2006/table">
            <a:tbl>
              <a:tblPr/>
              <a:tblGrid>
                <a:gridCol w="447301"/>
                <a:gridCol w="2611771"/>
                <a:gridCol w="2493663"/>
                <a:gridCol w="2100807"/>
                <a:gridCol w="1133331"/>
              </a:tblGrid>
              <a:tr h="60512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7420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Indefinite</a:t>
                      </a:r>
                      <a:endParaRPr lang="uk-UA" sz="1800" dirty="0">
                        <a:solidFill>
                          <a:srgbClr val="F7420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7420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Continuous</a:t>
                      </a:r>
                      <a:endParaRPr lang="uk-UA" sz="1800" dirty="0">
                        <a:solidFill>
                          <a:srgbClr val="F7420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F7420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Perfect</a:t>
                      </a:r>
                      <a:endParaRPr lang="uk-UA" sz="1800" dirty="0">
                        <a:solidFill>
                          <a:srgbClr val="F7420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7420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Perfect continuous</a:t>
                      </a:r>
                      <a:endParaRPr lang="uk-UA" sz="1600" dirty="0">
                        <a:solidFill>
                          <a:srgbClr val="F7420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Present</a:t>
                      </a:r>
                      <a:endParaRPr lang="uk-UA" sz="1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питають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зазвичай, кожного дня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FFFF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am</a:t>
                      </a:r>
                      <a:endParaRPr lang="uk-UA" sz="1600" dirty="0">
                        <a:solidFill>
                          <a:srgbClr val="FFFFFF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is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        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asked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are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питають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зараз, все ще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am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is          being asked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are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запитали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вже (результат)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have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               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been asked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has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існує.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Замість них вживаються форми </a:t>
                      </a:r>
                      <a:r>
                        <a:rPr lang="en-US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Perfect</a:t>
                      </a: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761" marR="6276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8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Past</a:t>
                      </a:r>
                      <a:endParaRPr lang="uk-UA" sz="1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спитали, 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його було запитано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r>
                        <a:rPr lang="uk-UA" sz="1600" dirty="0" err="1">
                          <a:latin typeface="Times New Roman"/>
                          <a:ea typeface="Calibri"/>
                          <a:cs typeface="Times New Roman"/>
                        </a:rPr>
                        <a:t>чора</a:t>
                      </a: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,  колись у минулому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was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        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asked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were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питали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коли я приїхав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was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         </a:t>
                      </a: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being 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asked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were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запитали, 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його було запитано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(до того моменту)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had been asked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2102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Future</a:t>
                      </a:r>
                      <a:endParaRPr lang="uk-UA" sz="1600" dirty="0">
                        <a:solidFill>
                          <a:srgbClr val="FFC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спитають,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його буде запитано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завтра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will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shall</a:t>
                      </a: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be asked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замість відсутньої форми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Future Progressive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живається форма 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Calibri"/>
                          <a:cs typeface="Times New Roman"/>
                        </a:rPr>
                        <a:t>Future Simple</a:t>
                      </a:r>
                      <a:endParaRPr lang="uk-UA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запитають,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його буде запитано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(до того моменту)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will have been asked</a:t>
                      </a:r>
                      <a:endParaRPr lang="uk-UA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0256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be V</a:t>
                      </a:r>
                      <a:r>
                        <a:rPr lang="en-US" sz="1600" b="1" baseline="-250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200" dirty="0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be being V</a:t>
                      </a:r>
                      <a:r>
                        <a:rPr lang="en-US" sz="1600" b="1" baseline="-250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600" dirty="0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have been V</a:t>
                      </a:r>
                      <a:r>
                        <a:rPr lang="en-US" sz="1600" b="1" baseline="-2500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uk-UA" sz="1600" dirty="0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761" marR="627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5781" name="AutoShape 5"/>
          <p:cNvSpPr>
            <a:spLocks/>
          </p:cNvSpPr>
          <p:nvPr/>
        </p:nvSpPr>
        <p:spPr bwMode="auto">
          <a:xfrm>
            <a:off x="1142976" y="3857628"/>
            <a:ext cx="152400" cy="469900"/>
          </a:xfrm>
          <a:prstGeom prst="rightBrace">
            <a:avLst>
              <a:gd name="adj1" fmla="val 25694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5779" name="AutoShape 3"/>
          <p:cNvSpPr>
            <a:spLocks/>
          </p:cNvSpPr>
          <p:nvPr/>
        </p:nvSpPr>
        <p:spPr bwMode="auto">
          <a:xfrm>
            <a:off x="6215074" y="2143116"/>
            <a:ext cx="71438" cy="642942"/>
          </a:xfrm>
          <a:prstGeom prst="rightBrace">
            <a:avLst>
              <a:gd name="adj1" fmla="val 25694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5778" name="AutoShape 2"/>
          <p:cNvSpPr>
            <a:spLocks/>
          </p:cNvSpPr>
          <p:nvPr/>
        </p:nvSpPr>
        <p:spPr bwMode="auto">
          <a:xfrm>
            <a:off x="1000100" y="2143116"/>
            <a:ext cx="142876" cy="642942"/>
          </a:xfrm>
          <a:prstGeom prst="rightBrace">
            <a:avLst>
              <a:gd name="adj1" fmla="val 19618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5777" name="AutoShape 1"/>
          <p:cNvSpPr>
            <a:spLocks/>
          </p:cNvSpPr>
          <p:nvPr/>
        </p:nvSpPr>
        <p:spPr bwMode="auto">
          <a:xfrm>
            <a:off x="3643306" y="2143116"/>
            <a:ext cx="142876" cy="714380"/>
          </a:xfrm>
          <a:prstGeom prst="rightBrace">
            <a:avLst>
              <a:gd name="adj1" fmla="val 19618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AutoShape 5"/>
          <p:cNvSpPr>
            <a:spLocks/>
          </p:cNvSpPr>
          <p:nvPr/>
        </p:nvSpPr>
        <p:spPr bwMode="auto">
          <a:xfrm>
            <a:off x="3714744" y="3571876"/>
            <a:ext cx="152400" cy="469900"/>
          </a:xfrm>
          <a:prstGeom prst="rightBrace">
            <a:avLst>
              <a:gd name="adj1" fmla="val 25694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0"/>
            <a:ext cx="8786874" cy="1052513"/>
          </a:xfrm>
        </p:spPr>
        <p:txBody>
          <a:bodyPr/>
          <a:lstStyle/>
          <a:p>
            <a:r>
              <a:rPr lang="en-US" sz="4000" dirty="0"/>
              <a:t> 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Make up sentences using Passive Voice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600200"/>
            <a:ext cx="8858312" cy="5043510"/>
          </a:xfrm>
        </p:spPr>
        <p:txBody>
          <a:bodyPr/>
          <a:lstStyle/>
          <a:p>
            <a:pPr marL="0" indent="17463"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E.g.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: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Shevchenko wrote this poem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.- This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poem was written by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Shevchenko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.</a:t>
            </a:r>
          </a:p>
          <a:p>
            <a:pPr marL="0" indent="17463"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Pupils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do a lot of exercises at the lessons. – A lot of exercises...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17463"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They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showed this film on Sunday. – This film...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17463"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The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postman will bring the letters. – The letters...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17463"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Alecsander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Fleming invented penicillin. –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Penicillin... </a:t>
            </a:r>
            <a:r>
              <a:rPr lang="uk-UA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17463"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 Walt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Disney created Mickey Mouse. – Mickey Mouse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17463">
              <a:buFont typeface="Wingdings" pitchFamily="2" charset="2"/>
              <a:buNone/>
            </a:pPr>
            <a:endParaRPr lang="en-US" b="1" dirty="0">
              <a:solidFill>
                <a:srgbClr val="FFFF00"/>
              </a:solidFill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0"/>
            <a:ext cx="8786874" cy="1052513"/>
          </a:xfrm>
        </p:spPr>
        <p:txBody>
          <a:bodyPr/>
          <a:lstStyle/>
          <a:p>
            <a:r>
              <a:rPr lang="en-US" sz="4000" dirty="0"/>
              <a:t> 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Make up sentences using Passive Voice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42844" y="1600200"/>
            <a:ext cx="8858312" cy="5043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17463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1. Pupils do a lot of exercises at the lessons. – A lot of exercises  are done by pupils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17463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They showed this film on Sunday. – This film was showed on</a:t>
            </a:r>
            <a:r>
              <a:rPr kumimoji="0" 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Sunday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17463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3. The postman will bring the letters. – The letters will be brought by postman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lvl="0" indent="17463" algn="just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4. </a:t>
            </a:r>
            <a:r>
              <a:rPr kumimoji="0" lang="en-US" sz="28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Alecsander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Fleming invented penicillin. – Penicillin was </a:t>
            </a:r>
            <a:r>
              <a:rPr lang="en-US" sz="28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invented by </a:t>
            </a:r>
            <a:r>
              <a:rPr lang="en-US" sz="2800" b="1" kern="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Alecsander</a:t>
            </a:r>
            <a:r>
              <a:rPr lang="en-US" sz="28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Fleming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lvl="0" indent="17463" algn="just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5. Walt Disney created Mickey Mouse. – Mickey Mouse was created </a:t>
            </a:r>
            <a:r>
              <a:rPr lang="en-US" sz="28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by Walt Disney</a:t>
            </a:r>
            <a:r>
              <a:rPr kumimoji="0" lang="uk-UA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marL="0" marR="0" lvl="0" indent="17463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itchFamily="18" charset="0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792162"/>
          </a:xfrm>
        </p:spPr>
        <p:txBody>
          <a:bodyPr/>
          <a:lstStyle/>
          <a:p>
            <a:r>
              <a:rPr lang="en-US" b="1" i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Language Work</a:t>
            </a:r>
            <a:endParaRPr lang="ru-RU" b="1" i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196975"/>
            <a:ext cx="8858312" cy="54006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i="1" dirty="0"/>
          </a:p>
          <a:p>
            <a:pPr marL="0" indent="0">
              <a:spcBef>
                <a:spcPts val="0"/>
              </a:spcBef>
              <a:buFont typeface="Wingdings" pitchFamily="2" charset="2"/>
              <a:buNone/>
            </a:pP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Work on the model</a:t>
            </a:r>
            <a:r>
              <a:rPr lang="uk-UA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Edison </a:t>
            </a: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/ the cinema –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None/>
            </a:pP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Edison </a:t>
            </a: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invented 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cinema</a:t>
            </a:r>
            <a:r>
              <a:rPr lang="uk-UA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cinema was invented by </a:t>
            </a:r>
            <a:r>
              <a:rPr lang="uk-UA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Edison</a:t>
            </a: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None/>
            </a:pP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Rudolf </a:t>
            </a: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Diesel 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the Diesel engine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None/>
            </a:pP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Adolf </a:t>
            </a: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Sax 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the saxophone</a:t>
            </a:r>
          </a:p>
          <a:p>
            <a:pPr marL="0" indent="0">
              <a:spcBef>
                <a:spcPts val="0"/>
              </a:spcBef>
              <a:buFont typeface="Wingdings" pitchFamily="2" charset="2"/>
              <a:buNone/>
            </a:pP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Ladislao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Biro </a:t>
            </a:r>
            <a:r>
              <a:rPr lang="en-US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the ball – point pen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792162"/>
          </a:xfrm>
        </p:spPr>
        <p:txBody>
          <a:bodyPr/>
          <a:lstStyle/>
          <a:p>
            <a:r>
              <a:rPr lang="en-US" b="1" i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Language Work</a:t>
            </a:r>
            <a:endParaRPr lang="ru-RU" b="1" i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42844" y="1196975"/>
            <a:ext cx="8858312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l">
              <a:spcBef>
                <a:spcPts val="0"/>
              </a:spcBef>
              <a:buClr>
                <a:schemeClr val="hlink"/>
              </a:buClr>
              <a:buSzPct val="80000"/>
            </a:pPr>
            <a:r>
              <a:rPr kumimoji="0" lang="en-US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1)</a:t>
            </a:r>
            <a:r>
              <a:rPr kumimoji="0" lang="uk-UA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Rudolf Diesel / the Diesel engine</a:t>
            </a:r>
            <a:r>
              <a:rPr kumimoji="0" lang="uk-UA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en-US" sz="3200" b="0" i="1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lvl="0" algn="l">
              <a:spcBef>
                <a:spcPts val="0"/>
              </a:spcBef>
              <a:buClr>
                <a:schemeClr val="hlink"/>
              </a:buClr>
              <a:buSzPct val="80000"/>
            </a:pPr>
            <a:r>
              <a:rPr lang="en-US" sz="3200" i="1" kern="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Rudolf Diesel invented Diesel engine. </a:t>
            </a:r>
          </a:p>
          <a:p>
            <a:pPr lvl="0" algn="l">
              <a:spcBef>
                <a:spcPts val="0"/>
              </a:spcBef>
              <a:buClr>
                <a:schemeClr val="hlink"/>
              </a:buClr>
              <a:buSzPct val="80000"/>
            </a:pPr>
            <a:r>
              <a:rPr kumimoji="0" lang="en-US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Diesel engine was invented by Rudolf Diesel.</a:t>
            </a: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2)</a:t>
            </a:r>
            <a:r>
              <a:rPr kumimoji="0" lang="uk-UA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Adolf Sax / the saxophone</a:t>
            </a: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lang="en-US" sz="3200" i="1" kern="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Adolf Sax invented saxophone.</a:t>
            </a:r>
          </a:p>
          <a:p>
            <a:pPr lvl="0" algn="l">
              <a:spcBef>
                <a:spcPts val="0"/>
              </a:spcBef>
              <a:buClr>
                <a:schemeClr val="hlink"/>
              </a:buClr>
              <a:buSzPct val="80000"/>
            </a:pPr>
            <a:r>
              <a:rPr kumimoji="0" lang="en-US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saxophone was invented by </a:t>
            </a:r>
            <a:r>
              <a:rPr lang="en-US" sz="3200" i="1" kern="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Adolf Sax. </a:t>
            </a:r>
            <a:endParaRPr kumimoji="0" lang="en-US" sz="3200" b="0" i="1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en-US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3)</a:t>
            </a:r>
            <a:r>
              <a:rPr kumimoji="0" lang="uk-UA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200" b="0" i="1" u="none" strike="noStrike" kern="0" cap="none" spc="0" normalizeH="0" baseline="0" noProof="0" dirty="0" err="1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Ladislao</a:t>
            </a:r>
            <a:r>
              <a:rPr kumimoji="0" lang="en-US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Biro / the ball – point pen</a:t>
            </a: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lang="en-US" sz="3200" i="1" kern="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Ladislao</a:t>
            </a:r>
            <a:r>
              <a:rPr lang="en-US" sz="3200" i="1" kern="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Biro invented ball-point pen.</a:t>
            </a:r>
          </a:p>
          <a:p>
            <a:pPr lvl="0" algn="l">
              <a:spcBef>
                <a:spcPts val="0"/>
              </a:spcBef>
              <a:buClr>
                <a:schemeClr val="hlink"/>
              </a:buClr>
              <a:buSzPct val="80000"/>
            </a:pPr>
            <a:r>
              <a:rPr kumimoji="0" lang="en-US" sz="3200" b="0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ball-point pen was invented by </a:t>
            </a:r>
            <a:r>
              <a:rPr lang="en-US" sz="3200" i="1" kern="0" dirty="0" err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Ladislao</a:t>
            </a:r>
            <a:r>
              <a:rPr lang="en-US" sz="3200" i="1" kern="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Biro. </a:t>
            </a:r>
            <a:endParaRPr kumimoji="0" lang="en-US" sz="3200" b="0" i="1" u="none" strike="noStrike" kern="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The Planet </a:t>
            </a:r>
            <a:r>
              <a:rPr lang="uk-UA" sz="5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en-US" sz="5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algn="ctr">
              <a:buNone/>
            </a:pPr>
            <a:r>
              <a:rPr lang="en-US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«It’s interesting to know</a:t>
            </a:r>
            <a:r>
              <a:rPr lang="uk-UA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6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Great Inventors»</a:t>
            </a:r>
            <a:endParaRPr lang="ru-RU" sz="6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Ньтон 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33375"/>
            <a:ext cx="1703388" cy="2125663"/>
          </a:xfrm>
          <a:prstGeom prst="rect">
            <a:avLst/>
          </a:prstGeom>
          <a:noFill/>
        </p:spPr>
      </p:pic>
      <p:pic>
        <p:nvPicPr>
          <p:cNvPr id="43013" name="Picture 5" descr="Томас Эдисо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476250"/>
            <a:ext cx="1627187" cy="2016125"/>
          </a:xfrm>
          <a:prstGeom prst="rect">
            <a:avLst/>
          </a:prstGeom>
          <a:noFill/>
        </p:spPr>
      </p:pic>
      <p:pic>
        <p:nvPicPr>
          <p:cNvPr id="43014" name="Picture 6" descr="гейгер ган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404813"/>
            <a:ext cx="1820862" cy="2089150"/>
          </a:xfrm>
          <a:prstGeom prst="rect">
            <a:avLst/>
          </a:prstGeom>
          <a:noFill/>
        </p:spPr>
      </p:pic>
      <p:pic>
        <p:nvPicPr>
          <p:cNvPr id="43015" name="Picture 7" descr="герц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025" y="404813"/>
            <a:ext cx="1871663" cy="2087562"/>
          </a:xfrm>
          <a:prstGeom prst="rect">
            <a:avLst/>
          </a:prstGeom>
          <a:noFill/>
        </p:spPr>
      </p:pic>
      <p:pic>
        <p:nvPicPr>
          <p:cNvPr id="43016" name="Picture 8" descr="фароде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3716338"/>
            <a:ext cx="1944687" cy="2520950"/>
          </a:xfrm>
          <a:prstGeom prst="rect">
            <a:avLst/>
          </a:prstGeom>
          <a:noFill/>
        </p:spPr>
      </p:pic>
      <p:pic>
        <p:nvPicPr>
          <p:cNvPr id="43017" name="Picture 9" descr="эйнштен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84438" y="3716338"/>
            <a:ext cx="2087562" cy="2520950"/>
          </a:xfrm>
          <a:prstGeom prst="rect">
            <a:avLst/>
          </a:prstGeom>
          <a:noFill/>
        </p:spPr>
      </p:pic>
      <p:pic>
        <p:nvPicPr>
          <p:cNvPr id="43018" name="Picture 10" descr="дарвин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7900" y="3716338"/>
            <a:ext cx="2236788" cy="2449512"/>
          </a:xfrm>
          <a:prstGeom prst="rect">
            <a:avLst/>
          </a:prstGeom>
          <a:noFill/>
        </p:spPr>
      </p:pic>
      <p:pic>
        <p:nvPicPr>
          <p:cNvPr id="43019" name="Picture 11" descr="Морзе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61225" y="3789363"/>
            <a:ext cx="1708150" cy="2376487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430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85" decel="100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385" decel="100000"/>
                                        <p:tgtEl>
                                          <p:spTgt spid="430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385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430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85" decel="100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85" decel="100000"/>
                                        <p:tgtEl>
                                          <p:spTgt spid="430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385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85" decel="100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85" decel="100000"/>
                                        <p:tgtEl>
                                          <p:spTgt spid="430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385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385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85" decel="100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385" decel="100000"/>
                                        <p:tgtEl>
                                          <p:spTgt spid="430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385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385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85" decel="100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385" decel="100000"/>
                                        <p:tgtEl>
                                          <p:spTgt spid="430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385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385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85" decel="100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385" decel="100000"/>
                                        <p:tgtEl>
                                          <p:spTgt spid="430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7" dur="385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9" dur="385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285720" y="714356"/>
            <a:ext cx="8643998" cy="5572164"/>
          </a:xfrm>
        </p:spPr>
        <p:txBody>
          <a:bodyPr/>
          <a:lstStyle/>
          <a:p>
            <a:pPr algn="just"/>
            <a:endParaRPr lang="en-US" dirty="0" smtClean="0"/>
          </a:p>
          <a:p>
            <a:pPr algn="just"/>
            <a:endParaRPr lang="en-US" sz="2000" dirty="0" smtClean="0"/>
          </a:p>
          <a:p>
            <a:pPr algn="just"/>
            <a:r>
              <a:rPr lang="en-US" dirty="0" smtClean="0"/>
              <a:t>                </a:t>
            </a:r>
            <a:endParaRPr lang="uk-UA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2357422" y="2714620"/>
            <a:ext cx="4143404" cy="1571636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Favourite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gadget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>
            <a:stCxn id="20" idx="7"/>
          </p:cNvCxnSpPr>
          <p:nvPr/>
        </p:nvCxnSpPr>
        <p:spPr bwMode="auto">
          <a:xfrm rot="5400000" flipH="1" flipV="1">
            <a:off x="5832319" y="2061960"/>
            <a:ext cx="944541" cy="8211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Прямая со стрелкой 23"/>
          <p:cNvCxnSpPr>
            <a:stCxn id="20" idx="5"/>
          </p:cNvCxnSpPr>
          <p:nvPr/>
        </p:nvCxnSpPr>
        <p:spPr bwMode="auto">
          <a:xfrm rot="16200000" flipH="1">
            <a:off x="5760881" y="4189252"/>
            <a:ext cx="1087417" cy="8211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Прямая со стрелкой 26"/>
          <p:cNvCxnSpPr>
            <a:stCxn id="20" idx="0"/>
          </p:cNvCxnSpPr>
          <p:nvPr/>
        </p:nvCxnSpPr>
        <p:spPr bwMode="auto">
          <a:xfrm rot="5400000" flipH="1" flipV="1">
            <a:off x="3929058" y="2214554"/>
            <a:ext cx="1000132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Прямая со стрелкой 28"/>
          <p:cNvCxnSpPr>
            <a:stCxn id="20" idx="4"/>
          </p:cNvCxnSpPr>
          <p:nvPr/>
        </p:nvCxnSpPr>
        <p:spPr bwMode="auto">
          <a:xfrm rot="5400000">
            <a:off x="4000496" y="4714884"/>
            <a:ext cx="857256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1" name="Прямая со стрелкой 30"/>
          <p:cNvCxnSpPr>
            <a:stCxn id="20" idx="1"/>
          </p:cNvCxnSpPr>
          <p:nvPr/>
        </p:nvCxnSpPr>
        <p:spPr bwMode="auto">
          <a:xfrm rot="16200000" flipV="1">
            <a:off x="2081389" y="2061960"/>
            <a:ext cx="944541" cy="8211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" name="Прямая со стрелкой 32"/>
          <p:cNvCxnSpPr>
            <a:stCxn id="20" idx="3"/>
          </p:cNvCxnSpPr>
          <p:nvPr/>
        </p:nvCxnSpPr>
        <p:spPr bwMode="auto">
          <a:xfrm rot="5400000">
            <a:off x="2081389" y="4117814"/>
            <a:ext cx="944541" cy="82110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5" name="Прямая со стрелкой 34"/>
          <p:cNvCxnSpPr>
            <a:stCxn id="20" idx="6"/>
          </p:cNvCxnSpPr>
          <p:nvPr/>
        </p:nvCxnSpPr>
        <p:spPr bwMode="auto">
          <a:xfrm>
            <a:off x="6500826" y="3500438"/>
            <a:ext cx="107157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7" name="Прямая со стрелкой 36"/>
          <p:cNvCxnSpPr>
            <a:stCxn id="20" idx="2"/>
          </p:cNvCxnSpPr>
          <p:nvPr/>
        </p:nvCxnSpPr>
        <p:spPr bwMode="auto">
          <a:xfrm rot="10800000">
            <a:off x="1428728" y="3500438"/>
            <a:ext cx="928694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9" name="Прямоугольник 38"/>
          <p:cNvSpPr/>
          <p:nvPr/>
        </p:nvSpPr>
        <p:spPr bwMode="auto">
          <a:xfrm>
            <a:off x="3286116" y="857232"/>
            <a:ext cx="2286016" cy="8572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rgbClr val="16069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A TV remote control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357158" y="3143248"/>
            <a:ext cx="1071570" cy="571504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rgbClr val="16069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7572396" y="3214686"/>
            <a:ext cx="1071570" cy="571504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rgbClr val="16069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 bwMode="auto">
          <a:xfrm>
            <a:off x="6357950" y="1142984"/>
            <a:ext cx="2286016" cy="8572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rgbClr val="16069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A camera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357158" y="1142984"/>
            <a:ext cx="2286016" cy="8572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rgbClr val="16069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Mp3 player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 bwMode="auto">
          <a:xfrm>
            <a:off x="285720" y="5000636"/>
            <a:ext cx="2286016" cy="8572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rgbClr val="16069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Electric tooth brash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6357950" y="5143512"/>
            <a:ext cx="2286016" cy="8572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rgbClr val="16069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A mobile phone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 bwMode="auto">
          <a:xfrm>
            <a:off x="3286116" y="5143512"/>
            <a:ext cx="2286016" cy="857256"/>
          </a:xfrm>
          <a:prstGeom prst="rect">
            <a:avLst/>
          </a:prstGeom>
          <a:solidFill>
            <a:srgbClr val="FFFF00"/>
          </a:solidFill>
          <a:ln w="28575" cap="flat" cmpd="sng" algn="ctr">
            <a:solidFill>
              <a:srgbClr val="16069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Bluetooth device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9" grpId="0" animBg="1"/>
      <p:bldP spid="41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STORM Documents\Баранівський ліцей (документація)\English\Розробка уроку на тему Винахідники та винаходи (11 клас)\Geig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557216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Томас Эдисон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66" y="0"/>
            <a:ext cx="6000792" cy="6858000"/>
          </a:xfrm>
          <a:noFill/>
          <a:ln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герц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28" y="1"/>
            <a:ext cx="6858048" cy="6857999"/>
          </a:xfrm>
          <a:noFill/>
          <a:ln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фародей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38" y="0"/>
            <a:ext cx="6357982" cy="6864350"/>
          </a:xfrm>
          <a:noFill/>
          <a:ln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эйнштен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57224" y="0"/>
            <a:ext cx="7643866" cy="6858000"/>
          </a:xfrm>
          <a:noFill/>
          <a:ln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0180" name="Picture 4" descr="дарвин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Морзе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0"/>
            <a:ext cx="5522931" cy="6858000"/>
          </a:xfrm>
          <a:noFill/>
          <a:ln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STORM Documents\Баранівський ліцей (документація)\English\Розробка уроку на тему Винахідники та винаходи (11 клас)\mors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The Planet </a:t>
            </a:r>
            <a:r>
              <a:rPr lang="uk-UA" sz="5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en-US" sz="5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600200"/>
            <a:ext cx="8501122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dirty="0"/>
          </a:p>
          <a:p>
            <a:pPr algn="just">
              <a:buFont typeface="Wingdings" pitchFamily="2" charset="2"/>
              <a:buNone/>
            </a:pPr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«Ukrainian Scientists»</a:t>
            </a:r>
            <a:r>
              <a:rPr lang="en-US" sz="6600" dirty="0" smtClean="0">
                <a:solidFill>
                  <a:srgbClr val="FF0000"/>
                </a:solidFill>
                <a:latin typeface="Wide Latin" pitchFamily="18" charset="0"/>
              </a:rPr>
              <a:t> </a:t>
            </a:r>
            <a:endParaRPr lang="en-US" sz="6600" dirty="0">
              <a:solidFill>
                <a:srgbClr val="FF0000"/>
              </a:solidFill>
              <a:latin typeface="Wide Lati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285720" y="5143512"/>
            <a:ext cx="85693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6000" b="1" dirty="0" err="1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Yevhen</a:t>
            </a:r>
            <a:r>
              <a:rPr lang="en-US" sz="60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Paton»</a:t>
            </a:r>
            <a:endParaRPr lang="en-US" sz="60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STORM Documents\Баранівський ліцей (документація)\English\Розробка уроку на тему Винахідники та винаходи (11 клас)\paton_evg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14290"/>
            <a:ext cx="3429000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5400" b="1" i="1" dirty="0" smtClean="0">
                <a:solidFill>
                  <a:srgbClr val="FC7404"/>
                </a:solidFill>
                <a:latin typeface="Times New Roman" pitchFamily="18" charset="0"/>
                <a:cs typeface="Times New Roman" pitchFamily="18" charset="0"/>
              </a:rPr>
              <a:t>«Genius </a:t>
            </a:r>
            <a:r>
              <a:rPr lang="en-US" sz="5400" b="1" i="1" dirty="0">
                <a:solidFill>
                  <a:srgbClr val="FC7404"/>
                </a:solidFill>
                <a:latin typeface="Times New Roman" pitchFamily="18" charset="0"/>
                <a:cs typeface="Times New Roman" pitchFamily="18" charset="0"/>
              </a:rPr>
              <a:t>is 1% inspiration and </a:t>
            </a:r>
            <a:r>
              <a:rPr lang="en-US" sz="5400" b="1" i="1" dirty="0" smtClean="0">
                <a:solidFill>
                  <a:srgbClr val="FC7404"/>
                </a:solidFill>
                <a:latin typeface="Times New Roman" pitchFamily="18" charset="0"/>
                <a:cs typeface="Times New Roman" pitchFamily="18" charset="0"/>
              </a:rPr>
              <a:t>99% perspiration»</a:t>
            </a:r>
            <a:endParaRPr lang="en-US" sz="5400" b="1" i="1" dirty="0">
              <a:solidFill>
                <a:srgbClr val="FC740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sz="5400" b="1" i="1" dirty="0">
                <a:solidFill>
                  <a:srgbClr val="FC7404"/>
                </a:solidFill>
                <a:latin typeface="Times New Roman" pitchFamily="18" charset="0"/>
                <a:cs typeface="Times New Roman" pitchFamily="18" charset="0"/>
              </a:rPr>
              <a:t>(Thomas Alva Edison)</a:t>
            </a:r>
            <a:endParaRPr lang="ru-RU" sz="5400" b="1" i="1" dirty="0">
              <a:solidFill>
                <a:srgbClr val="FC740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1"/>
            <a:ext cx="8229600" cy="857256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Paton’s Bridge in Kyiv </a:t>
            </a:r>
            <a:endParaRPr lang="uk-UA" dirty="0"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285728"/>
            <a:ext cx="8786874" cy="857256"/>
          </a:xfrm>
        </p:spPr>
        <p:txBody>
          <a:bodyPr anchor="t"/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True  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and False Statements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557338"/>
            <a:ext cx="8786874" cy="3729050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Yevhen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Paton is a noted space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designer.</a:t>
            </a:r>
          </a:p>
          <a:p>
            <a:pPr marL="0" indent="0" algn="just"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Yevhen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Paton is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Borys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Paton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/>
                <a:cs typeface="Times New Roman"/>
              </a:rPr>
              <a:t>ʼ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son.</a:t>
            </a:r>
          </a:p>
          <a:p>
            <a:pPr marL="0" indent="0" algn="just"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Yevhen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Paton designed 35 bridges.</a:t>
            </a:r>
          </a:p>
          <a:p>
            <a:pPr marL="0" indent="0" algn="just"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Yevhen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Paton is the father of electric welding.</a:t>
            </a:r>
          </a:p>
          <a:p>
            <a:pPr marL="0" indent="0" algn="just"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Borys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Paton is a sculptor.</a:t>
            </a:r>
          </a:p>
          <a:p>
            <a:pPr marL="0" indent="0" algn="just"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Borys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Paton is a President of the Ukrainian 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Academy of 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Sciences.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True  and False Statements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600200"/>
            <a:ext cx="8786874" cy="49974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b="1" i="1" dirty="0">
              <a:solidFill>
                <a:srgbClr val="FFFF00"/>
              </a:solidFill>
              <a:latin typeface="Rockwell Extra Bold" pitchFamily="18" charset="0"/>
            </a:endParaRPr>
          </a:p>
          <a:p>
            <a:pPr marL="0" indent="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Yevhen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Paton is a noted space designer. </a:t>
            </a:r>
            <a:r>
              <a:rPr lang="en-US" sz="28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 </a:t>
            </a:r>
            <a:endParaRPr lang="uk-UA" sz="2800" b="1" dirty="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Yevhen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Paton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Borys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Paton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/>
                <a:cs typeface="Times New Roman"/>
              </a:rPr>
              <a:t>ʼ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son. </a:t>
            </a:r>
            <a:r>
              <a:rPr lang="en-US" sz="28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 </a:t>
            </a:r>
            <a:endParaRPr lang="uk-UA" sz="2800" b="1" dirty="0" smtClean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Yevhen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Paton designed 35 bridges. </a:t>
            </a:r>
            <a:r>
              <a:rPr lang="en-US" sz="28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</a:t>
            </a:r>
          </a:p>
          <a:p>
            <a:pPr marL="0" indent="0" algn="just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Yevhen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Paton is the father of electric welding. </a:t>
            </a:r>
            <a:r>
              <a:rPr lang="en-US" sz="28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en-US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uk-UA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Yevhen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Paton is the President of Ukrainian Academy of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Sciences. </a:t>
            </a:r>
            <a:r>
              <a:rPr lang="en-US" sz="28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90000"/>
              </a:lnSpc>
              <a:buNone/>
            </a:pP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main bridge across the Dnieper in Kyiv bears Paton’s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name. </a:t>
            </a:r>
            <a:r>
              <a:rPr lang="en-US" sz="28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en-US" sz="2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The Planet </a:t>
            </a:r>
            <a:r>
              <a:rPr lang="uk-UA" sz="54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en-US" sz="54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en-US" dirty="0"/>
          </a:p>
          <a:p>
            <a:pPr marL="0" indent="17463" algn="just">
              <a:buFont typeface="Wingdings" pitchFamily="2" charset="2"/>
              <a:buNone/>
            </a:pP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«Modern </a:t>
            </a: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Inventions of the </a:t>
            </a: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sz="4800" b="1" baseline="30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century»</a:t>
            </a:r>
            <a:endParaRPr lang="en-US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1" name="Picture 5" descr="компюте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714488"/>
            <a:ext cx="1992312" cy="2016125"/>
          </a:xfrm>
          <a:prstGeom prst="rect">
            <a:avLst/>
          </a:prstGeom>
          <a:noFill/>
        </p:spPr>
      </p:pic>
      <p:pic>
        <p:nvPicPr>
          <p:cNvPr id="70665" name="Picture 9" descr="микроволнов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1700213"/>
            <a:ext cx="2182813" cy="2016125"/>
          </a:xfrm>
          <a:prstGeom prst="rect">
            <a:avLst/>
          </a:prstGeom>
          <a:noFill/>
        </p:spPr>
      </p:pic>
      <p:pic>
        <p:nvPicPr>
          <p:cNvPr id="70666" name="Picture 10" descr="пылисо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4286256"/>
            <a:ext cx="2009775" cy="2198687"/>
          </a:xfrm>
          <a:prstGeom prst="rect">
            <a:avLst/>
          </a:prstGeom>
          <a:noFill/>
        </p:spPr>
      </p:pic>
      <p:sp>
        <p:nvSpPr>
          <p:cNvPr id="9" name="Текст 6"/>
          <p:cNvSpPr txBox="1">
            <a:spLocks/>
          </p:cNvSpPr>
          <p:nvPr/>
        </p:nvSpPr>
        <p:spPr bwMode="auto">
          <a:xfrm>
            <a:off x="142844" y="142853"/>
            <a:ext cx="885831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tabLst/>
              <a:defRPr/>
            </a:pPr>
            <a:r>
              <a:rPr kumimoji="0" 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What do you know about them?</a:t>
            </a:r>
            <a:endParaRPr kumimoji="0" lang="uk-UA" sz="4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STORM Documents\Баранівський ліцей (документація)\English\Розробка уроку на тему Винахідники та винаходи (11 клас)\nokia-c5-00.2-all-blac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643050"/>
            <a:ext cx="1928826" cy="2071702"/>
          </a:xfrm>
          <a:prstGeom prst="rect">
            <a:avLst/>
          </a:prstGeom>
          <a:noFill/>
        </p:spPr>
      </p:pic>
      <p:pic>
        <p:nvPicPr>
          <p:cNvPr id="2" name="Picture 2" descr="D:\STORM Documents\Баранівський ліцей (документація)\English\Розробка уроку на тему Винахідники та винаходи (11 клас)\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286256"/>
            <a:ext cx="3429024" cy="2166931"/>
          </a:xfrm>
          <a:prstGeom prst="rect">
            <a:avLst/>
          </a:prstGeom>
          <a:noFill/>
        </p:spPr>
      </p:pic>
      <p:pic>
        <p:nvPicPr>
          <p:cNvPr id="1027" name="Picture 3" descr="D:\STORM Documents\Баранівський ліцей (документація)\English\Розробка уроку на тему Винахідники та винаходи (11 клас)\sony_1080ihdv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4286256"/>
            <a:ext cx="2786082" cy="2181237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2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2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2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2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200"/>
                            </p:stCondLst>
                            <p:childTnLst>
                              <p:par>
                                <p:cTn id="3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200"/>
                            </p:stCondLst>
                            <p:childTnLst>
                              <p:par>
                                <p:cTn id="3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«Microphone»</a:t>
            </a:r>
            <a:endParaRPr lang="en-US" sz="54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00200"/>
            <a:ext cx="8786874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dirty="0"/>
          </a:p>
          <a:p>
            <a:pPr marL="0" indent="17463" algn="just">
              <a:buFont typeface="Wingdings" pitchFamily="2" charset="2"/>
              <a:buNone/>
            </a:pPr>
            <a:r>
              <a:rPr lang="en-US" sz="6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Are these </a:t>
            </a:r>
            <a:r>
              <a:rPr lang="en-US" sz="6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inventions</a:t>
            </a:r>
            <a:r>
              <a:rPr lang="uk-UA" sz="6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useful </a:t>
            </a:r>
            <a:r>
              <a:rPr lang="en-US" sz="6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or harmful for </a:t>
            </a:r>
            <a:r>
              <a:rPr lang="en-US" sz="6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mankind?</a:t>
            </a:r>
            <a:endParaRPr lang="ru-RU" sz="6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5527675"/>
          </a:xfrm>
        </p:spPr>
        <p:txBody>
          <a:bodyPr/>
          <a:lstStyle/>
          <a:p>
            <a:r>
              <a:rPr lang="en-US" sz="6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«Wonders </a:t>
            </a:r>
            <a:r>
              <a:rPr lang="en-US" sz="6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are many and nothing is more wonderful than </a:t>
            </a:r>
            <a:r>
              <a:rPr lang="en-US" sz="6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man»</a:t>
            </a:r>
            <a:r>
              <a:rPr lang="en-US" sz="6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(Sophocles)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277813"/>
            <a:ext cx="8858312" cy="1139825"/>
          </a:xfrm>
        </p:spPr>
        <p:txBody>
          <a:bodyPr/>
          <a:lstStyle/>
          <a:p>
            <a:r>
              <a:rPr lang="en-US" sz="66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Homework: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600200"/>
            <a:ext cx="9001156" cy="49974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dirty="0"/>
          </a:p>
          <a:p>
            <a:pPr marL="0" indent="17463" algn="just">
              <a:buFont typeface="Wingdings" pitchFamily="2" charset="2"/>
              <a:buNone/>
            </a:pP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Write a </a:t>
            </a: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composition</a:t>
            </a:r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Modern </a:t>
            </a:r>
            <a:r>
              <a:rPr lang="en-US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inventions in my </a:t>
            </a: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house»</a:t>
            </a:r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sz="quarter" idx="1"/>
          </p:nvPr>
        </p:nvSpPr>
        <p:spPr>
          <a:xfrm>
            <a:off x="285720" y="1928802"/>
            <a:ext cx="8501122" cy="1357322"/>
          </a:xfrm>
        </p:spPr>
        <p:txBody>
          <a:bodyPr anchor="ctr"/>
          <a:lstStyle/>
          <a:p>
            <a:r>
              <a:rPr lang="en-US" sz="6000" b="1" dirty="0" smtClean="0">
                <a:ln>
                  <a:solidFill>
                    <a:srgbClr val="FFFF00"/>
                  </a:solidFill>
                </a:ln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Thank you for attention</a:t>
            </a:r>
            <a:endParaRPr lang="uk-UA" sz="6000" b="1" dirty="0">
              <a:ln>
                <a:solidFill>
                  <a:srgbClr val="FFFF00"/>
                </a:solidFill>
              </a:ln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The Planet </a:t>
            </a:r>
            <a:r>
              <a:rPr lang="uk-UA" sz="5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en-US" sz="54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00200"/>
            <a:ext cx="8715436" cy="4781550"/>
          </a:xfrm>
        </p:spPr>
        <p:txBody>
          <a:bodyPr/>
          <a:lstStyle/>
          <a:p>
            <a:pPr marL="0" indent="17463" algn="ctr">
              <a:buFont typeface="Wingdings" pitchFamily="2" charset="2"/>
              <a:buNone/>
            </a:pPr>
            <a:r>
              <a:rPr lang="en-US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«It’s interesting to know»</a:t>
            </a:r>
            <a:endParaRPr lang="en-US" sz="7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404813"/>
            <a:ext cx="8786874" cy="57213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en-US" sz="7200" b="1" i="1" dirty="0">
              <a:latin typeface="Wide Latin" pitchFamily="18" charset="0"/>
            </a:endParaRPr>
          </a:p>
          <a:p>
            <a:pPr marL="0" indent="0" algn="ctr">
              <a:spcBef>
                <a:spcPts val="0"/>
              </a:spcBef>
              <a:buFont typeface="Wingdings" pitchFamily="2" charset="2"/>
              <a:buNone/>
            </a:pPr>
            <a:r>
              <a:rPr lang="en-US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Work </a:t>
            </a:r>
          </a:p>
          <a:p>
            <a:pPr marL="0" indent="0" algn="ctr">
              <a:spcBef>
                <a:spcPts val="0"/>
              </a:spcBef>
              <a:buFont typeface="Wingdings" pitchFamily="2" charset="2"/>
              <a:buNone/>
            </a:pPr>
            <a:r>
              <a:rPr lang="en-US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with Vocabulary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Test on the words example</a:t>
            </a:r>
            <a:endParaRPr lang="ru-RU" sz="4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00200"/>
            <a:ext cx="8786874" cy="4525963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800" b="1" i="1" u="sng" dirty="0">
              <a:solidFill>
                <a:srgbClr val="00FF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800" b="1" i="1" u="sng" dirty="0">
              <a:solidFill>
                <a:srgbClr val="00FF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2400" b="1" i="1" u="sng" dirty="0">
              <a:solidFill>
                <a:srgbClr val="00FF00"/>
              </a:solidFill>
              <a:latin typeface="Arial Black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1.To invent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Invention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Counter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2400" b="1" i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i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проектувати;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a)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оркестр;             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a)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дизель;</a:t>
            </a:r>
            <a:endParaRPr lang="uk-UA" sz="2400" b="1" i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i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винаходити;           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винахід;               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лічильник;</a:t>
            </a:r>
            <a:endParaRPr lang="uk-UA" sz="2400" b="1" i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400" b="1" i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) виявляти.                </a:t>
            </a:r>
            <a:r>
              <a:rPr lang="uk-UA" sz="2400" b="1" i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) саксофон.           </a:t>
            </a:r>
            <a:r>
              <a:rPr lang="en-US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с) провід.</a:t>
            </a:r>
            <a:endParaRPr lang="en-US" sz="2400" b="1" i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i="1" u="sng" dirty="0">
                <a:solidFill>
                  <a:srgbClr val="00FF00"/>
                </a:solidFill>
                <a:latin typeface="Arial Black" pitchFamily="34" charset="0"/>
              </a:rPr>
              <a:t>                                  </a:t>
            </a:r>
            <a:endParaRPr lang="uk-UA" sz="2400" b="1" i="1" u="sng" dirty="0">
              <a:solidFill>
                <a:srgbClr val="00FF00"/>
              </a:solidFill>
              <a:latin typeface="Arial Black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2400" b="1" i="1" dirty="0">
              <a:solidFill>
                <a:srgbClr val="00FF00"/>
              </a:solidFill>
              <a:latin typeface="Arial Black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800" b="1" i="1" dirty="0">
                <a:solidFill>
                  <a:srgbClr val="00FF00"/>
                </a:solidFill>
              </a:rPr>
              <a:t>                             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800" b="1" i="1" dirty="0">
                <a:solidFill>
                  <a:srgbClr val="00FF00"/>
                </a:solidFill>
              </a:rPr>
              <a:t>                                  </a:t>
            </a:r>
            <a:endParaRPr lang="en-US" sz="800" b="1" i="1" u="sng" dirty="0">
              <a:solidFill>
                <a:srgbClr val="00FF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uk-UA" sz="800" b="1" i="1" dirty="0">
              <a:solidFill>
                <a:srgbClr val="00FF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800" b="1" i="1" dirty="0">
                <a:solidFill>
                  <a:srgbClr val="00FF00"/>
                </a:solidFill>
              </a:rPr>
              <a:t>                                  </a:t>
            </a:r>
            <a:endParaRPr lang="ru-RU" sz="800" b="1" i="1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9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Lexical  Drill</a:t>
            </a:r>
            <a:endParaRPr lang="ru-RU" sz="9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88913"/>
            <a:ext cx="8572560" cy="1739889"/>
          </a:xfrm>
        </p:spPr>
        <p:txBody>
          <a:bodyPr anchor="t"/>
          <a:lstStyle/>
          <a:p>
            <a:r>
              <a:rPr lang="en-US" sz="4800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Match </a:t>
            </a:r>
            <a:r>
              <a:rPr lang="en-US" sz="48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the people </a:t>
            </a:r>
            <a:br>
              <a:rPr lang="en-US" sz="48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and the items of clothing</a:t>
            </a:r>
            <a:endParaRPr lang="ru-RU" sz="4800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708275"/>
            <a:ext cx="9144000" cy="34178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4000" b="1" i="1" dirty="0" smtClean="0">
                <a:solidFill>
                  <a:srgbClr val="FFFF00"/>
                </a:solidFill>
                <a:latin typeface="Times New Roman" pitchFamily="18" charset="0"/>
              </a:rPr>
              <a:t>1)</a:t>
            </a:r>
            <a:r>
              <a:rPr lang="en-US" sz="4000" b="1" i="1" dirty="0" err="1" smtClean="0">
                <a:solidFill>
                  <a:srgbClr val="FFFF00"/>
                </a:solidFill>
                <a:latin typeface="Times New Roman" pitchFamily="18" charset="0"/>
              </a:rPr>
              <a:t>Makintosh</a:t>
            </a:r>
            <a:r>
              <a:rPr lang="en-US" sz="4000" b="1" i="1" dirty="0" smtClean="0">
                <a:solidFill>
                  <a:srgbClr val="FFFF00"/>
                </a:solidFill>
                <a:latin typeface="Times New Roman" pitchFamily="18" charset="0"/>
              </a:rPr>
              <a:t>           </a:t>
            </a:r>
            <a:r>
              <a:rPr lang="en-US" sz="4000" b="1" i="1" dirty="0">
                <a:solidFill>
                  <a:srgbClr val="FFFF00"/>
                </a:solidFill>
                <a:latin typeface="Times New Roman" pitchFamily="18" charset="0"/>
              </a:rPr>
              <a:t>a) a sleeve style        </a:t>
            </a:r>
          </a:p>
          <a:p>
            <a:pPr>
              <a:buFont typeface="Wingdings" pitchFamily="2" charset="2"/>
              <a:buNone/>
            </a:pPr>
            <a:r>
              <a:rPr lang="en-US" sz="4000" b="1" i="1" dirty="0" smtClean="0">
                <a:solidFill>
                  <a:srgbClr val="FFFF00"/>
                </a:solidFill>
                <a:latin typeface="Times New Roman" pitchFamily="18" charset="0"/>
              </a:rPr>
              <a:t>2)Cardigan             </a:t>
            </a:r>
            <a:r>
              <a:rPr lang="en-US" sz="4000" b="1" i="1" dirty="0">
                <a:solidFill>
                  <a:srgbClr val="FFFF00"/>
                </a:solidFill>
                <a:latin typeface="Times New Roman" pitchFamily="18" charset="0"/>
              </a:rPr>
              <a:t>b) a waterproof coat</a:t>
            </a:r>
          </a:p>
          <a:p>
            <a:pPr>
              <a:buFont typeface="Wingdings" pitchFamily="2" charset="2"/>
              <a:buNone/>
            </a:pPr>
            <a:r>
              <a:rPr lang="en-US" sz="4000" b="1" i="1" dirty="0" smtClean="0">
                <a:solidFill>
                  <a:srgbClr val="FFFF00"/>
                </a:solidFill>
                <a:latin typeface="Times New Roman" pitchFamily="18" charset="0"/>
              </a:rPr>
              <a:t>3)Raglan                 </a:t>
            </a:r>
            <a:r>
              <a:rPr lang="en-US" sz="4000" b="1" i="1" dirty="0">
                <a:solidFill>
                  <a:srgbClr val="FFFF00"/>
                </a:solidFill>
                <a:latin typeface="Times New Roman" pitchFamily="18" charset="0"/>
              </a:rPr>
              <a:t>c) a woolen jacket with </a:t>
            </a:r>
          </a:p>
          <a:p>
            <a:pPr>
              <a:buFont typeface="Wingdings" pitchFamily="2" charset="2"/>
              <a:buNone/>
            </a:pPr>
            <a:r>
              <a:rPr lang="en-US" sz="4000" b="1" i="1" dirty="0">
                <a:solidFill>
                  <a:srgbClr val="FFFF00"/>
                </a:solidFill>
                <a:latin typeface="Times New Roman" pitchFamily="18" charset="0"/>
              </a:rPr>
              <a:t>                                    buttons</a:t>
            </a:r>
            <a:endParaRPr lang="ru-RU" sz="4000" b="1" i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 flipV="1">
            <a:off x="2268538" y="3213100"/>
            <a:ext cx="1798637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>
            <a:off x="2627313" y="3789363"/>
            <a:ext cx="1512887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>
            <a:off x="2771775" y="3068638"/>
            <a:ext cx="13684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8" grpId="0" animBg="1"/>
      <p:bldP spid="36869" grpId="0" animBg="1"/>
      <p:bldP spid="368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en-US" sz="4800" b="1" i="1" dirty="0">
              <a:latin typeface="Wide Latin" pitchFamily="18" charset="0"/>
            </a:endParaRPr>
          </a:p>
          <a:p>
            <a:pPr algn="ctr">
              <a:buFont typeface="Wingdings" pitchFamily="2" charset="2"/>
              <a:buNone/>
            </a:pPr>
            <a:endParaRPr lang="en-US" sz="4800" b="1" i="1" dirty="0">
              <a:latin typeface="Wide Lati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en-US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Grammar  Review</a:t>
            </a:r>
            <a:endParaRPr lang="ru-RU" sz="8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1036</TotalTime>
  <Words>865</Words>
  <Application>Microsoft Office PowerPoint</Application>
  <PresentationFormat>Экран (4:3)</PresentationFormat>
  <Paragraphs>169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Круги</vt:lpstr>
      <vt:lpstr>Topic:</vt:lpstr>
      <vt:lpstr>Слайд 2</vt:lpstr>
      <vt:lpstr>Слайд 3</vt:lpstr>
      <vt:lpstr>The Planet №1</vt:lpstr>
      <vt:lpstr>Слайд 5</vt:lpstr>
      <vt:lpstr>Test on the words example</vt:lpstr>
      <vt:lpstr>Слайд 7</vt:lpstr>
      <vt:lpstr>Match the people  and the items of clothing</vt:lpstr>
      <vt:lpstr>Слайд 9</vt:lpstr>
      <vt:lpstr>  Discussing Grammar</vt:lpstr>
      <vt:lpstr>Слайд 11</vt:lpstr>
      <vt:lpstr>Слайд 12</vt:lpstr>
      <vt:lpstr>  Make up sentences using Passive Voice</vt:lpstr>
      <vt:lpstr>  Make up sentences using Passive Voice</vt:lpstr>
      <vt:lpstr>Language Work</vt:lpstr>
      <vt:lpstr>Language Work</vt:lpstr>
      <vt:lpstr>The Planet №1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The Planet №2</vt:lpstr>
      <vt:lpstr>Слайд 29</vt:lpstr>
      <vt:lpstr>Paton’s Bridge in Kyiv </vt:lpstr>
      <vt:lpstr>True  and False Statements</vt:lpstr>
      <vt:lpstr>True  and False Statements</vt:lpstr>
      <vt:lpstr>The Planet №3</vt:lpstr>
      <vt:lpstr>Слайд 34</vt:lpstr>
      <vt:lpstr>«Microphone»</vt:lpstr>
      <vt:lpstr>«Wonders are many and nothing is more wonderful than man» (Sophocles)</vt:lpstr>
      <vt:lpstr>Homework:</vt:lpstr>
      <vt:lpstr>Слайд 38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Topic:</dc:title>
  <dc:creator>Customer</dc:creator>
  <cp:lastModifiedBy>Пользователь Windows</cp:lastModifiedBy>
  <cp:revision>66</cp:revision>
  <dcterms:created xsi:type="dcterms:W3CDTF">2009-11-13T16:26:23Z</dcterms:created>
  <dcterms:modified xsi:type="dcterms:W3CDTF">2015-04-28T18:19:52Z</dcterms:modified>
</cp:coreProperties>
</file>