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7" r:id="rId8"/>
    <p:sldId id="263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9900"/>
    <a:srgbClr val="00FF00"/>
    <a:srgbClr val="99FF99"/>
    <a:srgbClr val="3399FF"/>
    <a:srgbClr val="FF00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BB0997-84B6-45D1-B357-3641640563A4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E13641-8F80-44FA-B7B3-23F67988A885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r>
            <a:rPr lang="en-US" sz="6000" b="1" dirty="0" smtClean="0">
              <a:solidFill>
                <a:srgbClr val="FF0000"/>
              </a:solidFill>
            </a:rPr>
            <a:t>Aim:</a:t>
          </a:r>
          <a:r>
            <a:rPr lang="en-US" sz="3000" b="1" dirty="0" smtClean="0"/>
            <a:t/>
          </a:r>
          <a:br>
            <a:rPr lang="en-US" sz="3000" b="1" dirty="0" smtClean="0"/>
          </a:br>
          <a:r>
            <a:rPr lang="en-US" sz="3200" b="1" i="1" dirty="0" smtClean="0">
              <a:solidFill>
                <a:srgbClr val="C00000"/>
              </a:solidFill>
            </a:rPr>
            <a:t>practical:</a:t>
          </a:r>
          <a:r>
            <a:rPr lang="en-US" sz="3200" b="1" i="1" dirty="0" smtClean="0"/>
            <a:t> </a:t>
          </a:r>
          <a:r>
            <a:rPr lang="en-US" sz="3000" dirty="0" smtClean="0"/>
            <a:t>to learn new words and phrases on the topic; to develop listening, reading, and writing skills; to practice a project work; to develop your pair work and group communicative skills;</a:t>
          </a:r>
          <a:br>
            <a:rPr lang="en-US" sz="3000" dirty="0" smtClean="0"/>
          </a:br>
          <a:r>
            <a:rPr lang="en-US" sz="3200" b="1" i="1" dirty="0" smtClean="0">
              <a:solidFill>
                <a:srgbClr val="C00000"/>
              </a:solidFill>
            </a:rPr>
            <a:t>educational:</a:t>
          </a:r>
          <a:r>
            <a:rPr lang="en-US" sz="3000" b="1" i="1" dirty="0" smtClean="0"/>
            <a:t> </a:t>
          </a:r>
          <a:r>
            <a:rPr lang="en-US" sz="3000" dirty="0" smtClean="0"/>
            <a:t>to widen your outlook; to bring up you as hard-working persons;</a:t>
          </a:r>
          <a:br>
            <a:rPr lang="en-US" sz="3000" dirty="0" smtClean="0"/>
          </a:br>
          <a:r>
            <a:rPr lang="en-US" sz="3200" b="1" i="1" dirty="0" smtClean="0">
              <a:solidFill>
                <a:srgbClr val="C00000"/>
              </a:solidFill>
            </a:rPr>
            <a:t>developing:</a:t>
          </a:r>
          <a:r>
            <a:rPr lang="en-US" sz="3200" b="1" i="1" dirty="0" smtClean="0"/>
            <a:t> </a:t>
          </a:r>
          <a:r>
            <a:rPr lang="en-US" sz="3000" dirty="0" smtClean="0"/>
            <a:t>to develop memory; to develop attention, quick reaction, interests, artistic abilities;</a:t>
          </a:r>
          <a:br>
            <a:rPr lang="en-US" sz="3000" dirty="0" smtClean="0"/>
          </a:br>
          <a:r>
            <a:rPr lang="en-US" sz="3200" b="1" i="1" dirty="0" smtClean="0">
              <a:solidFill>
                <a:srgbClr val="C00000"/>
              </a:solidFill>
            </a:rPr>
            <a:t>cultural:</a:t>
          </a:r>
          <a:r>
            <a:rPr lang="en-US" sz="3200" b="1" i="1" dirty="0" smtClean="0"/>
            <a:t> </a:t>
          </a:r>
          <a:r>
            <a:rPr lang="en-US" sz="3000" dirty="0" smtClean="0"/>
            <a:t>to educate initiative, active life position; to develop the wish to lead healthy lifestyle.</a:t>
          </a:r>
          <a:br>
            <a:rPr lang="en-US" sz="3000" dirty="0" smtClean="0"/>
          </a:br>
          <a:r>
            <a:rPr lang="en-US" sz="3000" dirty="0" smtClean="0"/>
            <a:t/>
          </a:r>
          <a:br>
            <a:rPr lang="en-US" sz="3000" dirty="0" smtClean="0"/>
          </a:br>
          <a:endParaRPr lang="ru-RU" sz="3000" dirty="0"/>
        </a:p>
      </dgm:t>
    </dgm:pt>
    <dgm:pt modelId="{197F307A-FA0A-45DB-8CB7-A411F2825406}" type="parTrans" cxnId="{E6DDD05D-89C3-4BC5-99C2-FFDFA028AC58}">
      <dgm:prSet/>
      <dgm:spPr/>
      <dgm:t>
        <a:bodyPr/>
        <a:lstStyle/>
        <a:p>
          <a:endParaRPr lang="ru-RU"/>
        </a:p>
      </dgm:t>
    </dgm:pt>
    <dgm:pt modelId="{7461EEB0-8213-45E8-8FE7-29EA1950CA30}" type="sibTrans" cxnId="{E6DDD05D-89C3-4BC5-99C2-FFDFA028AC58}">
      <dgm:prSet/>
      <dgm:spPr/>
      <dgm:t>
        <a:bodyPr/>
        <a:lstStyle/>
        <a:p>
          <a:endParaRPr lang="ru-RU"/>
        </a:p>
      </dgm:t>
    </dgm:pt>
    <dgm:pt modelId="{94A076FF-6CDF-4245-923F-1D033E0BD0DB}" type="pres">
      <dgm:prSet presAssocID="{F5BB0997-84B6-45D1-B357-3641640563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26098B3-777D-4C4C-8A36-FEAD7D048739}" type="pres">
      <dgm:prSet presAssocID="{5AE13641-8F80-44FA-B7B3-23F67988A885}" presName="root" presStyleCnt="0"/>
      <dgm:spPr/>
    </dgm:pt>
    <dgm:pt modelId="{8BBD7AD2-4800-4885-B2D6-EE9D20CC1F83}" type="pres">
      <dgm:prSet presAssocID="{5AE13641-8F80-44FA-B7B3-23F67988A885}" presName="rootComposite" presStyleCnt="0"/>
      <dgm:spPr/>
    </dgm:pt>
    <dgm:pt modelId="{553D52E5-170E-498C-A723-43BF2E69E181}" type="pres">
      <dgm:prSet presAssocID="{5AE13641-8F80-44FA-B7B3-23F67988A885}" presName="rootText" presStyleLbl="node1" presStyleIdx="0" presStyleCnt="1" custScaleY="137950"/>
      <dgm:spPr/>
      <dgm:t>
        <a:bodyPr/>
        <a:lstStyle/>
        <a:p>
          <a:endParaRPr lang="ru-RU"/>
        </a:p>
      </dgm:t>
    </dgm:pt>
    <dgm:pt modelId="{14576DA3-DF1F-4EED-BC65-A388A133B6CD}" type="pres">
      <dgm:prSet presAssocID="{5AE13641-8F80-44FA-B7B3-23F67988A885}" presName="rootConnector" presStyleLbl="node1" presStyleIdx="0" presStyleCnt="1"/>
      <dgm:spPr/>
      <dgm:t>
        <a:bodyPr/>
        <a:lstStyle/>
        <a:p>
          <a:endParaRPr lang="ru-RU"/>
        </a:p>
      </dgm:t>
    </dgm:pt>
    <dgm:pt modelId="{05FC6505-4799-4695-810D-FAFC6E378DEE}" type="pres">
      <dgm:prSet presAssocID="{5AE13641-8F80-44FA-B7B3-23F67988A885}" presName="childShape" presStyleCnt="0"/>
      <dgm:spPr/>
    </dgm:pt>
  </dgm:ptLst>
  <dgm:cxnLst>
    <dgm:cxn modelId="{E6DDD05D-89C3-4BC5-99C2-FFDFA028AC58}" srcId="{F5BB0997-84B6-45D1-B357-3641640563A4}" destId="{5AE13641-8F80-44FA-B7B3-23F67988A885}" srcOrd="0" destOrd="0" parTransId="{197F307A-FA0A-45DB-8CB7-A411F2825406}" sibTransId="{7461EEB0-8213-45E8-8FE7-29EA1950CA30}"/>
    <dgm:cxn modelId="{0E667460-B8FA-4F06-B541-B007C0C470CB}" type="presOf" srcId="{5AE13641-8F80-44FA-B7B3-23F67988A885}" destId="{553D52E5-170E-498C-A723-43BF2E69E181}" srcOrd="0" destOrd="0" presId="urn:microsoft.com/office/officeart/2005/8/layout/hierarchy3"/>
    <dgm:cxn modelId="{88F141D2-FF30-4EFC-8A58-1096560339CB}" type="presOf" srcId="{5AE13641-8F80-44FA-B7B3-23F67988A885}" destId="{14576DA3-DF1F-4EED-BC65-A388A133B6CD}" srcOrd="1" destOrd="0" presId="urn:microsoft.com/office/officeart/2005/8/layout/hierarchy3"/>
    <dgm:cxn modelId="{7F063FFC-3FD1-410B-AC26-24013CF4C98A}" type="presOf" srcId="{F5BB0997-84B6-45D1-B357-3641640563A4}" destId="{94A076FF-6CDF-4245-923F-1D033E0BD0DB}" srcOrd="0" destOrd="0" presId="urn:microsoft.com/office/officeart/2005/8/layout/hierarchy3"/>
    <dgm:cxn modelId="{43676021-BD0F-496B-A0BF-E64BC60A6BB7}" type="presParOf" srcId="{94A076FF-6CDF-4245-923F-1D033E0BD0DB}" destId="{126098B3-777D-4C4C-8A36-FEAD7D048739}" srcOrd="0" destOrd="0" presId="urn:microsoft.com/office/officeart/2005/8/layout/hierarchy3"/>
    <dgm:cxn modelId="{880D3D7D-F950-47DA-B7AF-9F2375F104DE}" type="presParOf" srcId="{126098B3-777D-4C4C-8A36-FEAD7D048739}" destId="{8BBD7AD2-4800-4885-B2D6-EE9D20CC1F83}" srcOrd="0" destOrd="0" presId="urn:microsoft.com/office/officeart/2005/8/layout/hierarchy3"/>
    <dgm:cxn modelId="{2ED09ECF-ACDC-4A08-B57F-A44AE75D1C9D}" type="presParOf" srcId="{8BBD7AD2-4800-4885-B2D6-EE9D20CC1F83}" destId="{553D52E5-170E-498C-A723-43BF2E69E181}" srcOrd="0" destOrd="0" presId="urn:microsoft.com/office/officeart/2005/8/layout/hierarchy3"/>
    <dgm:cxn modelId="{490A6D80-75CB-4CC8-8355-AA529BD53D8A}" type="presParOf" srcId="{8BBD7AD2-4800-4885-B2D6-EE9D20CC1F83}" destId="{14576DA3-DF1F-4EED-BC65-A388A133B6CD}" srcOrd="1" destOrd="0" presId="urn:microsoft.com/office/officeart/2005/8/layout/hierarchy3"/>
    <dgm:cxn modelId="{ECD8A58F-0C54-4507-B442-ED3D0DF44981}" type="presParOf" srcId="{126098B3-777D-4C4C-8A36-FEAD7D048739}" destId="{05FC6505-4799-4695-810D-FAFC6E378DE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3D52E5-170E-498C-A723-43BF2E69E181}">
      <dsp:nvSpPr>
        <dsp:cNvPr id="0" name=""/>
        <dsp:cNvSpPr/>
      </dsp:nvSpPr>
      <dsp:spPr>
        <a:xfrm>
          <a:off x="4184" y="288028"/>
          <a:ext cx="8560583" cy="59046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76200" rIns="114300" bIns="762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 smtClean="0">
              <a:solidFill>
                <a:srgbClr val="FF0000"/>
              </a:solidFill>
            </a:rPr>
            <a:t>Aim:</a:t>
          </a:r>
          <a:r>
            <a:rPr lang="en-US" sz="3000" b="1" kern="1200" dirty="0" smtClean="0"/>
            <a:t/>
          </a:r>
          <a:br>
            <a:rPr lang="en-US" sz="3000" b="1" kern="1200" dirty="0" smtClean="0"/>
          </a:br>
          <a:r>
            <a:rPr lang="en-US" sz="3200" b="1" i="1" kern="1200" dirty="0" smtClean="0">
              <a:solidFill>
                <a:srgbClr val="C00000"/>
              </a:solidFill>
            </a:rPr>
            <a:t>practical:</a:t>
          </a:r>
          <a:r>
            <a:rPr lang="en-US" sz="3200" b="1" i="1" kern="1200" dirty="0" smtClean="0"/>
            <a:t> </a:t>
          </a:r>
          <a:r>
            <a:rPr lang="en-US" sz="3000" kern="1200" dirty="0" smtClean="0"/>
            <a:t>to learn new words and phrases on the topic; to develop listening, reading, and writing skills; to practice a project work; to develop your pair work and group communicative skills;</a:t>
          </a:r>
          <a:br>
            <a:rPr lang="en-US" sz="3000" kern="1200" dirty="0" smtClean="0"/>
          </a:br>
          <a:r>
            <a:rPr lang="en-US" sz="3200" b="1" i="1" kern="1200" dirty="0" smtClean="0">
              <a:solidFill>
                <a:srgbClr val="C00000"/>
              </a:solidFill>
            </a:rPr>
            <a:t>educational:</a:t>
          </a:r>
          <a:r>
            <a:rPr lang="en-US" sz="3000" b="1" i="1" kern="1200" dirty="0" smtClean="0"/>
            <a:t> </a:t>
          </a:r>
          <a:r>
            <a:rPr lang="en-US" sz="3000" kern="1200" dirty="0" smtClean="0"/>
            <a:t>to widen your outlook; to bring up you as hard-working persons;</a:t>
          </a:r>
          <a:br>
            <a:rPr lang="en-US" sz="3000" kern="1200" dirty="0" smtClean="0"/>
          </a:br>
          <a:r>
            <a:rPr lang="en-US" sz="3200" b="1" i="1" kern="1200" dirty="0" smtClean="0">
              <a:solidFill>
                <a:srgbClr val="C00000"/>
              </a:solidFill>
            </a:rPr>
            <a:t>developing:</a:t>
          </a:r>
          <a:r>
            <a:rPr lang="en-US" sz="3200" b="1" i="1" kern="1200" dirty="0" smtClean="0"/>
            <a:t> </a:t>
          </a:r>
          <a:r>
            <a:rPr lang="en-US" sz="3000" kern="1200" dirty="0" smtClean="0"/>
            <a:t>to develop memory; to develop attention, quick reaction, interests, artistic abilities;</a:t>
          </a:r>
          <a:br>
            <a:rPr lang="en-US" sz="3000" kern="1200" dirty="0" smtClean="0"/>
          </a:br>
          <a:r>
            <a:rPr lang="en-US" sz="3200" b="1" i="1" kern="1200" dirty="0" smtClean="0">
              <a:solidFill>
                <a:srgbClr val="C00000"/>
              </a:solidFill>
            </a:rPr>
            <a:t>cultural:</a:t>
          </a:r>
          <a:r>
            <a:rPr lang="en-US" sz="3200" b="1" i="1" kern="1200" dirty="0" smtClean="0"/>
            <a:t> </a:t>
          </a:r>
          <a:r>
            <a:rPr lang="en-US" sz="3000" kern="1200" dirty="0" smtClean="0"/>
            <a:t>to educate initiative, active life position; to develop the wish to lead healthy lifestyle.</a:t>
          </a:r>
          <a:br>
            <a:rPr lang="en-US" sz="3000" kern="1200" dirty="0" smtClean="0"/>
          </a:br>
          <a:r>
            <a:rPr lang="en-US" sz="3000" kern="1200" dirty="0" smtClean="0"/>
            <a:t/>
          </a:r>
          <a:br>
            <a:rPr lang="en-US" sz="3000" kern="1200" dirty="0" smtClean="0"/>
          </a:br>
          <a:endParaRPr lang="ru-RU" sz="3000" kern="1200" dirty="0"/>
        </a:p>
      </dsp:txBody>
      <dsp:txXfrm>
        <a:off x="177126" y="460970"/>
        <a:ext cx="8214699" cy="55587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E9759-3497-4879-BF0E-3A322538E988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217E0-1A0F-484F-BE03-903139DFC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3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26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77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68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0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8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7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24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3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18F56-35C0-465E-ABF1-16F651335D66}" type="datetimeFigureOut">
              <a:rPr lang="ru-RU" smtClean="0"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CDC00-ADDE-4C1D-890B-79D76D9365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7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package" Target="../embeddings/_________Microsoft_Word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endParaRPr lang="ru-RU" sz="9600" b="1" i="1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295795"/>
              </p:ext>
            </p:extLst>
          </p:nvPr>
        </p:nvGraphicFramePr>
        <p:xfrm>
          <a:off x="6948264" y="476672"/>
          <a:ext cx="1284411" cy="187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Документ" r:id="rId4" imgW="1068452" imgH="1585261" progId="Word.Document.12">
                  <p:embed/>
                </p:oleObj>
              </mc:Choice>
              <mc:Fallback>
                <p:oleObj name="Документ" r:id="rId4" imgW="1068452" imgH="15852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48264" y="476672"/>
                        <a:ext cx="1284411" cy="1872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15621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1259175"/>
            <a:ext cx="388843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i="1" cap="all" dirty="0" smtClean="0">
                <a:ln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Health</a:t>
            </a:r>
          </a:p>
          <a:p>
            <a:pPr algn="ctr"/>
            <a:r>
              <a:rPr lang="en-US" sz="6000" b="1" i="1" cap="all" spc="0" dirty="0" smtClean="0">
                <a:ln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Is</a:t>
            </a:r>
          </a:p>
          <a:p>
            <a:pPr algn="ctr"/>
            <a:r>
              <a:rPr lang="en-US" sz="6000" b="1" i="1" cap="all" dirty="0" smtClean="0">
                <a:ln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Above</a:t>
            </a:r>
          </a:p>
          <a:p>
            <a:pPr algn="ctr"/>
            <a:r>
              <a:rPr lang="en-US" sz="6000" b="1" i="1" cap="all" spc="0" dirty="0" smtClean="0">
                <a:ln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wealth</a:t>
            </a:r>
            <a:endParaRPr lang="ru-RU" sz="6000" b="1" i="1" cap="all" spc="0" dirty="0">
              <a:ln/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62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8033037"/>
              </p:ext>
            </p:extLst>
          </p:nvPr>
        </p:nvGraphicFramePr>
        <p:xfrm>
          <a:off x="251520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815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glow rad="228600">
              <a:schemeClr val="accent2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8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121920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229200"/>
            <a:ext cx="121920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6534" y="2967335"/>
            <a:ext cx="91970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healthy way of life</a:t>
            </a:r>
            <a:endParaRPr lang="ru-RU" sz="8000" b="1" cap="none" spc="50" dirty="0">
              <a:ln w="11430"/>
              <a:solidFill>
                <a:srgbClr val="CC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1642" y="1268760"/>
            <a:ext cx="51105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8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topic:</a:t>
            </a:r>
            <a:endParaRPr lang="ru-RU" sz="8800" b="1" cap="none" spc="0" dirty="0">
              <a:ln w="11430"/>
              <a:solidFill>
                <a:srgbClr val="CC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282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91469">
            <a:off x="457200" y="274637"/>
            <a:ext cx="8229600" cy="6106691"/>
          </a:xfrm>
          <a:scene3d>
            <a:camera prst="obliqueBottomRigh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00B050"/>
                </a:solidFill>
              </a:rPr>
              <a:t>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B050"/>
                </a:solidFill>
              </a:rPr>
              <a:t/>
            </a:r>
            <a:br>
              <a:rPr lang="en-US" sz="9600" b="1" dirty="0" smtClean="0">
                <a:solidFill>
                  <a:srgbClr val="00B050"/>
                </a:solidFill>
              </a:rPr>
            </a:br>
            <a:endParaRPr lang="ru-RU" sz="9600" b="1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9597">
            <a:off x="1169156" y="1690173"/>
            <a:ext cx="1768131" cy="185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423814">
            <a:off x="2883226" y="4475096"/>
            <a:ext cx="2762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9600" b="1" dirty="0" smtClean="0">
                <a:ln w="50800"/>
                <a:solidFill>
                  <a:srgbClr val="00B050"/>
                </a:solidFill>
              </a:rPr>
              <a:t>body</a:t>
            </a:r>
            <a:endParaRPr lang="ru-RU" sz="9600" b="1" cap="none" spc="0" dirty="0">
              <a:ln w="50800"/>
              <a:solidFill>
                <a:srgbClr val="00B05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462951">
            <a:off x="1451387" y="3154597"/>
            <a:ext cx="62037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9600" b="1" dirty="0">
                <a:ln w="50800"/>
                <a:solidFill>
                  <a:srgbClr val="00B050"/>
                </a:solidFill>
              </a:rPr>
              <a:t>i</a:t>
            </a:r>
            <a:r>
              <a:rPr lang="en-US" sz="9600" b="1" dirty="0" smtClean="0">
                <a:ln w="50800"/>
                <a:solidFill>
                  <a:srgbClr val="00B050"/>
                </a:solidFill>
              </a:rPr>
              <a:t>n a healthy</a:t>
            </a:r>
            <a:endParaRPr lang="ru-RU" sz="9600" b="1" cap="none" spc="0" dirty="0">
              <a:ln w="50800"/>
              <a:solidFill>
                <a:srgbClr val="00B05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387521">
            <a:off x="3160912" y="1773151"/>
            <a:ext cx="29290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9600" b="1" dirty="0" smtClean="0">
                <a:ln w="50800"/>
                <a:solidFill>
                  <a:srgbClr val="00B050"/>
                </a:solidFill>
              </a:rPr>
              <a:t>mind</a:t>
            </a:r>
            <a:endParaRPr lang="ru-RU" sz="9600" b="1" cap="none" spc="0" dirty="0">
              <a:ln w="50800"/>
              <a:solidFill>
                <a:srgbClr val="00B05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398746">
            <a:off x="2570628" y="699173"/>
            <a:ext cx="508806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9600" b="1" dirty="0" smtClean="0">
                <a:ln w="50800"/>
                <a:solidFill>
                  <a:srgbClr val="00B050"/>
                </a:solidFill>
              </a:rPr>
              <a:t>A healthy</a:t>
            </a:r>
            <a:endParaRPr lang="ru-RU" sz="9600" b="1" cap="none" spc="0" dirty="0">
              <a:ln w="50800"/>
              <a:solidFill>
                <a:srgbClr val="00B05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8280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Above"/>
            <a:lightRig rig="brightRoom" dir="t"/>
          </a:scene3d>
          <a:sp3d>
            <a:bevelT w="165100" prst="coolSlan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wordArtVert">
            <a:norm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endParaRPr lang="ru-RU" sz="4800" b="1" cap="all" dirty="0">
              <a:ln/>
              <a:solidFill>
                <a:srgbClr val="FF00FF"/>
              </a:solidFill>
              <a:effectLst>
                <a:reflection blurRad="6350" stA="55000" endA="50" endPos="850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87" y="980728"/>
            <a:ext cx="207493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861048"/>
            <a:ext cx="194421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14875" y="5154813"/>
            <a:ext cx="784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76591" y="4370450"/>
            <a:ext cx="660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3613" y="3447120"/>
            <a:ext cx="623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0930" y="252379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42317" y="1600460"/>
            <a:ext cx="675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7816" y="668096"/>
            <a:ext cx="784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</a:t>
            </a:r>
            <a:endParaRPr lang="ru-RU" sz="5400" b="1" cap="none" spc="0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555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numCol="1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 – </a:t>
            </a:r>
            <a:b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E – </a:t>
            </a:r>
            <a:b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 – </a:t>
            </a:r>
            <a:b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L – </a:t>
            </a:r>
            <a:b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 – </a:t>
            </a:r>
            <a:b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en-US" sz="5400" b="1" spc="50" dirty="0" smtClean="0">
                <a:ln w="11430"/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 –  </a:t>
            </a:r>
            <a:endParaRPr lang="ru-RU" sz="5400" b="1" spc="50" dirty="0">
              <a:ln w="11430"/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2352">
            <a:off x="6156176" y="3311954"/>
            <a:ext cx="2016224" cy="263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34964" y="823657"/>
            <a:ext cx="1919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Heart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3783" y="1700808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Eat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4074" y="2492896"/>
            <a:ext cx="1673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Ache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00889" y="3250991"/>
            <a:ext cx="2053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Lungs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1663" y="4168952"/>
            <a:ext cx="1617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Take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61604" y="5047788"/>
            <a:ext cx="2739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Hospital</a:t>
            </a:r>
            <a:endParaRPr lang="ru-RU" sz="54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117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581" y="188640"/>
            <a:ext cx="8229600" cy="1944216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1" dirty="0" smtClean="0">
                <a:solidFill>
                  <a:srgbClr val="CC0099"/>
                </a:solidFill>
              </a:rPr>
              <a:t>Example:</a:t>
            </a:r>
            <a:r>
              <a:rPr lang="en-US" b="1" i="1" dirty="0" smtClean="0">
                <a:solidFill>
                  <a:srgbClr val="00FF00"/>
                </a:solidFill>
              </a:rPr>
              <a:t/>
            </a:r>
            <a:br>
              <a:rPr lang="en-US" b="1" i="1" dirty="0" smtClean="0">
                <a:solidFill>
                  <a:srgbClr val="00FF00"/>
                </a:solidFill>
              </a:rPr>
            </a:br>
            <a:r>
              <a:rPr lang="en-US" b="1" i="1" dirty="0" smtClean="0">
                <a:solidFill>
                  <a:srgbClr val="00FF00"/>
                </a:solidFill>
              </a:rPr>
              <a:t/>
            </a:r>
            <a:br>
              <a:rPr lang="en-US" b="1" i="1" dirty="0" smtClean="0">
                <a:solidFill>
                  <a:srgbClr val="00FF00"/>
                </a:solidFill>
              </a:rPr>
            </a:br>
            <a:endParaRPr lang="ru-RU" b="1" i="1" dirty="0">
              <a:solidFill>
                <a:srgbClr val="00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275" y="836712"/>
            <a:ext cx="8756500" cy="59093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 head – headache – to have </a:t>
            </a:r>
          </a:p>
          <a:p>
            <a:r>
              <a:rPr lang="en-US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</a:t>
            </a: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headache;</a:t>
            </a:r>
          </a:p>
          <a:p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Health – </a:t>
            </a:r>
          </a:p>
          <a:p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An ear – </a:t>
            </a:r>
          </a:p>
          <a:p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To treat –</a:t>
            </a:r>
          </a:p>
          <a:p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Tummy –</a:t>
            </a:r>
          </a:p>
          <a:p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Tooth -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25144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6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931224" cy="617869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 specialist in disease of the eye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 person whose work in filling, cleaning, taking out teeth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 doctor who performs medical operations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 doctor, who specializes in heart diseases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 doctor, who specializes in skin diseases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2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48264" y="1340768"/>
            <a:ext cx="16081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rgbClr val="CC3300"/>
                </a:solidFill>
              </a:rPr>
              <a:t>Oculist</a:t>
            </a:r>
            <a:endParaRPr lang="ru-RU" sz="3600" b="1" cap="none" spc="0" dirty="0">
              <a:ln w="50800"/>
              <a:solidFill>
                <a:srgbClr val="CC33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2348880"/>
            <a:ext cx="16273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rgbClr val="CC3300"/>
                </a:solidFill>
              </a:rPr>
              <a:t>Dentist</a:t>
            </a:r>
            <a:endParaRPr lang="ru-RU" sz="3600" b="1" cap="none" spc="0" dirty="0">
              <a:ln w="50800"/>
              <a:solidFill>
                <a:srgbClr val="CC33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67394" y="3345213"/>
            <a:ext cx="17956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rgbClr val="CC3300"/>
                </a:solidFill>
              </a:rPr>
              <a:t>Surgeon</a:t>
            </a:r>
            <a:endParaRPr lang="ru-RU" sz="3600" b="1" cap="none" spc="0" dirty="0">
              <a:ln w="50800"/>
              <a:solidFill>
                <a:srgbClr val="CC33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4238020"/>
            <a:ext cx="25716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rgbClr val="CC3300"/>
                </a:solidFill>
              </a:rPr>
              <a:t>Cardiologist</a:t>
            </a:r>
            <a:endParaRPr lang="ru-RU" sz="3600" b="1" cap="none" spc="0" dirty="0">
              <a:ln w="50800"/>
              <a:solidFill>
                <a:srgbClr val="CC33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67394" y="5517232"/>
            <a:ext cx="30046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600" b="1" dirty="0" smtClean="0">
                <a:ln w="50800"/>
                <a:solidFill>
                  <a:srgbClr val="CC3300"/>
                </a:solidFill>
              </a:rPr>
              <a:t>Dermatologist</a:t>
            </a:r>
            <a:endParaRPr lang="ru-RU" sz="3600" b="1" cap="none" spc="0" dirty="0">
              <a:ln w="50800"/>
              <a:solidFill>
                <a:srgbClr val="CC33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4603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995936" y="2368388"/>
            <a:ext cx="1440160" cy="134864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C00000"/>
                </a:solidFill>
              </a:rPr>
              <a:t>Health</a:t>
            </a:r>
            <a:endParaRPr lang="ru-RU" sz="2000" b="1" dirty="0">
              <a:ln w="50800"/>
              <a:solidFill>
                <a:srgbClr val="C00000"/>
              </a:solidFill>
            </a:endParaRPr>
          </a:p>
        </p:txBody>
      </p:sp>
      <p:cxnSp>
        <p:nvCxnSpPr>
          <p:cNvPr id="4" name="Прямая соединительная линия 3"/>
          <p:cNvCxnSpPr>
            <a:stCxn id="2" idx="0"/>
          </p:cNvCxnSpPr>
          <p:nvPr/>
        </p:nvCxnSpPr>
        <p:spPr>
          <a:xfrm flipH="1" flipV="1">
            <a:off x="4709313" y="0"/>
            <a:ext cx="6703" cy="2368388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 rot="19673727">
            <a:off x="5092680" y="1104306"/>
            <a:ext cx="334918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Do regular physical exercises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5004048" y="85111"/>
            <a:ext cx="1515295" cy="2338054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 rot="16200000">
            <a:off x="3410064" y="999528"/>
            <a:ext cx="219816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b="1" dirty="0" smtClean="0">
                <a:ln w="50800"/>
                <a:solidFill>
                  <a:srgbClr val="FF0000"/>
                </a:solidFill>
              </a:rPr>
              <a:t>Be outdoor everyday</a:t>
            </a:r>
            <a:endParaRPr lang="ru-RU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11" name="Прямая соединительная линия 10"/>
          <p:cNvCxnSpPr>
            <a:endCxn id="2" idx="7"/>
          </p:cNvCxnSpPr>
          <p:nvPr/>
        </p:nvCxnSpPr>
        <p:spPr>
          <a:xfrm flipH="1">
            <a:off x="5225189" y="188640"/>
            <a:ext cx="3918811" cy="2377252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 rot="18071835">
            <a:off x="4368061" y="822598"/>
            <a:ext cx="25016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Eat only healthy food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5409157" y="1927468"/>
            <a:ext cx="3312368" cy="821709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 rot="20797097">
            <a:off x="5705351" y="2078460"/>
            <a:ext cx="20730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Get enough sleep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19" name="Прямая соединительная линия 18"/>
          <p:cNvCxnSpPr>
            <a:stCxn id="2" idx="6"/>
          </p:cNvCxnSpPr>
          <p:nvPr/>
        </p:nvCxnSpPr>
        <p:spPr>
          <a:xfrm>
            <a:off x="5436096" y="3042710"/>
            <a:ext cx="3384376" cy="0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645432" y="2751683"/>
            <a:ext cx="22507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Take a cool shower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361383" y="3275445"/>
            <a:ext cx="3675113" cy="1571754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301290">
            <a:off x="5671934" y="3494149"/>
            <a:ext cx="251979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Keep your body clean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5236998" y="3561013"/>
            <a:ext cx="3799498" cy="3230245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 rot="4015087">
            <a:off x="4440389" y="4712485"/>
            <a:ext cx="25951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Keep your home clean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004048" y="3717032"/>
            <a:ext cx="1159272" cy="2532256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 rot="2406276">
            <a:off x="4683307" y="4803512"/>
            <a:ext cx="50751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Clean teeth every morning and every evening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H="1">
            <a:off x="4534645" y="3717032"/>
            <a:ext cx="51557" cy="2972944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 rot="5400000">
            <a:off x="3364678" y="4971200"/>
            <a:ext cx="274004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Take vitamins regularly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H="1">
            <a:off x="2483768" y="3668545"/>
            <a:ext cx="1835022" cy="3122713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 rot="18062919">
            <a:off x="1703179" y="4842329"/>
            <a:ext cx="301903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Attend various sport clubs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0" y="3473696"/>
            <a:ext cx="4113754" cy="2907632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 rot="20364121">
            <a:off x="573410" y="3414832"/>
            <a:ext cx="301672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Visit a dentist twice a year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>
            <a:off x="395536" y="3163847"/>
            <a:ext cx="3618588" cy="1345273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 rot="19554415">
            <a:off x="-422782" y="4498345"/>
            <a:ext cx="494244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Have a complete physical check once a year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flipH="1">
            <a:off x="45304" y="2874793"/>
            <a:ext cx="3968817" cy="289054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 rot="21391524">
            <a:off x="143229" y="2606453"/>
            <a:ext cx="387708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Have all the required vaccinations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 flipV="1">
            <a:off x="29369" y="797160"/>
            <a:ext cx="4068494" cy="1834054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 rot="1507389">
            <a:off x="-165346" y="1278089"/>
            <a:ext cx="44537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Never smoke, nor take drugs or alcohol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2291938" y="463279"/>
            <a:ext cx="2026852" cy="1959886"/>
          </a:xfrm>
          <a:prstGeom prst="line">
            <a:avLst/>
          </a:prstGeom>
          <a:ln w="76200"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 rot="2536336">
            <a:off x="2457404" y="1222111"/>
            <a:ext cx="21201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000" b="1" dirty="0" smtClean="0">
                <a:ln w="50800"/>
                <a:solidFill>
                  <a:srgbClr val="FF0000"/>
                </a:solidFill>
              </a:rPr>
              <a:t>Smile and be glad</a:t>
            </a:r>
            <a:endParaRPr lang="ru-RU" sz="2000" b="1" cap="none" spc="0" dirty="0">
              <a:ln w="50800"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234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4" grpId="0"/>
      <p:bldP spid="17" grpId="0"/>
      <p:bldP spid="20" grpId="0"/>
      <p:bldP spid="27" grpId="0"/>
      <p:bldP spid="33" grpId="0"/>
      <p:bldP spid="36" grpId="0"/>
      <p:bldP spid="39" grpId="0"/>
      <p:bldP spid="46" grpId="0"/>
      <p:bldP spid="53" grpId="0"/>
      <p:bldP spid="57" grpId="0"/>
      <p:bldP spid="60" grpId="0"/>
      <p:bldP spid="63" grpId="0"/>
      <p:bldP spid="6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373</TotalTime>
  <Words>145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Документ</vt:lpstr>
      <vt:lpstr>Презентация PowerPoint</vt:lpstr>
      <vt:lpstr>Презентация PowerPoint</vt:lpstr>
      <vt:lpstr> </vt:lpstr>
      <vt:lpstr>   </vt:lpstr>
      <vt:lpstr>Презентация PowerPoint</vt:lpstr>
      <vt:lpstr>H –  E –  A –  L –  T –  H –  </vt:lpstr>
      <vt:lpstr>Example:  </vt:lpstr>
      <vt:lpstr>A specialist in disease of the eye –  A person whose work in filling, cleaning, taking out teeth –  A doctor who performs medical operations –   A doctor, who specializes in heart diseases –   A doctor, who specializes in skin diseases –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is above wealth</dc:title>
  <dc:creator>User</dc:creator>
  <cp:lastModifiedBy>User</cp:lastModifiedBy>
  <cp:revision>36</cp:revision>
  <dcterms:created xsi:type="dcterms:W3CDTF">2013-11-21T14:04:40Z</dcterms:created>
  <dcterms:modified xsi:type="dcterms:W3CDTF">2013-11-28T18:09:06Z</dcterms:modified>
</cp:coreProperties>
</file>