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8" autoAdjust="0"/>
  </p:normalViewPr>
  <p:slideViewPr>
    <p:cSldViewPr>
      <p:cViewPr varScale="1">
        <p:scale>
          <a:sx n="104" d="100"/>
          <a:sy n="104" d="100"/>
        </p:scale>
        <p:origin x="-96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189E057-217E-419E-9D88-24A5B2F880A9}" type="datetimeFigureOut">
              <a:rPr lang="en-US"/>
              <a:pPr>
                <a:defRPr/>
              </a:pPr>
              <a:t>4/29/2014</a:t>
            </a:fld>
            <a:endParaRPr lang="en-US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FD971FD-B192-4F90-84DF-CFDEF4F525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D60F-64A1-4968-8273-24ABB6121547}" type="datetimeFigureOut">
              <a:rPr lang="en-US"/>
              <a:pPr>
                <a:defRPr/>
              </a:pPr>
              <a:t>4/29/2014</a:t>
            </a:fld>
            <a:endParaRPr lang="en-US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009D9-FDD1-4439-83C0-72D0D99FB0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D0501-69D6-4418-BA63-8C99BB839D53}" type="datetimeFigureOut">
              <a:rPr lang="en-US"/>
              <a:pPr>
                <a:defRPr/>
              </a:pPr>
              <a:t>4/29/2014</a:t>
            </a:fld>
            <a:endParaRPr lang="en-US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B4414-9C4B-4410-9D7F-882F298051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53A8D-2EFE-492E-932C-6C315183765B}" type="datetimeFigureOut">
              <a:rPr lang="en-US"/>
              <a:pPr>
                <a:defRPr/>
              </a:pPr>
              <a:t>4/29/2014</a:t>
            </a:fld>
            <a:endParaRPr lang="en-US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CB83D-8BB1-446E-A8D6-97B2EEF61A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BFFD187-F71A-4092-B509-1052B0A36D3C}" type="datetimeFigureOut">
              <a:rPr lang="en-US"/>
              <a:pPr>
                <a:defRPr/>
              </a:pPr>
              <a:t>4/29/2014</a:t>
            </a:fld>
            <a:endParaRPr lang="en-US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437FE98-E195-4A43-9377-576D2BE79A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FB5F9-CF3E-4D48-AFA0-EDA37ACB6121}" type="datetimeFigureOut">
              <a:rPr lang="en-US"/>
              <a:pPr>
                <a:defRPr/>
              </a:pPr>
              <a:t>4/29/2014</a:t>
            </a:fld>
            <a:endParaRPr lang="en-US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00015-7499-4910-8602-DCD28D8161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4243A8F-5BB1-4528-95D2-C76CD6322F13}" type="datetimeFigureOut">
              <a:rPr lang="en-US"/>
              <a:pPr>
                <a:defRPr/>
              </a:pPr>
              <a:t>4/29/2014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5428F1C-06F6-40FB-970D-9785C5E87D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891C4-83B2-49E7-826E-B71411FA1715}" type="datetimeFigureOut">
              <a:rPr lang="en-US"/>
              <a:pPr>
                <a:defRPr/>
              </a:pPr>
              <a:t>4/29/2014</a:t>
            </a:fld>
            <a:endParaRPr lang="en-US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043B4-9A2A-48A0-B674-EA04E977D0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25C789-F003-489B-B5AC-3E3B13CEE560}" type="datetimeFigureOut">
              <a:rPr lang="en-US"/>
              <a:pPr>
                <a:defRPr/>
              </a:pPr>
              <a:t>4/29/2014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60C6E3A-2900-42A2-B653-1ACEA534D8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4C009CB-16D0-4ABC-B2C2-9BCE7EE79477}" type="datetimeFigureOut">
              <a:rPr lang="en-US"/>
              <a:pPr>
                <a:defRPr/>
              </a:pPr>
              <a:t>4/29/2014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DA0C4E4-E73B-4884-A30C-5452AB9AE9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9006F5B-A08E-4625-A3A1-96A96403C9CA}" type="datetimeFigureOut">
              <a:rPr lang="en-US"/>
              <a:pPr>
                <a:defRPr/>
              </a:pPr>
              <a:t>4/29/2014</a:t>
            </a:fld>
            <a:endParaRPr lang="en-US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93A0627-6432-4643-9029-E3BFA92C94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BC3D86E-5DC6-441A-BCC4-5AB4DC3B8161}" type="datetimeFigureOut">
              <a:rPr lang="en-US"/>
              <a:pPr>
                <a:defRPr/>
              </a:pPr>
              <a:t>4/29/2014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6693806D-0715-4C79-82CB-2822684C5F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39" r:id="rId2"/>
    <p:sldLayoutId id="2147483841" r:id="rId3"/>
    <p:sldLayoutId id="2147483838" r:id="rId4"/>
    <p:sldLayoutId id="2147483842" r:id="rId5"/>
    <p:sldLayoutId id="2147483837" r:id="rId6"/>
    <p:sldLayoutId id="2147483843" r:id="rId7"/>
    <p:sldLayoutId id="2147483844" r:id="rId8"/>
    <p:sldLayoutId id="2147483845" r:id="rId9"/>
    <p:sldLayoutId id="2147483836" r:id="rId10"/>
    <p:sldLayoutId id="2147483835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90600" y="304800"/>
            <a:ext cx="5791200" cy="5334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TOPIC: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1371561">
            <a:off x="786095" y="645813"/>
            <a:ext cx="8085461" cy="3289609"/>
          </a:xfrm>
          <a:prstGeom prst="rect">
            <a:avLst/>
          </a:prstGeom>
        </p:spPr>
        <p:txBody>
          <a:bodyPr wrap="none">
            <a:prstTxWarp prst="textWave1">
              <a:avLst>
                <a:gd name="adj1" fmla="val 12500"/>
                <a:gd name="adj2" fmla="val -1462"/>
              </a:avLst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Summer and Sport</a:t>
            </a: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3315" name="Рисунок 3" descr="kids-sports-summer-camp-849732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38600"/>
            <a:ext cx="9144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Содержимое 3" descr="clip_image00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90808_galda_teniss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692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3726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2438400"/>
            <a:ext cx="8400288" cy="3810000"/>
          </a:xfrm>
        </p:spPr>
        <p:txBody>
          <a:bodyPr>
            <a:prstTxWarp prst="textWave2">
              <a:avLst/>
            </a:prstTxWarp>
            <a:normAutofit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solidFill>
                  <a:srgbClr val="0070C0"/>
                </a:solidFill>
              </a:rPr>
              <a:t>Guess and write the names of summer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rgbClr val="0070C0"/>
                </a:solidFill>
              </a:rPr>
              <a:t>     kinds of sport!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143000" y="304800"/>
            <a:ext cx="7772400" cy="2057400"/>
          </a:xfrm>
          <a:prstGeom prst="ellipse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Consolidation of the new material.</a:t>
            </a:r>
            <a:endParaRPr lang="ru-RU" sz="5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5605" name="Рисунок 4" descr="загруженное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3581400"/>
            <a:ext cx="3886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381000"/>
            <a:ext cx="8705850" cy="6248400"/>
          </a:xfrm>
        </p:spPr>
        <p:txBody>
          <a:bodyPr>
            <a:normAutofit/>
          </a:bodyPr>
          <a:lstStyle/>
          <a:p>
            <a:pPr marL="825246" indent="-742950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3800" b="1" dirty="0" smtClean="0"/>
              <a:t>L A L B O T O F - </a:t>
            </a:r>
          </a:p>
          <a:p>
            <a:pPr marL="596646" indent="-514350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3800" b="1" dirty="0" smtClean="0"/>
              <a:t> W I S I N M </a:t>
            </a:r>
            <a:r>
              <a:rPr lang="en-US" sz="3800" b="1" dirty="0" err="1" smtClean="0"/>
              <a:t>M</a:t>
            </a:r>
            <a:r>
              <a:rPr lang="en-US" sz="3800" b="1" dirty="0" smtClean="0"/>
              <a:t> G - </a:t>
            </a:r>
          </a:p>
          <a:p>
            <a:pPr marL="596646" indent="-514350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3800" b="1" dirty="0" smtClean="0"/>
              <a:t> E S I N T N - </a:t>
            </a:r>
          </a:p>
          <a:p>
            <a:pPr marL="596646" indent="-514350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3800" b="1" dirty="0" smtClean="0"/>
              <a:t> L A S A B L E T K B - </a:t>
            </a:r>
          </a:p>
          <a:p>
            <a:pPr marL="596646" indent="-514350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3800" b="1" dirty="0" smtClean="0"/>
              <a:t> O N B N T A D M I - </a:t>
            </a:r>
          </a:p>
          <a:p>
            <a:pPr marL="596646" indent="-514350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3800" b="1" dirty="0" smtClean="0"/>
              <a:t> B T A T E L N </a:t>
            </a:r>
            <a:r>
              <a:rPr lang="en-US" sz="3800" b="1" dirty="0" err="1" smtClean="0"/>
              <a:t>N</a:t>
            </a:r>
            <a:r>
              <a:rPr lang="en-US" sz="3800" b="1" dirty="0" smtClean="0"/>
              <a:t> S I E - </a:t>
            </a:r>
            <a:endParaRPr lang="ru-RU" sz="3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40105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Match the statements with the summer kinds of sport: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508125"/>
          <a:ext cx="8477250" cy="48926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38625"/>
                <a:gridCol w="4238625"/>
              </a:tblGrid>
              <a:tr h="975403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1.</a:t>
                      </a:r>
                      <a:r>
                        <a:rPr lang="en-US" sz="2000" baseline="0" dirty="0" smtClean="0"/>
                        <a:t> This game is played by 2 players or 2 pairs.  They play it with the ball on a court.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 smtClean="0"/>
                    </a:p>
                    <a:p>
                      <a:r>
                        <a:rPr lang="en-US" sz="2400" dirty="0" smtClean="0"/>
                        <a:t>              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BASKETBALL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975403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2. It  is an old game. Two teams of eleven players play it. They kick a ball around.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 </a:t>
                      </a:r>
                    </a:p>
                    <a:p>
                      <a:r>
                        <a:rPr lang="en-US" sz="2400" dirty="0" smtClean="0"/>
                        <a:t>                </a:t>
                      </a:r>
                      <a:r>
                        <a:rPr lang="en-US" sz="2400" dirty="0" smtClean="0">
                          <a:solidFill>
                            <a:srgbClr val="92D050"/>
                          </a:solidFill>
                        </a:rPr>
                        <a:t>TENNIS</a:t>
                      </a:r>
                      <a:endParaRPr lang="ru-RU" sz="24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</a:tr>
              <a:tr h="93719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3. Two teams of 5 players play this game.</a:t>
                      </a:r>
                      <a:r>
                        <a:rPr lang="en-US" sz="2000" baseline="0" dirty="0" smtClean="0"/>
                        <a:t> They throw a ball into a basket.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 </a:t>
                      </a:r>
                    </a:p>
                    <a:p>
                      <a:r>
                        <a:rPr lang="en-US" sz="2400" dirty="0" smtClean="0">
                          <a:solidFill>
                            <a:srgbClr val="00B0F0"/>
                          </a:solidFill>
                        </a:rPr>
                        <a:t>             VOLEYBALL</a:t>
                      </a:r>
                      <a:endParaRPr lang="ru-RU" sz="24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</a:tr>
              <a:tr h="975403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4. This game is played with a ball and a big net. It is often played at the beaches 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 smtClean="0"/>
                    </a:p>
                    <a:p>
                      <a:r>
                        <a:rPr lang="en-US" sz="2400" dirty="0" smtClean="0"/>
                        <a:t>           </a:t>
                      </a:r>
                      <a:r>
                        <a:rPr lang="en-US" sz="2400" dirty="0" smtClean="0">
                          <a:solidFill>
                            <a:srgbClr val="002060"/>
                          </a:solidFill>
                        </a:rPr>
                        <a:t>SWIMMING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93719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5.  This kind of sport is connected with water.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            </a:t>
                      </a:r>
                    </a:p>
                    <a:p>
                      <a:r>
                        <a:rPr lang="en-US" sz="2400" dirty="0" smtClean="0">
                          <a:solidFill>
                            <a:srgbClr val="00B050"/>
                          </a:solidFill>
                        </a:rPr>
                        <a:t>              FOOTBALL</a:t>
                      </a:r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2486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800" dirty="0" smtClean="0">
                <a:solidFill>
                  <a:srgbClr val="7030A0"/>
                </a:solidFill>
              </a:rPr>
              <a:t>Working with a Pupil’s Book</a:t>
            </a:r>
            <a:endParaRPr lang="ru-RU" sz="4800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752600"/>
            <a:ext cx="8991600" cy="2514600"/>
          </a:xfrm>
        </p:spPr>
        <p:txBody>
          <a:bodyPr>
            <a:prstTxWarp prst="textStop">
              <a:avLst>
                <a:gd name="adj" fmla="val 27617"/>
              </a:avLst>
            </a:prstTxWarp>
            <a:normAutofit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The most dangerous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  summer  activities</a:t>
            </a:r>
            <a:endParaRPr lang="ru-RU" dirty="0"/>
          </a:p>
        </p:txBody>
      </p:sp>
      <p:pic>
        <p:nvPicPr>
          <p:cNvPr id="28675" name="Рисунок 3" descr="0_7b010_6ed08f37_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4495800"/>
            <a:ext cx="3886200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7200" b="1" dirty="0" smtClean="0">
                <a:solidFill>
                  <a:schemeClr val="tx2">
                    <a:satMod val="130000"/>
                  </a:schemeClr>
                </a:solidFill>
              </a:rPr>
              <a:t>Group work</a:t>
            </a:r>
            <a:endParaRPr lang="ru-RU" sz="7200" b="1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C00000"/>
                </a:solidFill>
              </a:rPr>
              <a:t>Take sheets of paper and write down advantages(+) and disadvantages(-) of going in for sports.</a:t>
            </a:r>
          </a:p>
          <a:p>
            <a:r>
              <a:rPr lang="en-US" smtClean="0">
                <a:solidFill>
                  <a:srgbClr val="00B050"/>
                </a:solidFill>
              </a:rPr>
              <a:t>Group 1 writes about advantages and Group 2 – disadvantages. Then the leaders of the groups will share their ideas. </a:t>
            </a:r>
          </a:p>
          <a:p>
            <a:r>
              <a:rPr lang="en-US" smtClean="0">
                <a:solidFill>
                  <a:srgbClr val="0070C0"/>
                </a:solidFill>
              </a:rPr>
              <a:t>You have 3 minutes!</a:t>
            </a:r>
            <a:endParaRPr lang="ru-RU" smtClean="0">
              <a:solidFill>
                <a:srgbClr val="0070C0"/>
              </a:solidFill>
            </a:endParaRPr>
          </a:p>
        </p:txBody>
      </p:sp>
      <p:pic>
        <p:nvPicPr>
          <p:cNvPr id="29699" name="Рисунок 3" descr="writing-cente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4419600"/>
            <a:ext cx="2527300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</p:spPr>
        <p:txBody>
          <a:bodyPr>
            <a:scene3d>
              <a:camera prst="isometricLeftDown"/>
              <a:lightRig rig="threePt" dir="t"/>
            </a:scene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        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304800"/>
            <a:ext cx="8705850" cy="6248400"/>
          </a:xfrm>
        </p:spPr>
        <p:txBody>
          <a:bodyPr>
            <a:normAutofit/>
          </a:bodyPr>
          <a:lstStyle/>
          <a:p>
            <a:pPr marL="365760" indent="-283464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i="1" dirty="0" smtClean="0">
                <a:solidFill>
                  <a:srgbClr val="FF0000"/>
                </a:solidFill>
              </a:rPr>
              <a:t>Summarizing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i="1" dirty="0" smtClean="0">
                <a:solidFill>
                  <a:srgbClr val="0070C0"/>
                </a:solidFill>
              </a:rPr>
              <a:t>Sport helps make people strong, healthy, brave and cheerful.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en-US" b="1" i="1" dirty="0" smtClean="0">
              <a:solidFill>
                <a:srgbClr val="0070C0"/>
              </a:solidFill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Sport helps make people good friends.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en-US" b="1" i="1" dirty="0" smtClean="0">
              <a:solidFill>
                <a:srgbClr val="0070C0"/>
              </a:solidFill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i="1" dirty="0" smtClean="0">
                <a:solidFill>
                  <a:srgbClr val="00B050"/>
                </a:solidFill>
              </a:rPr>
              <a:t>Sport shows your character.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en-US" b="1" i="1" dirty="0" smtClean="0">
              <a:solidFill>
                <a:srgbClr val="0070C0"/>
              </a:solidFill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</a:rPr>
              <a:t>Sport gives us joy!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0723" name="Рисунок 3" descr="smiley_attenti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3200400"/>
            <a:ext cx="3352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</a:rPr>
              <a:t>HOMETASK</a:t>
            </a:r>
            <a:endParaRPr lang="ru-RU" b="1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Please, make a project on the topic “</a:t>
            </a:r>
            <a:r>
              <a:rPr lang="en-US" b="1" i="1" smtClean="0"/>
              <a:t>My favourite kind of sport”</a:t>
            </a:r>
          </a:p>
          <a:p>
            <a:pPr>
              <a:buFont typeface="Wingdings 2" pitchFamily="18" charset="2"/>
              <a:buNone/>
            </a:pPr>
            <a:endParaRPr lang="en-US" b="1" i="1" smtClean="0"/>
          </a:p>
          <a:p>
            <a:pPr>
              <a:buFont typeface="Wingdings 2" pitchFamily="18" charset="2"/>
              <a:buNone/>
            </a:pPr>
            <a:endParaRPr lang="en-US" b="1" i="1" smtClean="0"/>
          </a:p>
          <a:p>
            <a:pPr>
              <a:buFont typeface="Wingdings 2" pitchFamily="18" charset="2"/>
              <a:buNone/>
            </a:pPr>
            <a:endParaRPr lang="en-US" b="1" i="1" smtClean="0"/>
          </a:p>
          <a:p>
            <a:pPr>
              <a:buFont typeface="Wingdings 2" pitchFamily="18" charset="2"/>
              <a:buNone/>
            </a:pPr>
            <a:endParaRPr lang="ru-RU" b="1" i="1" smtClean="0"/>
          </a:p>
        </p:txBody>
      </p:sp>
      <p:pic>
        <p:nvPicPr>
          <p:cNvPr id="31747" name="Рисунок 3" descr="Ner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2528888"/>
            <a:ext cx="5791200" cy="371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9200" y="990600"/>
            <a:ext cx="7726363" cy="5410200"/>
          </a:xfrm>
        </p:spPr>
        <p:txBody>
          <a:bodyPr>
            <a:normAutofit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4800" b="1" dirty="0" smtClean="0"/>
              <a:t>The aims: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a)to practice sport vocabulary items;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b)to develop pupils’ mental abilities; speaking, reading and writing skills;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c)to widen pupils’ knowledge of different kinds of sport and the importance of going in for sports 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4800" b="1" dirty="0" smtClean="0"/>
              <a:t>Equipment:</a:t>
            </a:r>
            <a:r>
              <a:rPr lang="en-US" sz="5200" b="1" dirty="0" smtClean="0"/>
              <a:t> </a:t>
            </a:r>
            <a:r>
              <a:rPr lang="en-US" dirty="0" smtClean="0"/>
              <a:t>a slide-show, hand-out material, pupil’s book, flashcards, a green board, multimedia board.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14339" name="Рисунок 3" descr="imag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1800" y="152400"/>
            <a:ext cx="1397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Содержимое 4"/>
          <p:cNvSpPr>
            <a:spLocks noGrp="1"/>
          </p:cNvSpPr>
          <p:nvPr>
            <p:ph idx="1"/>
          </p:nvPr>
        </p:nvSpPr>
        <p:spPr>
          <a:xfrm>
            <a:off x="457200" y="0"/>
            <a:ext cx="8477250" cy="624840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en-US" sz="6000" b="1" i="1" smtClean="0"/>
              <a:t>Thank you for attention! </a:t>
            </a:r>
          </a:p>
          <a:p>
            <a:pPr algn="ctr">
              <a:buFont typeface="Wingdings 2" pitchFamily="18" charset="2"/>
              <a:buNone/>
            </a:pPr>
            <a:r>
              <a:rPr lang="en-US" sz="2800" b="1" i="1" smtClean="0"/>
              <a:t>…don’t forget…</a:t>
            </a:r>
          </a:p>
          <a:p>
            <a:pPr>
              <a:buFont typeface="Wingdings 2" pitchFamily="18" charset="2"/>
              <a:buNone/>
            </a:pPr>
            <a:r>
              <a:rPr lang="en-US" sz="6000" b="1" i="1" smtClean="0"/>
              <a:t>    </a:t>
            </a:r>
            <a:endParaRPr lang="ru-RU" sz="6000" b="1" i="1" smtClean="0"/>
          </a:p>
        </p:txBody>
      </p:sp>
      <p:pic>
        <p:nvPicPr>
          <p:cNvPr id="6" name="Рисунок 5" descr="22063_07071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2438400"/>
            <a:ext cx="69342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80772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The Procedure of the Lesson</a:t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914400"/>
            <a:ext cx="8552688" cy="2590800"/>
          </a:xfrm>
        </p:spPr>
        <p:txBody>
          <a:bodyPr>
            <a:normAutofit fontScale="92500" lnSpcReduction="10000"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Today’s motto is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“ A sound mind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           in a sound body”.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15363" name="Рисунок 3" descr="JohnHuet_ASICS_GBC_Ads-22-of-2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05200"/>
            <a:ext cx="9144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62965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 Checking the home task.</a:t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24000"/>
            <a:ext cx="8629650" cy="5105400"/>
          </a:xfrm>
        </p:spPr>
        <p:txBody>
          <a:bodyPr>
            <a:normAutofit fontScale="925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4000" b="1" dirty="0" smtClean="0"/>
              <a:t>   Presentation of the new material 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rgbClr val="FF0000"/>
                </a:solidFill>
              </a:rPr>
              <a:t>     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What is the use of going in for sports?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                      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1026" name="Овал 2"/>
          <p:cNvSpPr>
            <a:spLocks noChangeArrowheads="1"/>
          </p:cNvSpPr>
          <p:nvPr/>
        </p:nvSpPr>
        <p:spPr bwMode="auto">
          <a:xfrm>
            <a:off x="3124200" y="3810000"/>
            <a:ext cx="3276600" cy="1600200"/>
          </a:xfrm>
          <a:prstGeom prst="ellips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lIns="72000" anchor="ctr"/>
          <a:lstStyle/>
          <a:p>
            <a:pPr>
              <a:spcBef>
                <a:spcPts val="2400"/>
              </a:spcBef>
            </a:pPr>
            <a:r>
              <a:rPr lang="en-US" b="1">
                <a:solidFill>
                  <a:srgbClr val="365F91"/>
                </a:solidFill>
                <a:latin typeface="Cambria" pitchFamily="18" charset="0"/>
              </a:rPr>
              <a:t>          </a:t>
            </a:r>
            <a:r>
              <a:rPr lang="en-US" sz="3600" b="1">
                <a:solidFill>
                  <a:srgbClr val="365F91"/>
                </a:solidFill>
                <a:latin typeface="Cambria" pitchFamily="18" charset="0"/>
              </a:rPr>
              <a:t>SPORT</a:t>
            </a:r>
            <a:endParaRPr lang="ru-RU" sz="3600"/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5638800" y="2819400"/>
            <a:ext cx="3810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1026" idx="6"/>
          </p:cNvCxnSpPr>
          <p:nvPr/>
        </p:nvCxnSpPr>
        <p:spPr>
          <a:xfrm>
            <a:off x="6400800" y="4610100"/>
            <a:ext cx="914400" cy="723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1026" idx="3"/>
          </p:cNvCxnSpPr>
          <p:nvPr/>
        </p:nvCxnSpPr>
        <p:spPr>
          <a:xfrm flipH="1">
            <a:off x="2514600" y="5175250"/>
            <a:ext cx="1089025" cy="311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953000" y="5410200"/>
            <a:ext cx="533400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2362200" y="3810000"/>
            <a:ext cx="8382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3962400" y="3048000"/>
            <a:ext cx="2286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6324600" y="3429000"/>
            <a:ext cx="9144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95" name="Рисунок 11" descr="emoticon-smiley-face-680019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909696">
            <a:off x="6746875" y="187325"/>
            <a:ext cx="1225550" cy="125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ummer-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743200" y="274638"/>
            <a:ext cx="6191250" cy="155416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5400" dirty="0" smtClean="0">
                <a:solidFill>
                  <a:schemeClr val="accent6">
                    <a:lumMod val="50000"/>
                  </a:schemeClr>
                </a:solidFill>
              </a:rPr>
              <a:t>Look! What season is it???</a:t>
            </a:r>
            <a:endParaRPr lang="ru-RU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533400"/>
            <a:ext cx="7498080" cy="884238"/>
          </a:xfrm>
        </p:spPr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n/>
                <a:solidFill>
                  <a:schemeClr val="accent3"/>
                </a:solidFill>
                <a:effectLst/>
              </a:rPr>
              <a:t>Look at the board!</a:t>
            </a:r>
            <a:br>
              <a:rPr lang="en-US" b="1" dirty="0" smtClean="0">
                <a:ln/>
                <a:solidFill>
                  <a:schemeClr val="accent3"/>
                </a:solidFill>
                <a:effectLst/>
              </a:rPr>
            </a:br>
            <a:r>
              <a:rPr lang="en-US" b="1" dirty="0" smtClean="0">
                <a:ln/>
                <a:solidFill>
                  <a:schemeClr val="accent3"/>
                </a:solidFill>
                <a:effectLst/>
              </a:rPr>
              <a:t>Can you guess all kinds of summer sports?</a:t>
            </a:r>
            <a:endParaRPr lang="ru-RU" b="1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18434" name="Содержимое 3" descr="summer sports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76400" y="1778000"/>
            <a:ext cx="6400800" cy="5080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8400288" cy="80803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8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Discussion club.</a:t>
            </a:r>
            <a:endParaRPr lang="ru-RU" sz="8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9458" name="Содержимое 3" descr="clip_image00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43000" y="1535113"/>
            <a:ext cx="7086600" cy="5322887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lip_image00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lip_image00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251</TotalTime>
  <Words>318</Words>
  <Application>Microsoft Office PowerPoint</Application>
  <PresentationFormat>Экран (4:3)</PresentationFormat>
  <Paragraphs>67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20</vt:i4>
      </vt:variant>
    </vt:vector>
  </HeadingPairs>
  <TitlesOfParts>
    <vt:vector size="34" baseType="lpstr">
      <vt:lpstr>Gill Sans MT</vt:lpstr>
      <vt:lpstr>Arial</vt:lpstr>
      <vt:lpstr>Wingdings 2</vt:lpstr>
      <vt:lpstr>Verdana</vt:lpstr>
      <vt:lpstr>Calibri</vt:lpstr>
      <vt:lpstr>Corbel</vt:lpstr>
      <vt:lpstr>Cambria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   TOPIC:</vt:lpstr>
      <vt:lpstr>   </vt:lpstr>
      <vt:lpstr>The Procedure of the Lesson </vt:lpstr>
      <vt:lpstr>  Checking the home task. </vt:lpstr>
      <vt:lpstr>Look! What season is it???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Match the statements with the summer kinds of sport:</vt:lpstr>
      <vt:lpstr>Working with a Pupil’s Book</vt:lpstr>
      <vt:lpstr>Group work</vt:lpstr>
      <vt:lpstr>Слайд 18</vt:lpstr>
      <vt:lpstr>HOMETASK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The Outline of the Lesson:    </dc:title>
  <cp:lastModifiedBy>User</cp:lastModifiedBy>
  <cp:revision>74</cp:revision>
  <dcterms:modified xsi:type="dcterms:W3CDTF">2014-04-29T18:53:42Z</dcterms:modified>
</cp:coreProperties>
</file>