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64" r:id="rId6"/>
    <p:sldId id="259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6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6A3E0D2-248A-4AF1-8D1D-30AE759FC83A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4FACC15-2E3D-4261-BD93-E9CFA1AFA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09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C39D7-95C3-4045-8E49-1C58D07F89EC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B3466-BA75-450F-8ABC-213A5DC93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534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EC63-62C1-491E-B221-8F3FA693B8D3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1BAF5-3B38-40A2-88F0-5212F141F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193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A624F-DD5B-49AD-87A2-EB9E6E0D37A1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150FC-E5DA-45FB-82EB-919285A53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6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586127-5511-4F01-8FBD-6350E04560F0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EA1BBD-9595-4D1F-B2CA-1B2ED29AB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190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C0E1E3-D126-494E-A62B-6343A80DA533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810307-EF80-4656-987E-6FF2E2114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652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B157A9-0309-4411-84F6-51B97D20520A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235A72-82FF-4437-B435-52B1C9BB2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523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DE91BB-D33B-4D6C-838F-4551BBB35189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1A7EF6-5442-425C-88A5-6544CC8FA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4855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A5D97-5432-4F21-80D1-63DD87EEB466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95217-40A9-40E9-B52A-EBC735935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675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B9019D-6630-4E39-A739-3267446322F1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EC4E27-F5D7-45EC-8A15-E9A0C20E7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697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F776ED1-CF88-4B34-99BE-CBEF78B379AD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1954251-E667-451B-9749-54DFDF7FC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834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A338893-4476-455D-BFD8-16510EFADEDB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E302E09-EEC5-42C4-B5F8-513D45B4D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0" r:id="rId2"/>
    <p:sldLayoutId id="2147483702" r:id="rId3"/>
    <p:sldLayoutId id="2147483703" r:id="rId4"/>
    <p:sldLayoutId id="2147483704" r:id="rId5"/>
    <p:sldLayoutId id="2147483705" r:id="rId6"/>
    <p:sldLayoutId id="2147483699" r:id="rId7"/>
    <p:sldLayoutId id="2147483706" r:id="rId8"/>
    <p:sldLayoutId id="2147483707" r:id="rId9"/>
    <p:sldLayoutId id="2147483698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071678"/>
            <a:ext cx="6386530" cy="151068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smtClean="0">
                <a:solidFill>
                  <a:schemeClr val="tx1"/>
                </a:solidFill>
                <a:latin typeface="Monotype Corsiva" pitchFamily="66" charset="0"/>
              </a:rPr>
              <a:t>Inventors and inventions</a:t>
            </a:r>
            <a:endParaRPr lang="ru-RU" sz="540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5143500"/>
            <a:ext cx="3257550" cy="1466850"/>
          </a:xfrm>
        </p:spPr>
        <p:txBody>
          <a:bodyPr/>
          <a:lstStyle/>
          <a:p>
            <a:pPr marR="0" eaLnBrk="1" hangingPunct="1"/>
            <a:r>
              <a:rPr lang="uk-UA" sz="2800" dirty="0" smtClean="0">
                <a:solidFill>
                  <a:schemeClr val="tx1"/>
                </a:solidFill>
                <a:latin typeface="Monotype Corsiva" pitchFamily="66" charset="0"/>
              </a:rPr>
              <a:t>Роботу виконала</a:t>
            </a:r>
          </a:p>
          <a:p>
            <a:pPr marR="0" eaLnBrk="1" hangingPunct="1"/>
            <a:r>
              <a:rPr lang="uk-UA" sz="2800" smtClean="0">
                <a:solidFill>
                  <a:schemeClr val="tx1"/>
                </a:solidFill>
                <a:latin typeface="Monotype Corsiva" pitchFamily="66" charset="0"/>
              </a:rPr>
              <a:t>Учениця </a:t>
            </a:r>
            <a:r>
              <a:rPr lang="uk-UA" sz="2800">
                <a:solidFill>
                  <a:schemeClr val="tx1"/>
                </a:solidFill>
                <a:latin typeface="Monotype Corsiva" pitchFamily="66" charset="0"/>
              </a:rPr>
              <a:t>9</a:t>
            </a:r>
            <a:r>
              <a:rPr lang="uk-UA" sz="2800" smtClean="0">
                <a:solidFill>
                  <a:schemeClr val="tx1"/>
                </a:solidFill>
                <a:latin typeface="Monotype Corsiva" pitchFamily="66" charset="0"/>
              </a:rPr>
              <a:t> класу</a:t>
            </a:r>
          </a:p>
          <a:p>
            <a:pPr marR="0" eaLnBrk="1" hangingPunct="1"/>
            <a:r>
              <a:rPr lang="uk-UA" sz="2800" dirty="0" smtClean="0">
                <a:solidFill>
                  <a:schemeClr val="tx1"/>
                </a:solidFill>
                <a:latin typeface="Monotype Corsiva" pitchFamily="66" charset="0"/>
              </a:rPr>
              <a:t>Сергієнко Наталія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idx="1"/>
          </p:nvPr>
        </p:nvSpPr>
        <p:spPr>
          <a:xfrm>
            <a:off x="4429125" y="1428750"/>
            <a:ext cx="4257675" cy="4578350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z="2800" b="1" dirty="0" smtClean="0">
                <a:latin typeface="Monotype Corsiva" pitchFamily="66" charset="0"/>
              </a:rPr>
              <a:t>	</a:t>
            </a:r>
            <a:r>
              <a:rPr lang="en-US" sz="2800" b="1" dirty="0" err="1" smtClean="0">
                <a:latin typeface="Monotype Corsiva" pitchFamily="66" charset="0"/>
              </a:rPr>
              <a:t>Volodymyr</a:t>
            </a:r>
            <a:r>
              <a:rPr lang="en-US" sz="2800" b="1" dirty="0" smtClean="0">
                <a:latin typeface="Monotype Corsiva" pitchFamily="66" charset="0"/>
              </a:rPr>
              <a:t> </a:t>
            </a:r>
            <a:r>
              <a:rPr lang="en-US" sz="2800" b="1" dirty="0" err="1" smtClean="0">
                <a:latin typeface="Monotype Corsiva" pitchFamily="66" charset="0"/>
              </a:rPr>
              <a:t>Zvorykin</a:t>
            </a:r>
            <a:r>
              <a:rPr lang="en-US" sz="2800" b="1" dirty="0" smtClean="0">
                <a:latin typeface="Monotype Corsiva" pitchFamily="66" charset="0"/>
              </a:rPr>
              <a:t> was </a:t>
            </a:r>
            <a:endParaRPr lang="ru-RU" sz="2800" b="1" dirty="0" smtClean="0">
              <a:latin typeface="Monotype Corsiva" pitchFamily="66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2800" b="1" dirty="0" err="1" smtClean="0">
                <a:latin typeface="Monotype Corsiva" pitchFamily="66" charset="0"/>
              </a:rPr>
              <a:t>bor</a:t>
            </a:r>
            <a:r>
              <a:rPr lang="en-US" sz="2800" b="1" dirty="0" smtClean="0">
                <a:latin typeface="Monotype Corsiva" pitchFamily="66" charset="0"/>
              </a:rPr>
              <a:t> </a:t>
            </a:r>
            <a:r>
              <a:rPr lang="en-US" sz="2800" b="1" dirty="0" smtClean="0">
                <a:latin typeface="Monotype Corsiva" pitchFamily="66" charset="0"/>
              </a:rPr>
              <a:t>n  in Murom</a:t>
            </a:r>
            <a:r>
              <a:rPr lang="uk-UA" sz="2800" b="1" dirty="0" smtClean="0">
                <a:latin typeface="Monotype Corsiva" pitchFamily="66" charset="0"/>
              </a:rPr>
              <a:t>,</a:t>
            </a:r>
            <a:r>
              <a:rPr lang="en-US" sz="2800" b="1" dirty="0" smtClean="0">
                <a:latin typeface="Monotype Corsiva" pitchFamily="66" charset="0"/>
              </a:rPr>
              <a:t> Russia</a:t>
            </a:r>
            <a:r>
              <a:rPr lang="uk-UA" sz="2800" b="1" dirty="0" smtClean="0">
                <a:latin typeface="Monotype Corsiva" pitchFamily="66" charset="0"/>
              </a:rPr>
              <a:t>,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en-US" sz="2800" b="1" dirty="0" smtClean="0">
                <a:latin typeface="Monotype Corsiva" pitchFamily="66" charset="0"/>
              </a:rPr>
              <a:t>in 1888</a:t>
            </a:r>
            <a:r>
              <a:rPr lang="uk-UA" sz="2800" b="1" dirty="0" smtClean="0">
                <a:latin typeface="Monotype Corsiva" pitchFamily="66" charset="0"/>
              </a:rPr>
              <a:t>, </a:t>
            </a:r>
            <a:r>
              <a:rPr lang="en-US" sz="2800" b="1" dirty="0" smtClean="0">
                <a:latin typeface="Monotype Corsiva" pitchFamily="66" charset="0"/>
              </a:rPr>
              <a:t>on July </a:t>
            </a:r>
            <a:r>
              <a:rPr lang="ru-RU" sz="2800" b="1" dirty="0" smtClean="0">
                <a:latin typeface="Monotype Corsiva" pitchFamily="66" charset="0"/>
              </a:rPr>
              <a:t>,</a:t>
            </a:r>
            <a:r>
              <a:rPr lang="en-US" sz="2800" b="1" dirty="0" smtClean="0">
                <a:latin typeface="Monotype Corsiva" pitchFamily="66" charset="0"/>
              </a:rPr>
              <a:t>29 </a:t>
            </a:r>
            <a:r>
              <a:rPr lang="uk-UA" sz="2800" b="1" dirty="0" smtClean="0">
                <a:latin typeface="Monotype Corsiva" pitchFamily="66" charset="0"/>
              </a:rPr>
              <a:t> </a:t>
            </a:r>
            <a:r>
              <a:rPr lang="en-US" sz="2800" b="1" dirty="0" smtClean="0">
                <a:latin typeface="Monotype Corsiva" pitchFamily="66" charset="0"/>
              </a:rPr>
              <a:t>in the family of prosperous merchant. He studied at the  St. </a:t>
            </a:r>
            <a:r>
              <a:rPr lang="en-US" sz="2800" b="1" dirty="0" smtClean="0">
                <a:latin typeface="Monotype Corsiva" pitchFamily="66" charset="0"/>
              </a:rPr>
              <a:t>Peter</a:t>
            </a:r>
            <a:r>
              <a:rPr lang="en-US" sz="2800" b="1" dirty="0">
                <a:latin typeface="Monotype Corsiva" pitchFamily="66" charset="0"/>
              </a:rPr>
              <a:t>s</a:t>
            </a:r>
            <a:r>
              <a:rPr lang="en-US" sz="2800" b="1" dirty="0" smtClean="0">
                <a:latin typeface="Monotype Corsiva" pitchFamily="66" charset="0"/>
              </a:rPr>
              <a:t>burg </a:t>
            </a:r>
            <a:r>
              <a:rPr lang="en-US" sz="2800" b="1" dirty="0" smtClean="0">
                <a:latin typeface="Monotype Corsiva" pitchFamily="66" charset="0"/>
              </a:rPr>
              <a:t>Institute of Technology</a:t>
            </a:r>
            <a:r>
              <a:rPr lang="ru-RU" sz="2800" b="1" dirty="0" smtClean="0">
                <a:latin typeface="Monotype Corsiva" pitchFamily="66" charset="0"/>
              </a:rPr>
              <a:t> 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44" name="Picture 2" descr="F:\2-019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43063"/>
            <a:ext cx="2339975" cy="303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>
          <a:xfrm>
            <a:off x="428625" y="1500188"/>
            <a:ext cx="4286250" cy="442912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b="1" dirty="0" smtClean="0">
                <a:latin typeface="Monotype Corsiva" pitchFamily="66" charset="0"/>
              </a:rPr>
              <a:t>	In  the USA in 1933 emigrant from Russia has demonstrated the sending electronic tube. Exactly </a:t>
            </a:r>
            <a:r>
              <a:rPr lang="en-US" b="1" dirty="0" err="1" smtClean="0">
                <a:latin typeface="Monotype Corsiva" pitchFamily="66" charset="0"/>
              </a:rPr>
              <a:t>Zvorykin</a:t>
            </a:r>
            <a:r>
              <a:rPr lang="en-US" b="1" dirty="0" smtClean="0">
                <a:latin typeface="Monotype Corsiva" pitchFamily="66" charset="0"/>
              </a:rPr>
              <a:t> is considered </a:t>
            </a:r>
            <a:r>
              <a:rPr lang="en-US" b="1" dirty="0" smtClean="0">
                <a:latin typeface="Monotype Corsiva" pitchFamily="66" charset="0"/>
              </a:rPr>
              <a:t> to be the </a:t>
            </a:r>
            <a:r>
              <a:rPr lang="en-US" b="1" dirty="0" smtClean="0">
                <a:latin typeface="Monotype Corsiva" pitchFamily="66" charset="0"/>
              </a:rPr>
              <a:t>father of the electronic television. </a:t>
            </a:r>
            <a:endParaRPr lang="ru-RU" dirty="0" smtClean="0">
              <a:latin typeface="Monotype Corsiva" pitchFamily="66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/>
              <a:t> </a:t>
            </a:r>
            <a:r>
              <a:rPr lang="en-US" smtClean="0">
                <a:solidFill>
                  <a:schemeClr val="tx1"/>
                </a:solidFill>
                <a:latin typeface="Monotype Corsiva" pitchFamily="66" charset="0"/>
              </a:rPr>
              <a:t>Inventions Of Volodymyr Zvorykin</a:t>
            </a:r>
            <a:endParaRPr lang="ru-RU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1268" name="Picture 2" descr="D:\Natali-Metali\21891.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500188"/>
            <a:ext cx="3073400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3471863" cy="4525962"/>
          </a:xfrm>
        </p:spPr>
        <p:txBody>
          <a:bodyPr/>
          <a:lstStyle/>
          <a:p>
            <a:pPr eaLnBrk="1" hangingPunct="1">
              <a:buNone/>
            </a:pPr>
            <a:r>
              <a:rPr lang="en-US" b="1" dirty="0" err="1">
                <a:latin typeface="Monotype Corsiva" pitchFamily="66" charset="0"/>
              </a:rPr>
              <a:t>Volodymir</a:t>
            </a:r>
            <a:r>
              <a:rPr lang="en-US" b="1" dirty="0">
                <a:latin typeface="Monotype Corsiva" pitchFamily="66" charset="0"/>
              </a:rPr>
              <a:t>  </a:t>
            </a:r>
            <a:r>
              <a:rPr lang="en-US" b="1" dirty="0" err="1">
                <a:latin typeface="Monotype Corsiva" pitchFamily="66" charset="0"/>
              </a:rPr>
              <a:t>Zvorykin</a:t>
            </a:r>
            <a:r>
              <a:rPr lang="en-US" b="1" dirty="0">
                <a:latin typeface="Monotype Corsiva" pitchFamily="66" charset="0"/>
              </a:rPr>
              <a:t> demonstrates electronic television (1923).</a:t>
            </a:r>
            <a:endParaRPr lang="ru-RU" b="1" dirty="0">
              <a:latin typeface="Monotype Corsiva" pitchFamily="66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3" name="Picture 2" descr="F:\220px-Zworykin_kinescope_19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357313"/>
            <a:ext cx="3092450" cy="40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mtClean="0">
                <a:latin typeface="Monotype Corsiva" pitchFamily="66" charset="0"/>
              </a:rPr>
              <a:t>	</a:t>
            </a:r>
            <a:endParaRPr lang="ru-RU" smtClean="0"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pic>
        <p:nvPicPr>
          <p:cNvPr id="13316" name="Picture 2" descr="F:\7-2003(2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42875"/>
            <a:ext cx="30861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" descr="F:\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429000"/>
            <a:ext cx="4064000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4" descr="F:\693371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387667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5" descr="F:\72406033_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857500"/>
            <a:ext cx="3071813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072188" y="1357313"/>
            <a:ext cx="2828925" cy="452596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en-US" sz="2100" b="1" dirty="0" smtClean="0">
                <a:latin typeface="Monotype Corsiva" pitchFamily="66" charset="0"/>
              </a:rPr>
              <a:t>	During the Second world war he</a:t>
            </a:r>
            <a:r>
              <a:rPr lang="en-US" sz="2100" dirty="0" smtClean="0">
                <a:latin typeface="Monotype Corsiva" pitchFamily="66" charset="0"/>
              </a:rPr>
              <a:t> </a:t>
            </a:r>
            <a:r>
              <a:rPr lang="en-US" sz="2100" b="1" dirty="0" smtClean="0">
                <a:latin typeface="Monotype Corsiva" pitchFamily="66" charset="0"/>
              </a:rPr>
              <a:t>created the adjustments, which </a:t>
            </a:r>
            <a:r>
              <a:rPr lang="en-US" sz="2100" b="1" dirty="0" smtClean="0">
                <a:latin typeface="Monotype Corsiva" pitchFamily="66" charset="0"/>
              </a:rPr>
              <a:t>allowed to </a:t>
            </a:r>
            <a:r>
              <a:rPr lang="en-US" sz="2100" b="1" dirty="0" smtClean="0">
                <a:latin typeface="Monotype Corsiva" pitchFamily="66" charset="0"/>
              </a:rPr>
              <a:t>see in the dark with the help of infrared rays. In 1954 </a:t>
            </a:r>
            <a:r>
              <a:rPr lang="en-US" sz="2100" b="1" dirty="0" err="1" smtClean="0">
                <a:latin typeface="Monotype Corsiva" pitchFamily="66" charset="0"/>
              </a:rPr>
              <a:t>Zvorykin</a:t>
            </a:r>
            <a:r>
              <a:rPr lang="en-US" sz="2100" b="1" dirty="0" smtClean="0">
                <a:latin typeface="Monotype Corsiva" pitchFamily="66" charset="0"/>
              </a:rPr>
              <a:t> has predicted that man will see the surface of the moon and surface of the other planets at television set, which is delivered there on board interplanetary nave.</a:t>
            </a:r>
            <a:endParaRPr lang="ru-RU" sz="2100" dirty="0" smtClean="0"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100" dirty="0" smtClean="0">
              <a:latin typeface="Monotype Corsiva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/>
                </a:solidFill>
                <a:latin typeface="Monotype Corsiva" pitchFamily="66" charset="0"/>
              </a:rPr>
              <a:t>The prediction Of Zvorykin</a:t>
            </a:r>
            <a:endParaRPr lang="ru-RU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4340" name="Picture 3" descr="F:\1272190528_sputnik-sich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6163"/>
            <a:ext cx="6000750" cy="581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1000125"/>
          </a:xfrm>
        </p:spPr>
        <p:txBody>
          <a:bodyPr>
            <a:normAutofit fontScale="85000" lnSpcReduction="2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smtClean="0">
                <a:latin typeface="Monotype Corsiva" pitchFamily="66" charset="0"/>
              </a:rPr>
              <a:t>	</a:t>
            </a:r>
            <a:r>
              <a:rPr lang="en-US" b="1" dirty="0" err="1" smtClean="0">
                <a:latin typeface="Monotype Corsiva" pitchFamily="66" charset="0"/>
              </a:rPr>
              <a:t>Volodymyr</a:t>
            </a:r>
            <a:r>
              <a:rPr lang="en-US" b="1" dirty="0" smtClean="0">
                <a:latin typeface="Monotype Corsiva" pitchFamily="66" charset="0"/>
              </a:rPr>
              <a:t> </a:t>
            </a:r>
            <a:r>
              <a:rPr lang="en-US" b="1" dirty="0" err="1" smtClean="0">
                <a:latin typeface="Monotype Corsiva" pitchFamily="66" charset="0"/>
              </a:rPr>
              <a:t>Zvorykin</a:t>
            </a:r>
            <a:r>
              <a:rPr lang="en-US" b="1" dirty="0" smtClean="0">
                <a:latin typeface="Monotype Corsiva" pitchFamily="66" charset="0"/>
              </a:rPr>
              <a:t> has got 120 patents. For his creative activity he was awarded 27 awards, including </a:t>
            </a:r>
            <a:r>
              <a:rPr lang="en-US" b="1" dirty="0">
                <a:latin typeface="Monotype Corsiva" pitchFamily="66" charset="0"/>
              </a:rPr>
              <a:t>A</a:t>
            </a:r>
            <a:r>
              <a:rPr lang="en-US" b="1" dirty="0" smtClean="0">
                <a:latin typeface="Monotype Corsiva" pitchFamily="66" charset="0"/>
              </a:rPr>
              <a:t>merican </a:t>
            </a:r>
            <a:r>
              <a:rPr lang="en-US" b="1" dirty="0" smtClean="0">
                <a:latin typeface="Monotype Corsiva" pitchFamily="66" charset="0"/>
              </a:rPr>
              <a:t>medal for achievements in science.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/>
                </a:solidFill>
                <a:latin typeface="Monotype Corsiva" pitchFamily="66" charset="0"/>
              </a:rPr>
              <a:t>For ever in history</a:t>
            </a:r>
            <a:endParaRPr lang="ru-RU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5364" name="Picture 3" descr="D:\Natali-Metali\zvorikin_vladimir_kozÐ¼ich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214563"/>
            <a:ext cx="3841750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283</TotalTime>
  <Words>31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Inventors and inventions</vt:lpstr>
      <vt:lpstr>Презентация PowerPoint</vt:lpstr>
      <vt:lpstr> Inventions Of Volodymyr Zvorykin</vt:lpstr>
      <vt:lpstr>Презентация PowerPoint</vt:lpstr>
      <vt:lpstr>Презентация PowerPoint</vt:lpstr>
      <vt:lpstr>The prediction Of Zvorykin</vt:lpstr>
      <vt:lpstr>For ever in history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Inventors and inventions</dc:title>
  <dc:creator>Admin</dc:creator>
  <cp:lastModifiedBy>Yarik</cp:lastModifiedBy>
  <cp:revision>37</cp:revision>
  <dcterms:created xsi:type="dcterms:W3CDTF">2011-12-06T14:13:29Z</dcterms:created>
  <dcterms:modified xsi:type="dcterms:W3CDTF">2017-01-22T18:30:24Z</dcterms:modified>
</cp:coreProperties>
</file>