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20" r:id="rId1"/>
  </p:sldMasterIdLst>
  <p:notesMasterIdLst>
    <p:notesMasterId r:id="rId15"/>
  </p:notesMasterIdLst>
  <p:sldIdLst>
    <p:sldId id="256" r:id="rId2"/>
    <p:sldId id="264" r:id="rId3"/>
    <p:sldId id="265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6" r:id="rId12"/>
    <p:sldId id="267" r:id="rId13"/>
    <p:sldId id="268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  <p:clrMru>
    <a:srgbClr val="B7F0FB"/>
    <a:srgbClr val="80E4F8"/>
    <a:srgbClr val="7EADFA"/>
    <a:srgbClr val="FD7623"/>
    <a:srgbClr val="F79615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16DA210-FB5B-4158-B5E0-FEB733F419BA}" styleName="Светлый стиль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69012ECD-51FC-41F1-AA8D-1B2483CD663E}" styleName="Светлый стиль 2 -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B301B821-A1FF-4177-AEE7-76D212191A09}" styleName="Средний стиль 1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BC89EF96-8CEA-46FF-86C4-4CE0E7609802}" styleName="Светлый стиль 3 -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16D9F66E-5EB9-4882-86FB-DCBF35E3C3E4}" styleName="Средний стиль 4 -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D7AC3CCA-C797-4891-BE02-D94E43425B78}" styleName="Средний стиль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69CF1AB2-1976-4502-BF36-3FF5EA218861}" styleName="Средний стиль 4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346" autoAdjust="0"/>
    <p:restoredTop sz="94638" autoAdjust="0"/>
  </p:normalViewPr>
  <p:slideViewPr>
    <p:cSldViewPr snapToGrid="0" snapToObjects="1">
      <p:cViewPr varScale="1">
        <p:scale>
          <a:sx n="86" d="100"/>
          <a:sy n="86" d="100"/>
        </p:scale>
        <p:origin x="-1500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2046"/>
    </p:cViewPr>
  </p:outlineViewPr>
  <p:notesTextViewPr>
    <p:cViewPr>
      <p:scale>
        <a:sx n="100" d="100"/>
        <a:sy n="100" d="100"/>
      </p:scale>
      <p:origin x="0" y="0"/>
    </p:cViewPr>
  </p:notesTextViewPr>
  <p:gridSpacing cx="73737788" cy="7373778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18930EC-2E1D-411E-ADF2-E03EA312E3D4}" type="datetimeFigureOut">
              <a:rPr lang="ru-RU" smtClean="0"/>
              <a:pPr/>
              <a:t>11.02.2017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A269D8-65AF-49A8-B642-EFC8E09D4E1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A269D8-65AF-49A8-B642-EFC8E09D4E10}" type="slidenum">
              <a:rPr lang="ru-RU" smtClean="0"/>
              <a:pPr/>
              <a:t>10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A269D8-65AF-49A8-B642-EFC8E09D4E10}" type="slidenum">
              <a:rPr lang="ru-RU" smtClean="0"/>
              <a:pPr/>
              <a:t>11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11.02.2017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Овал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  <p:transition spd="slow">
    <p:newsflash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  <p:transition spd="slow">
    <p:newsflash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3" name="Прямоугольник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Прямоугольник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11.02.2017</a:t>
            </a:fld>
            <a:endParaRPr 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Овал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Овал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  <p:transition spd="slow">
    <p:newsflash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11.02.2017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Содержимое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Содержимое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  <p:transition spd="slow">
    <p:newsflash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Прямоугольник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Прямоугольник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Прямоугольник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оугольник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11.02.2017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ru-RU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Содержимое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6" name="Содержимое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Овал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Овал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3" name="Заголовок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  <p:transition spd="slow">
    <p:newsflash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11.02.2017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newsflash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Прямоугольник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Прямоугольник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11.02.2017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newsflash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Прямоугольник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Прямоугольник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Содержимое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Овал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Овал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Прямоугольник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  <p:transition spd="slow">
    <p:newsflash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Прямая соединительная линия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Прямоугольник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Овал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2" name="Прямоугольник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11.02.2017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  <p:transition spd="slow">
    <p:newsflash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newsflash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Овал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  <p:transition spd="slow">
    <p:newsflash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7F0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11.02.2017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Овал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21" r:id="rId1"/>
    <p:sldLayoutId id="2147484022" r:id="rId2"/>
    <p:sldLayoutId id="2147484023" r:id="rId3"/>
    <p:sldLayoutId id="2147484024" r:id="rId4"/>
    <p:sldLayoutId id="2147484025" r:id="rId5"/>
    <p:sldLayoutId id="2147484026" r:id="rId6"/>
    <p:sldLayoutId id="2147484027" r:id="rId7"/>
    <p:sldLayoutId id="2147484028" r:id="rId8"/>
    <p:sldLayoutId id="2147484029" r:id="rId9"/>
    <p:sldLayoutId id="2147484030" r:id="rId10"/>
    <p:sldLayoutId id="2147484031" r:id="rId11"/>
  </p:sldLayoutIdLst>
  <p:transition spd="slow">
    <p:newsflash/>
  </p:transition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video" Target="file:///C:\Users\User\Desktop\Seasons,%20weather%20and%20clothes.mp4" TargetMode="External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67544" y="2708920"/>
            <a:ext cx="8136904" cy="2952328"/>
          </a:xfrm>
        </p:spPr>
        <p:txBody>
          <a:bodyPr>
            <a:normAutofit/>
          </a:bodyPr>
          <a:lstStyle/>
          <a:p>
            <a:pPr algn="l"/>
            <a:endParaRPr lang="uk-UA" sz="1800" dirty="0" smtClean="0">
              <a:solidFill>
                <a:schemeClr val="accent6"/>
              </a:solidFill>
              <a:latin typeface="Comic Sans MS" pitchFamily="66" charset="0"/>
            </a:endParaRPr>
          </a:p>
          <a:p>
            <a:pPr algn="l"/>
            <a:r>
              <a:rPr lang="uk-UA" sz="2000" b="0" dirty="0" smtClean="0">
                <a:solidFill>
                  <a:schemeClr val="tx1"/>
                </a:solidFill>
                <a:latin typeface="Comic Sans MS" pitchFamily="66" charset="0"/>
              </a:rPr>
              <a:t>Підготувала: </a:t>
            </a:r>
          </a:p>
          <a:p>
            <a:pPr algn="l"/>
            <a:r>
              <a:rPr lang="uk-UA" sz="2000" b="0" dirty="0" smtClean="0">
                <a:solidFill>
                  <a:schemeClr val="tx1"/>
                </a:solidFill>
                <a:latin typeface="Comic Sans MS" pitchFamily="66" charset="0"/>
              </a:rPr>
              <a:t>Вчитель англійської мови</a:t>
            </a:r>
          </a:p>
          <a:p>
            <a:pPr algn="l"/>
            <a:r>
              <a:rPr lang="uk-UA" sz="2000" b="0" dirty="0" smtClean="0">
                <a:solidFill>
                  <a:schemeClr val="tx1"/>
                </a:solidFill>
                <a:latin typeface="Comic Sans MS" pitchFamily="66" charset="0"/>
              </a:rPr>
              <a:t>ХСШ №134 </a:t>
            </a:r>
          </a:p>
          <a:p>
            <a:pPr algn="l"/>
            <a:r>
              <a:rPr lang="uk-UA" sz="2000" b="0" dirty="0" smtClean="0">
                <a:solidFill>
                  <a:schemeClr val="tx1"/>
                </a:solidFill>
                <a:latin typeface="Comic Sans MS" pitchFamily="66" charset="0"/>
              </a:rPr>
              <a:t>І категорії </a:t>
            </a:r>
          </a:p>
          <a:p>
            <a:pPr algn="l"/>
            <a:r>
              <a:rPr lang="uk-UA" sz="2000" b="0" dirty="0" err="1" smtClean="0">
                <a:solidFill>
                  <a:schemeClr val="tx1"/>
                </a:solidFill>
                <a:latin typeface="Comic Sans MS" pitchFamily="66" charset="0"/>
              </a:rPr>
              <a:t>Шликова</a:t>
            </a:r>
            <a:r>
              <a:rPr lang="uk-UA" sz="2000" b="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uk-UA" sz="2000" b="0" dirty="0" err="1" smtClean="0">
                <a:solidFill>
                  <a:schemeClr val="tx1"/>
                </a:solidFill>
                <a:latin typeface="Comic Sans MS" pitchFamily="66" charset="0"/>
              </a:rPr>
              <a:t>катерина</a:t>
            </a:r>
            <a:r>
              <a:rPr lang="uk-UA" sz="2000" b="0" dirty="0" smtClean="0">
                <a:solidFill>
                  <a:schemeClr val="tx1"/>
                </a:solidFill>
                <a:latin typeface="Comic Sans MS" pitchFamily="66" charset="0"/>
              </a:rPr>
              <a:t> Олександрівна </a:t>
            </a:r>
          </a:p>
          <a:p>
            <a:pPr algn="l"/>
            <a:endParaRPr lang="uk-UA" sz="2000" b="0" dirty="0" smtClean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936434"/>
            <a:ext cx="8758410" cy="1629267"/>
          </a:xfrm>
        </p:spPr>
        <p:txBody>
          <a:bodyPr anchor="ctr">
            <a:normAutofit fontScale="90000"/>
          </a:bodyPr>
          <a:lstStyle/>
          <a:p>
            <a:r>
              <a:rPr lang="uk-UA" sz="53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reflection blurRad="12700" stA="28000" endPos="45000" dist="1000" dir="5400000" sy="-100000" algn="bl" rotWithShape="0"/>
                </a:effectLst>
                <a:latin typeface="Comic Sans MS" pitchFamily="66" charset="0"/>
              </a:rPr>
              <a:t>Урок з англійської </a:t>
            </a:r>
            <a:r>
              <a:rPr lang="uk-UA" sz="53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reflection blurRad="12700" stA="28000" endPos="45000" dist="1000" dir="5400000" sy="-100000" algn="bl" rotWithShape="0"/>
                </a:effectLst>
                <a:latin typeface="Comic Sans MS" pitchFamily="66" charset="0"/>
              </a:rPr>
              <a:t>мови для 6 класу</a:t>
            </a:r>
            <a:r>
              <a:rPr lang="uk-UA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/>
            </a:r>
            <a:br>
              <a:rPr lang="uk-UA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reflection blurRad="12700" stA="28000" endPos="45000" dist="1000" dir="5400000" sy="-100000" algn="bl" rotWithShape="0"/>
                </a:effectLst>
              </a:rPr>
            </a:br>
            <a:r>
              <a:rPr lang="uk-UA" sz="4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reflection blurRad="12700" stA="28000" endPos="45000" dist="1000" dir="5400000" sy="-100000" algn="bl" rotWithShape="0"/>
                </a:effectLst>
                <a:latin typeface="Comic Sans MS" pitchFamily="66" charset="0"/>
              </a:rPr>
              <a:t>Тема: Одяг . Пори року</a:t>
            </a:r>
            <a:r>
              <a:rPr lang="en-GB" sz="4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reflection blurRad="12700" stA="28000" endPos="45000" dist="1000" dir="5400000" sy="-100000" algn="bl" rotWithShape="0"/>
                </a:effectLst>
                <a:latin typeface="Comic Sans MS" pitchFamily="66" charset="0"/>
              </a:rPr>
              <a:t> </a:t>
            </a:r>
            <a:r>
              <a:rPr lang="uk-UA" sz="4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reflection blurRad="12700" stA="28000" endPos="45000" dist="1000" dir="5400000" sy="-100000" algn="bl" rotWithShape="0"/>
                </a:effectLst>
                <a:latin typeface="Comic Sans MS" pitchFamily="66" charset="0"/>
              </a:rPr>
              <a:t/>
            </a:r>
            <a:br>
              <a:rPr lang="uk-UA" sz="4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reflection blurRad="12700" stA="28000" endPos="45000" dist="1000" dir="5400000" sy="-100000" algn="bl" rotWithShape="0"/>
                </a:effectLst>
                <a:latin typeface="Comic Sans MS" pitchFamily="66" charset="0"/>
              </a:rPr>
            </a:br>
            <a:r>
              <a:rPr lang="uk-UA" dirty="0" smtClean="0">
                <a:solidFill>
                  <a:srgbClr val="0070C0"/>
                </a:solidFill>
              </a:rPr>
              <a:t> </a:t>
            </a:r>
            <a:r>
              <a:rPr lang="uk-UA" dirty="0" smtClean="0"/>
              <a:t/>
            </a:r>
            <a:br>
              <a:rPr lang="uk-UA" dirty="0" smtClean="0"/>
            </a:br>
            <a:endParaRPr lang="ru-RU" dirty="0"/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271272" y="397819"/>
            <a:ext cx="8534400" cy="758952"/>
          </a:xfrm>
        </p:spPr>
        <p:txBody>
          <a:bodyPr>
            <a:noAutofit/>
          </a:bodyPr>
          <a:lstStyle/>
          <a:p>
            <a:r>
              <a:rPr lang="en-GB" sz="6600" dirty="0" smtClean="0">
                <a:solidFill>
                  <a:srgbClr val="0070C0"/>
                </a:solidFill>
                <a:latin typeface="Comic Sans MS" pitchFamily="66" charset="0"/>
              </a:rPr>
              <a:t>Phonetic exercise</a:t>
            </a:r>
            <a:endParaRPr lang="ru-RU" sz="6600" dirty="0">
              <a:solidFill>
                <a:srgbClr val="0070C0"/>
              </a:solidFill>
              <a:latin typeface="Comic Sans MS" pitchFamily="66" charset="0"/>
            </a:endParaRPr>
          </a:p>
        </p:txBody>
      </p:sp>
      <p:sp>
        <p:nvSpPr>
          <p:cNvPr id="6" name="Содержимое 5"/>
          <p:cNvSpPr>
            <a:spLocks noGrp="1"/>
          </p:cNvSpPr>
          <p:nvPr>
            <p:ph sz="quarter" idx="1"/>
          </p:nvPr>
        </p:nvSpPr>
        <p:spPr>
          <a:xfrm>
            <a:off x="271272" y="1527048"/>
            <a:ext cx="8503920" cy="4572000"/>
          </a:xfrm>
        </p:spPr>
        <p:txBody>
          <a:bodyPr anchor="t"/>
          <a:lstStyle/>
          <a:p>
            <a:pPr>
              <a:buNone/>
            </a:pPr>
            <a:r>
              <a:rPr lang="en-GB" sz="3600" dirty="0" err="1" smtClean="0">
                <a:latin typeface="Comic Sans MS" pitchFamily="66" charset="0"/>
              </a:rPr>
              <a:t>ai</a:t>
            </a:r>
            <a:r>
              <a:rPr lang="en-GB" sz="3600" dirty="0" smtClean="0">
                <a:latin typeface="Comic Sans MS" pitchFamily="66" charset="0"/>
              </a:rPr>
              <a:t> [ </a:t>
            </a:r>
            <a:r>
              <a:rPr lang="en-GB" sz="3600" dirty="0" err="1" smtClean="0">
                <a:latin typeface="Comic Sans MS" pitchFamily="66" charset="0"/>
              </a:rPr>
              <a:t>ei</a:t>
            </a:r>
            <a:r>
              <a:rPr lang="en-GB" sz="3600" dirty="0" smtClean="0">
                <a:latin typeface="Comic Sans MS" pitchFamily="66" charset="0"/>
              </a:rPr>
              <a:t> ]:  tr</a:t>
            </a:r>
            <a:r>
              <a:rPr lang="en-GB" sz="3600" b="1" dirty="0" smtClean="0">
                <a:latin typeface="Comic Sans MS" pitchFamily="66" charset="0"/>
              </a:rPr>
              <a:t>ai</a:t>
            </a:r>
            <a:r>
              <a:rPr lang="en-GB" sz="3600" dirty="0" smtClean="0">
                <a:latin typeface="Comic Sans MS" pitchFamily="66" charset="0"/>
              </a:rPr>
              <a:t>ners, r</a:t>
            </a:r>
            <a:r>
              <a:rPr lang="en-GB" sz="3600" b="1" dirty="0" smtClean="0">
                <a:latin typeface="Comic Sans MS" pitchFamily="66" charset="0"/>
              </a:rPr>
              <a:t>ai</a:t>
            </a:r>
            <a:r>
              <a:rPr lang="en-GB" sz="3600" dirty="0" smtClean="0">
                <a:latin typeface="Comic Sans MS" pitchFamily="66" charset="0"/>
              </a:rPr>
              <a:t>n, r</a:t>
            </a:r>
            <a:r>
              <a:rPr lang="en-GB" sz="3600" b="1" dirty="0" smtClean="0">
                <a:latin typeface="Comic Sans MS" pitchFamily="66" charset="0"/>
              </a:rPr>
              <a:t>ai</a:t>
            </a:r>
            <a:r>
              <a:rPr lang="en-GB" sz="3600" dirty="0" smtClean="0">
                <a:latin typeface="Comic Sans MS" pitchFamily="66" charset="0"/>
              </a:rPr>
              <a:t>ncoat.</a:t>
            </a:r>
          </a:p>
          <a:p>
            <a:pPr>
              <a:buNone/>
            </a:pPr>
            <a:r>
              <a:rPr lang="en-GB" sz="3600" dirty="0" smtClean="0">
                <a:latin typeface="Comic Sans MS" pitchFamily="66" charset="0"/>
              </a:rPr>
              <a:t>a [ a: ]: sc</a:t>
            </a:r>
            <a:r>
              <a:rPr lang="en-GB" sz="3600" b="1" dirty="0" smtClean="0">
                <a:latin typeface="Comic Sans MS" pitchFamily="66" charset="0"/>
              </a:rPr>
              <a:t>a</a:t>
            </a:r>
            <a:r>
              <a:rPr lang="en-GB" sz="3600" dirty="0" smtClean="0">
                <a:latin typeface="Comic Sans MS" pitchFamily="66" charset="0"/>
              </a:rPr>
              <a:t>rf, gl</a:t>
            </a:r>
            <a:r>
              <a:rPr lang="en-GB" sz="3600" b="1" dirty="0" smtClean="0">
                <a:latin typeface="Comic Sans MS" pitchFamily="66" charset="0"/>
              </a:rPr>
              <a:t>a</a:t>
            </a:r>
            <a:r>
              <a:rPr lang="en-GB" sz="3600" dirty="0" smtClean="0">
                <a:latin typeface="Comic Sans MS" pitchFamily="66" charset="0"/>
              </a:rPr>
              <a:t>sses, pyj</a:t>
            </a:r>
            <a:r>
              <a:rPr lang="en-GB" sz="3600" b="1" dirty="0" smtClean="0">
                <a:latin typeface="Comic Sans MS" pitchFamily="66" charset="0"/>
              </a:rPr>
              <a:t>a</a:t>
            </a:r>
            <a:r>
              <a:rPr lang="en-GB" sz="3600" dirty="0" smtClean="0">
                <a:latin typeface="Comic Sans MS" pitchFamily="66" charset="0"/>
              </a:rPr>
              <a:t>mas. </a:t>
            </a:r>
          </a:p>
          <a:p>
            <a:pPr>
              <a:buNone/>
            </a:pPr>
            <a:r>
              <a:rPr lang="en-GB" sz="3600" dirty="0" err="1" smtClean="0">
                <a:latin typeface="Comic Sans MS" pitchFamily="66" charset="0"/>
              </a:rPr>
              <a:t>ou</a:t>
            </a:r>
            <a:r>
              <a:rPr lang="en-GB" sz="3600" dirty="0" smtClean="0">
                <a:latin typeface="Comic Sans MS" pitchFamily="66" charset="0"/>
              </a:rPr>
              <a:t> (</a:t>
            </a:r>
            <a:r>
              <a:rPr lang="en-GB" sz="3600" dirty="0" err="1" smtClean="0">
                <a:latin typeface="Comic Sans MS" pitchFamily="66" charset="0"/>
              </a:rPr>
              <a:t>ow</a:t>
            </a:r>
            <a:r>
              <a:rPr lang="en-GB" sz="3600" dirty="0" smtClean="0">
                <a:latin typeface="Comic Sans MS" pitchFamily="66" charset="0"/>
              </a:rPr>
              <a:t>) [ au ]: tr</a:t>
            </a:r>
            <a:r>
              <a:rPr lang="en-GB" sz="3600" b="1" dirty="0" smtClean="0">
                <a:latin typeface="Comic Sans MS" pitchFamily="66" charset="0"/>
              </a:rPr>
              <a:t>ou</a:t>
            </a:r>
            <a:r>
              <a:rPr lang="en-GB" sz="3600" dirty="0" smtClean="0">
                <a:latin typeface="Comic Sans MS" pitchFamily="66" charset="0"/>
              </a:rPr>
              <a:t>sers, b</a:t>
            </a:r>
            <a:r>
              <a:rPr lang="en-GB" sz="3600" b="1" dirty="0" smtClean="0">
                <a:latin typeface="Comic Sans MS" pitchFamily="66" charset="0"/>
              </a:rPr>
              <a:t>ow</a:t>
            </a:r>
            <a:r>
              <a:rPr lang="en-GB" sz="3600" dirty="0" smtClean="0">
                <a:latin typeface="Comic Sans MS" pitchFamily="66" charset="0"/>
              </a:rPr>
              <a:t>, </a:t>
            </a:r>
            <a:r>
              <a:rPr lang="en-GB" sz="3600" b="1" dirty="0" smtClean="0">
                <a:latin typeface="Comic Sans MS" pitchFamily="66" charset="0"/>
              </a:rPr>
              <a:t>ou</a:t>
            </a:r>
            <a:r>
              <a:rPr lang="en-GB" sz="3600" dirty="0" smtClean="0">
                <a:latin typeface="Comic Sans MS" pitchFamily="66" charset="0"/>
              </a:rPr>
              <a:t>t. </a:t>
            </a:r>
          </a:p>
          <a:p>
            <a:pPr>
              <a:buNone/>
            </a:pPr>
            <a:r>
              <a:rPr lang="en-GB" sz="3600" dirty="0" err="1" smtClean="0">
                <a:latin typeface="Comic Sans MS" pitchFamily="66" charset="0"/>
              </a:rPr>
              <a:t>ir</a:t>
            </a:r>
            <a:r>
              <a:rPr lang="en-GB" sz="3600" dirty="0" smtClean="0">
                <a:latin typeface="Comic Sans MS" pitchFamily="66" charset="0"/>
              </a:rPr>
              <a:t> [ ə: ]: th</a:t>
            </a:r>
            <a:r>
              <a:rPr lang="en-GB" sz="3600" b="1" dirty="0" smtClean="0">
                <a:latin typeface="Comic Sans MS" pitchFamily="66" charset="0"/>
              </a:rPr>
              <a:t>ir</a:t>
            </a:r>
            <a:r>
              <a:rPr lang="en-GB" sz="3600" dirty="0" smtClean="0">
                <a:latin typeface="Comic Sans MS" pitchFamily="66" charset="0"/>
              </a:rPr>
              <a:t>d, sk</a:t>
            </a:r>
            <a:r>
              <a:rPr lang="en-GB" sz="3600" b="1" dirty="0" smtClean="0">
                <a:latin typeface="Comic Sans MS" pitchFamily="66" charset="0"/>
              </a:rPr>
              <a:t>ir</a:t>
            </a:r>
            <a:r>
              <a:rPr lang="en-GB" sz="3600" dirty="0" smtClean="0">
                <a:latin typeface="Comic Sans MS" pitchFamily="66" charset="0"/>
              </a:rPr>
              <a:t>t, sh</a:t>
            </a:r>
            <a:r>
              <a:rPr lang="en-GB" sz="3600" b="1" dirty="0" smtClean="0">
                <a:latin typeface="Comic Sans MS" pitchFamily="66" charset="0"/>
              </a:rPr>
              <a:t>ir</a:t>
            </a:r>
            <a:r>
              <a:rPr lang="en-GB" sz="3600" dirty="0" smtClean="0">
                <a:latin typeface="Comic Sans MS" pitchFamily="66" charset="0"/>
              </a:rPr>
              <a:t>t. </a:t>
            </a:r>
          </a:p>
          <a:p>
            <a:pPr>
              <a:buNone/>
            </a:pPr>
            <a:r>
              <a:rPr lang="en-GB" sz="3600" dirty="0" smtClean="0">
                <a:latin typeface="Comic Sans MS" pitchFamily="66" charset="0"/>
              </a:rPr>
              <a:t>ear [ </a:t>
            </a:r>
            <a:r>
              <a:rPr lang="en-GB" sz="3600" dirty="0" err="1" smtClean="0">
                <a:latin typeface="Comic Sans MS" pitchFamily="66" charset="0"/>
              </a:rPr>
              <a:t>ɛə</a:t>
            </a:r>
            <a:r>
              <a:rPr lang="en-GB" sz="3600" dirty="0" smtClean="0">
                <a:latin typeface="Comic Sans MS" pitchFamily="66" charset="0"/>
              </a:rPr>
              <a:t> ]: w</a:t>
            </a:r>
            <a:r>
              <a:rPr lang="en-GB" sz="3600" b="1" dirty="0" smtClean="0">
                <a:latin typeface="Comic Sans MS" pitchFamily="66" charset="0"/>
              </a:rPr>
              <a:t>ear.</a:t>
            </a:r>
          </a:p>
          <a:p>
            <a:pPr>
              <a:buNone/>
            </a:pPr>
            <a:endParaRPr lang="en-GB" dirty="0" smtClean="0">
              <a:latin typeface="Comic Sans MS" pitchFamily="66" charset="0"/>
            </a:endParaRPr>
          </a:p>
          <a:p>
            <a:pPr>
              <a:buNone/>
            </a:pPr>
            <a:endParaRPr lang="en-GB" dirty="0" smtClean="0">
              <a:latin typeface="Comic Sans MS" pitchFamily="66" charset="0"/>
            </a:endParaRPr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4971" y="419853"/>
            <a:ext cx="8534400" cy="758952"/>
          </a:xfrm>
        </p:spPr>
        <p:txBody>
          <a:bodyPr>
            <a:normAutofit fontScale="90000"/>
          </a:bodyPr>
          <a:lstStyle/>
          <a:p>
            <a:r>
              <a:rPr lang="en-GB" dirty="0" smtClean="0">
                <a:latin typeface="Comic Sans MS" pitchFamily="66" charset="0"/>
              </a:rPr>
              <a:t/>
            </a:r>
            <a:br>
              <a:rPr lang="en-GB" dirty="0" smtClean="0">
                <a:latin typeface="Comic Sans MS" pitchFamily="66" charset="0"/>
              </a:rPr>
            </a:br>
            <a:r>
              <a:rPr lang="en-GB" sz="7300" dirty="0" smtClean="0">
                <a:solidFill>
                  <a:srgbClr val="0070C0"/>
                </a:solidFill>
                <a:latin typeface="Comic Sans MS" pitchFamily="66" charset="0"/>
              </a:rPr>
              <a:t>Proverbs</a:t>
            </a:r>
            <a:endParaRPr lang="ru-RU" sz="7300" dirty="0">
              <a:solidFill>
                <a:srgbClr val="0070C0"/>
              </a:solidFill>
              <a:latin typeface="Comic Sans MS" pitchFamily="66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25000" lnSpcReduction="20000"/>
          </a:bodyPr>
          <a:lstStyle/>
          <a:p>
            <a:pPr>
              <a:buNone/>
            </a:pPr>
            <a:r>
              <a:rPr lang="uk-UA" sz="11200" dirty="0" smtClean="0">
                <a:latin typeface="Comic Sans MS" pitchFamily="66" charset="0"/>
              </a:rPr>
              <a:t>1.</a:t>
            </a:r>
            <a:r>
              <a:rPr lang="en-US" sz="11200" dirty="0" smtClean="0">
                <a:latin typeface="Comic Sans MS" pitchFamily="66" charset="0"/>
              </a:rPr>
              <a:t>Good clothes open all doors.</a:t>
            </a:r>
          </a:p>
          <a:p>
            <a:pPr>
              <a:buNone/>
            </a:pPr>
            <a:r>
              <a:rPr lang="uk-UA" sz="11200" dirty="0" smtClean="0">
                <a:latin typeface="Comic Sans MS" pitchFamily="66" charset="0"/>
              </a:rPr>
              <a:t>По одягу людину зустрічають, а по розуму проводжають.  </a:t>
            </a:r>
          </a:p>
          <a:p>
            <a:pPr>
              <a:buNone/>
            </a:pPr>
            <a:endParaRPr lang="en-GB" sz="11200" dirty="0" smtClean="0">
              <a:latin typeface="Comic Sans MS" pitchFamily="66" charset="0"/>
            </a:endParaRPr>
          </a:p>
          <a:p>
            <a:pPr>
              <a:buNone/>
            </a:pPr>
            <a:r>
              <a:rPr lang="uk-UA" sz="11200" dirty="0" smtClean="0">
                <a:latin typeface="Comic Sans MS" pitchFamily="66" charset="0"/>
              </a:rPr>
              <a:t>2.</a:t>
            </a:r>
            <a:r>
              <a:rPr lang="en-US" sz="11200" dirty="0" smtClean="0">
                <a:latin typeface="Comic Sans MS" pitchFamily="66" charset="0"/>
              </a:rPr>
              <a:t>It is not the gay coat that makes the gentleman.</a:t>
            </a:r>
          </a:p>
          <a:p>
            <a:pPr>
              <a:buNone/>
            </a:pPr>
            <a:r>
              <a:rPr lang="uk-UA" sz="11200" dirty="0" smtClean="0">
                <a:latin typeface="Comic Sans MS" pitchFamily="66" charset="0"/>
              </a:rPr>
              <a:t>Не одяг прикрашає людину.</a:t>
            </a:r>
          </a:p>
          <a:p>
            <a:pPr>
              <a:buNone/>
            </a:pPr>
            <a:endParaRPr lang="uk-UA" sz="11200" dirty="0" smtClean="0">
              <a:latin typeface="Comic Sans MS" pitchFamily="66" charset="0"/>
            </a:endParaRPr>
          </a:p>
          <a:p>
            <a:pPr>
              <a:buNone/>
            </a:pPr>
            <a:r>
              <a:rPr lang="uk-UA" sz="11200" dirty="0" smtClean="0">
                <a:latin typeface="Comic Sans MS" pitchFamily="66" charset="0"/>
              </a:rPr>
              <a:t>3.</a:t>
            </a:r>
            <a:r>
              <a:rPr lang="en-US" sz="11200" dirty="0" smtClean="0">
                <a:latin typeface="Comic Sans MS" pitchFamily="66" charset="0"/>
              </a:rPr>
              <a:t>It’s not the clothes that count, but the things the clothes cover.</a:t>
            </a:r>
          </a:p>
          <a:p>
            <a:pPr>
              <a:buNone/>
            </a:pPr>
            <a:r>
              <a:rPr lang="uk-UA" sz="11200" dirty="0" smtClean="0">
                <a:latin typeface="Comic Sans MS" pitchFamily="66" charset="0"/>
              </a:rPr>
              <a:t>Судять не по одягу, а по тому що під ним.</a:t>
            </a:r>
          </a:p>
          <a:p>
            <a:pPr>
              <a:buNone/>
            </a:pPr>
            <a:endParaRPr lang="uk-UA" sz="8700" dirty="0" smtClean="0">
              <a:latin typeface="Comic Sans MS" pitchFamily="66" charset="0"/>
            </a:endParaRPr>
          </a:p>
          <a:p>
            <a:pPr>
              <a:buNone/>
            </a:pPr>
            <a:endParaRPr lang="en-GB" dirty="0" smtClean="0"/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9552" y="692696"/>
            <a:ext cx="7772400" cy="1752600"/>
          </a:xfrm>
        </p:spPr>
        <p:txBody>
          <a:bodyPr>
            <a:normAutofit fontScale="90000"/>
          </a:bodyPr>
          <a:lstStyle/>
          <a:p>
            <a:pPr algn="l"/>
            <a:r>
              <a:rPr lang="en-GB" b="1" dirty="0" smtClean="0">
                <a:solidFill>
                  <a:srgbClr val="0070C0"/>
                </a:solidFill>
                <a:latin typeface="Comic Sans MS" pitchFamily="66" charset="0"/>
              </a:rPr>
              <a:t>Task 1</a:t>
            </a:r>
            <a:r>
              <a:rPr lang="en-GB" dirty="0" smtClean="0">
                <a:latin typeface="Comic Sans MS" pitchFamily="66" charset="0"/>
              </a:rPr>
              <a:t/>
            </a:r>
            <a:br>
              <a:rPr lang="en-GB" dirty="0" smtClean="0">
                <a:latin typeface="Comic Sans MS" pitchFamily="66" charset="0"/>
              </a:rPr>
            </a:br>
            <a:r>
              <a:rPr lang="en-GB" dirty="0" smtClean="0">
                <a:latin typeface="Comic Sans MS" pitchFamily="66" charset="0"/>
              </a:rPr>
              <a:t/>
            </a:r>
            <a:br>
              <a:rPr lang="en-GB" dirty="0" smtClean="0">
                <a:latin typeface="Comic Sans MS" pitchFamily="66" charset="0"/>
              </a:rPr>
            </a:br>
            <a:r>
              <a:rPr lang="en-GB" sz="2700" dirty="0" smtClean="0">
                <a:solidFill>
                  <a:srgbClr val="0070C0"/>
                </a:solidFill>
                <a:latin typeface="Comic Sans MS" pitchFamily="66" charset="0"/>
              </a:rPr>
              <a:t>Look at the picture and choose the right variant.</a:t>
            </a:r>
            <a:r>
              <a:rPr lang="en-GB" sz="4400" dirty="0" smtClean="0">
                <a:solidFill>
                  <a:srgbClr val="0070C0"/>
                </a:solidFill>
                <a:latin typeface="Comic Sans MS" pitchFamily="66" charset="0"/>
              </a:rPr>
              <a:t/>
            </a:r>
            <a:br>
              <a:rPr lang="en-GB" sz="4400" dirty="0" smtClean="0">
                <a:solidFill>
                  <a:srgbClr val="0070C0"/>
                </a:solidFill>
                <a:latin typeface="Comic Sans MS" pitchFamily="66" charset="0"/>
              </a:rPr>
            </a:br>
            <a:endParaRPr lang="ru-RU" dirty="0">
              <a:solidFill>
                <a:srgbClr val="0070C0"/>
              </a:solidFill>
              <a:latin typeface="Comic Sans MS" pitchFamily="66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2636912"/>
            <a:ext cx="2162175" cy="3514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Скругленный прямоугольник 12"/>
          <p:cNvSpPr/>
          <p:nvPr/>
        </p:nvSpPr>
        <p:spPr>
          <a:xfrm>
            <a:off x="4355976" y="2708920"/>
            <a:ext cx="1667195" cy="1148697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sp>
      <p:sp>
        <p:nvSpPr>
          <p:cNvPr id="14" name="Полилиния 13"/>
          <p:cNvSpPr/>
          <p:nvPr/>
        </p:nvSpPr>
        <p:spPr>
          <a:xfrm>
            <a:off x="4387120" y="2976295"/>
            <a:ext cx="1667195" cy="618529"/>
          </a:xfrm>
          <a:custGeom>
            <a:avLst/>
            <a:gdLst>
              <a:gd name="connsiteX0" fmla="*/ 0 w 1667195"/>
              <a:gd name="connsiteY0" fmla="*/ 0 h 618529"/>
              <a:gd name="connsiteX1" fmla="*/ 1667195 w 1667195"/>
              <a:gd name="connsiteY1" fmla="*/ 0 h 618529"/>
              <a:gd name="connsiteX2" fmla="*/ 1667195 w 1667195"/>
              <a:gd name="connsiteY2" fmla="*/ 618529 h 618529"/>
              <a:gd name="connsiteX3" fmla="*/ 0 w 1667195"/>
              <a:gd name="connsiteY3" fmla="*/ 618529 h 618529"/>
              <a:gd name="connsiteX4" fmla="*/ 0 w 1667195"/>
              <a:gd name="connsiteY4" fmla="*/ 0 h 6185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67195" h="618529">
                <a:moveTo>
                  <a:pt x="0" y="0"/>
                </a:moveTo>
                <a:lnTo>
                  <a:pt x="1667195" y="0"/>
                </a:lnTo>
                <a:lnTo>
                  <a:pt x="1667195" y="618529"/>
                </a:lnTo>
                <a:lnTo>
                  <a:pt x="0" y="618529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42240" tIns="142240" rIns="142240" bIns="0" numCol="1" spcCol="1270" anchor="t" anchorCtr="0">
            <a:noAutofit/>
          </a:bodyPr>
          <a:lstStyle/>
          <a:p>
            <a:pPr lvl="0" algn="ctr" defTabSz="889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2000" kern="1200" dirty="0" smtClean="0"/>
              <a:t>T-SHIRT</a:t>
            </a:r>
            <a:endParaRPr lang="ru-RU" sz="2000" kern="1200" dirty="0"/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6227223" y="2636912"/>
            <a:ext cx="1667195" cy="1148697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sp>
      <p:sp>
        <p:nvSpPr>
          <p:cNvPr id="16" name="Полилиния 15"/>
          <p:cNvSpPr/>
          <p:nvPr/>
        </p:nvSpPr>
        <p:spPr>
          <a:xfrm>
            <a:off x="6223505" y="2908282"/>
            <a:ext cx="1667195" cy="618529"/>
          </a:xfrm>
          <a:custGeom>
            <a:avLst/>
            <a:gdLst>
              <a:gd name="connsiteX0" fmla="*/ 0 w 1667195"/>
              <a:gd name="connsiteY0" fmla="*/ 0 h 618529"/>
              <a:gd name="connsiteX1" fmla="*/ 1667195 w 1667195"/>
              <a:gd name="connsiteY1" fmla="*/ 0 h 618529"/>
              <a:gd name="connsiteX2" fmla="*/ 1667195 w 1667195"/>
              <a:gd name="connsiteY2" fmla="*/ 618529 h 618529"/>
              <a:gd name="connsiteX3" fmla="*/ 0 w 1667195"/>
              <a:gd name="connsiteY3" fmla="*/ 618529 h 618529"/>
              <a:gd name="connsiteX4" fmla="*/ 0 w 1667195"/>
              <a:gd name="connsiteY4" fmla="*/ 0 h 6185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67195" h="618529">
                <a:moveTo>
                  <a:pt x="0" y="0"/>
                </a:moveTo>
                <a:lnTo>
                  <a:pt x="1667195" y="0"/>
                </a:lnTo>
                <a:lnTo>
                  <a:pt x="1667195" y="618529"/>
                </a:lnTo>
                <a:lnTo>
                  <a:pt x="0" y="618529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42240" tIns="142240" rIns="142240" bIns="0" numCol="1" spcCol="1270" anchor="t" anchorCtr="0">
            <a:noAutofit/>
          </a:bodyPr>
          <a:lstStyle/>
          <a:p>
            <a:pPr lvl="0" algn="ctr" defTabSz="889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2000" kern="1200" dirty="0" smtClean="0"/>
              <a:t>DRESS</a:t>
            </a:r>
            <a:endParaRPr lang="ru-RU" sz="2000" kern="1200" dirty="0"/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4393238" y="4570859"/>
            <a:ext cx="1667195" cy="1148697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sp>
      <p:sp>
        <p:nvSpPr>
          <p:cNvPr id="18" name="Полилиния 17"/>
          <p:cNvSpPr/>
          <p:nvPr/>
        </p:nvSpPr>
        <p:spPr>
          <a:xfrm>
            <a:off x="4455141" y="4880682"/>
            <a:ext cx="1667195" cy="618529"/>
          </a:xfrm>
          <a:custGeom>
            <a:avLst/>
            <a:gdLst>
              <a:gd name="connsiteX0" fmla="*/ 0 w 1667195"/>
              <a:gd name="connsiteY0" fmla="*/ 0 h 618529"/>
              <a:gd name="connsiteX1" fmla="*/ 1667195 w 1667195"/>
              <a:gd name="connsiteY1" fmla="*/ 0 h 618529"/>
              <a:gd name="connsiteX2" fmla="*/ 1667195 w 1667195"/>
              <a:gd name="connsiteY2" fmla="*/ 618529 h 618529"/>
              <a:gd name="connsiteX3" fmla="*/ 0 w 1667195"/>
              <a:gd name="connsiteY3" fmla="*/ 618529 h 618529"/>
              <a:gd name="connsiteX4" fmla="*/ 0 w 1667195"/>
              <a:gd name="connsiteY4" fmla="*/ 0 h 6185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67195" h="618529">
                <a:moveTo>
                  <a:pt x="0" y="0"/>
                </a:moveTo>
                <a:lnTo>
                  <a:pt x="1667195" y="0"/>
                </a:lnTo>
                <a:lnTo>
                  <a:pt x="1667195" y="618529"/>
                </a:lnTo>
                <a:lnTo>
                  <a:pt x="0" y="618529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42240" tIns="142240" rIns="142240" bIns="0" numCol="1" spcCol="1270" anchor="t" anchorCtr="0">
            <a:noAutofit/>
          </a:bodyPr>
          <a:lstStyle/>
          <a:p>
            <a:pPr lvl="0" algn="ctr" defTabSz="889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2000" kern="1200" dirty="0" smtClean="0"/>
              <a:t>SKIRT</a:t>
            </a:r>
            <a:endParaRPr lang="ru-RU" sz="2000" kern="1200" dirty="0"/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6227223" y="4570859"/>
            <a:ext cx="1667195" cy="1148697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sp>
      <p:sp>
        <p:nvSpPr>
          <p:cNvPr id="20" name="Полилиния 19"/>
          <p:cNvSpPr/>
          <p:nvPr/>
        </p:nvSpPr>
        <p:spPr>
          <a:xfrm>
            <a:off x="6223505" y="4880682"/>
            <a:ext cx="1667195" cy="618529"/>
          </a:xfrm>
          <a:custGeom>
            <a:avLst/>
            <a:gdLst>
              <a:gd name="connsiteX0" fmla="*/ 0 w 1667195"/>
              <a:gd name="connsiteY0" fmla="*/ 0 h 618529"/>
              <a:gd name="connsiteX1" fmla="*/ 1667195 w 1667195"/>
              <a:gd name="connsiteY1" fmla="*/ 0 h 618529"/>
              <a:gd name="connsiteX2" fmla="*/ 1667195 w 1667195"/>
              <a:gd name="connsiteY2" fmla="*/ 618529 h 618529"/>
              <a:gd name="connsiteX3" fmla="*/ 0 w 1667195"/>
              <a:gd name="connsiteY3" fmla="*/ 618529 h 618529"/>
              <a:gd name="connsiteX4" fmla="*/ 0 w 1667195"/>
              <a:gd name="connsiteY4" fmla="*/ 0 h 6185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67195" h="618529">
                <a:moveTo>
                  <a:pt x="0" y="0"/>
                </a:moveTo>
                <a:lnTo>
                  <a:pt x="1667195" y="0"/>
                </a:lnTo>
                <a:lnTo>
                  <a:pt x="1667195" y="618529"/>
                </a:lnTo>
                <a:lnTo>
                  <a:pt x="0" y="618529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42240" tIns="142240" rIns="142240" bIns="0" numCol="1" spcCol="1270" anchor="t" anchorCtr="0">
            <a:noAutofit/>
          </a:bodyPr>
          <a:lstStyle/>
          <a:p>
            <a:pPr lvl="0" algn="ctr" defTabSz="889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2000" kern="1200" dirty="0" smtClean="0"/>
              <a:t>TROUSERS</a:t>
            </a:r>
            <a:endParaRPr lang="ru-RU" sz="2000" kern="1200" dirty="0"/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B9726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Скругленный прямоугольник 7"/>
          <p:cNvSpPr/>
          <p:nvPr/>
        </p:nvSpPr>
        <p:spPr>
          <a:xfrm>
            <a:off x="4905871" y="2277426"/>
            <a:ext cx="1602207" cy="1103921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sp>
      <p:sp>
        <p:nvSpPr>
          <p:cNvPr id="9" name="Полилиния 8"/>
          <p:cNvSpPr/>
          <p:nvPr/>
        </p:nvSpPr>
        <p:spPr>
          <a:xfrm>
            <a:off x="4932036" y="2564906"/>
            <a:ext cx="1602207" cy="594419"/>
          </a:xfrm>
          <a:custGeom>
            <a:avLst/>
            <a:gdLst>
              <a:gd name="connsiteX0" fmla="*/ 0 w 1602207"/>
              <a:gd name="connsiteY0" fmla="*/ 0 h 594419"/>
              <a:gd name="connsiteX1" fmla="*/ 1602207 w 1602207"/>
              <a:gd name="connsiteY1" fmla="*/ 0 h 594419"/>
              <a:gd name="connsiteX2" fmla="*/ 1602207 w 1602207"/>
              <a:gd name="connsiteY2" fmla="*/ 594419 h 594419"/>
              <a:gd name="connsiteX3" fmla="*/ 0 w 1602207"/>
              <a:gd name="connsiteY3" fmla="*/ 594419 h 594419"/>
              <a:gd name="connsiteX4" fmla="*/ 0 w 1602207"/>
              <a:gd name="connsiteY4" fmla="*/ 0 h 5944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02207" h="594419">
                <a:moveTo>
                  <a:pt x="0" y="0"/>
                </a:moveTo>
                <a:lnTo>
                  <a:pt x="1602207" y="0"/>
                </a:lnTo>
                <a:lnTo>
                  <a:pt x="1602207" y="594419"/>
                </a:lnTo>
                <a:lnTo>
                  <a:pt x="0" y="594419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42240" tIns="142240" rIns="142240" bIns="0" numCol="1" spcCol="1270" anchor="t" anchorCtr="0">
            <a:noAutofit/>
          </a:bodyPr>
          <a:lstStyle/>
          <a:p>
            <a:pPr lvl="0" algn="ctr" defTabSz="889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2000" kern="1200" dirty="0" smtClean="0"/>
              <a:t>TRAINERS</a:t>
            </a:r>
            <a:endParaRPr lang="ru-RU" sz="2000" kern="1200" dirty="0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6668368" y="2277426"/>
            <a:ext cx="1602207" cy="1103921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sp>
      <p:sp>
        <p:nvSpPr>
          <p:cNvPr id="11" name="Полилиния 10"/>
          <p:cNvSpPr/>
          <p:nvPr/>
        </p:nvSpPr>
        <p:spPr>
          <a:xfrm>
            <a:off x="6660228" y="2564906"/>
            <a:ext cx="1602207" cy="594419"/>
          </a:xfrm>
          <a:custGeom>
            <a:avLst/>
            <a:gdLst>
              <a:gd name="connsiteX0" fmla="*/ 0 w 1602207"/>
              <a:gd name="connsiteY0" fmla="*/ 0 h 594419"/>
              <a:gd name="connsiteX1" fmla="*/ 1602207 w 1602207"/>
              <a:gd name="connsiteY1" fmla="*/ 0 h 594419"/>
              <a:gd name="connsiteX2" fmla="*/ 1602207 w 1602207"/>
              <a:gd name="connsiteY2" fmla="*/ 594419 h 594419"/>
              <a:gd name="connsiteX3" fmla="*/ 0 w 1602207"/>
              <a:gd name="connsiteY3" fmla="*/ 594419 h 594419"/>
              <a:gd name="connsiteX4" fmla="*/ 0 w 1602207"/>
              <a:gd name="connsiteY4" fmla="*/ 0 h 5944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02207" h="594419">
                <a:moveTo>
                  <a:pt x="0" y="0"/>
                </a:moveTo>
                <a:lnTo>
                  <a:pt x="1602207" y="0"/>
                </a:lnTo>
                <a:lnTo>
                  <a:pt x="1602207" y="594419"/>
                </a:lnTo>
                <a:lnTo>
                  <a:pt x="0" y="594419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42240" tIns="142240" rIns="142240" bIns="0" numCol="1" spcCol="1270" anchor="t" anchorCtr="0">
            <a:noAutofit/>
          </a:bodyPr>
          <a:lstStyle/>
          <a:p>
            <a:pPr lvl="0" algn="ctr" defTabSz="889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2000" kern="1200" dirty="0" smtClean="0"/>
              <a:t>HAT</a:t>
            </a:r>
            <a:endParaRPr lang="ru-RU" sz="2000" kern="1200" dirty="0"/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4905871" y="4135987"/>
            <a:ext cx="1602207" cy="1103921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sp>
      <p:sp>
        <p:nvSpPr>
          <p:cNvPr id="13" name="Полилиния 12"/>
          <p:cNvSpPr/>
          <p:nvPr/>
        </p:nvSpPr>
        <p:spPr>
          <a:xfrm>
            <a:off x="4932036" y="4437109"/>
            <a:ext cx="1602207" cy="594419"/>
          </a:xfrm>
          <a:custGeom>
            <a:avLst/>
            <a:gdLst>
              <a:gd name="connsiteX0" fmla="*/ 0 w 1602207"/>
              <a:gd name="connsiteY0" fmla="*/ 0 h 594419"/>
              <a:gd name="connsiteX1" fmla="*/ 1602207 w 1602207"/>
              <a:gd name="connsiteY1" fmla="*/ 0 h 594419"/>
              <a:gd name="connsiteX2" fmla="*/ 1602207 w 1602207"/>
              <a:gd name="connsiteY2" fmla="*/ 594419 h 594419"/>
              <a:gd name="connsiteX3" fmla="*/ 0 w 1602207"/>
              <a:gd name="connsiteY3" fmla="*/ 594419 h 594419"/>
              <a:gd name="connsiteX4" fmla="*/ 0 w 1602207"/>
              <a:gd name="connsiteY4" fmla="*/ 0 h 5944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02207" h="594419">
                <a:moveTo>
                  <a:pt x="0" y="0"/>
                </a:moveTo>
                <a:lnTo>
                  <a:pt x="1602207" y="0"/>
                </a:lnTo>
                <a:lnTo>
                  <a:pt x="1602207" y="594419"/>
                </a:lnTo>
                <a:lnTo>
                  <a:pt x="0" y="594419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42240" tIns="142240" rIns="142240" bIns="0" numCol="1" spcCol="1270" anchor="t" anchorCtr="0">
            <a:noAutofit/>
          </a:bodyPr>
          <a:lstStyle/>
          <a:p>
            <a:pPr lvl="0" algn="ctr" defTabSz="889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2000" kern="1200" dirty="0" smtClean="0"/>
              <a:t>TIE</a:t>
            </a:r>
            <a:endParaRPr lang="ru-RU" sz="2000" kern="1200" dirty="0"/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6668368" y="4135987"/>
            <a:ext cx="1602207" cy="1103921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sp>
      <p:sp>
        <p:nvSpPr>
          <p:cNvPr id="15" name="Полилиния 14"/>
          <p:cNvSpPr/>
          <p:nvPr/>
        </p:nvSpPr>
        <p:spPr>
          <a:xfrm>
            <a:off x="6660228" y="4437109"/>
            <a:ext cx="1602207" cy="594419"/>
          </a:xfrm>
          <a:custGeom>
            <a:avLst/>
            <a:gdLst>
              <a:gd name="connsiteX0" fmla="*/ 0 w 1602207"/>
              <a:gd name="connsiteY0" fmla="*/ 0 h 594419"/>
              <a:gd name="connsiteX1" fmla="*/ 1602207 w 1602207"/>
              <a:gd name="connsiteY1" fmla="*/ 0 h 594419"/>
              <a:gd name="connsiteX2" fmla="*/ 1602207 w 1602207"/>
              <a:gd name="connsiteY2" fmla="*/ 594419 h 594419"/>
              <a:gd name="connsiteX3" fmla="*/ 0 w 1602207"/>
              <a:gd name="connsiteY3" fmla="*/ 594419 h 594419"/>
              <a:gd name="connsiteX4" fmla="*/ 0 w 1602207"/>
              <a:gd name="connsiteY4" fmla="*/ 0 h 5944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02207" h="594419">
                <a:moveTo>
                  <a:pt x="0" y="0"/>
                </a:moveTo>
                <a:lnTo>
                  <a:pt x="1602207" y="0"/>
                </a:lnTo>
                <a:lnTo>
                  <a:pt x="1602207" y="594419"/>
                </a:lnTo>
                <a:lnTo>
                  <a:pt x="0" y="594419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42240" tIns="142240" rIns="142240" bIns="0" numCol="1" spcCol="1270" anchor="t" anchorCtr="0">
            <a:noAutofit/>
          </a:bodyPr>
          <a:lstStyle/>
          <a:p>
            <a:pPr lvl="0" algn="ctr" defTabSz="889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2000" kern="1200" dirty="0" smtClean="0"/>
              <a:t>SCARF</a:t>
            </a:r>
            <a:endParaRPr lang="ru-RU" sz="2000" kern="12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2276872"/>
            <a:ext cx="3806792" cy="2880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31A537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Grp="1" noChangeAspect="1" noChangeArrowheads="1"/>
          </p:cNvPicPr>
          <p:nvPr>
            <p:ph sz="quarter" idx="4294967295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2204864"/>
            <a:ext cx="3462338" cy="3014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Скругленный прямоугольник 5"/>
          <p:cNvSpPr/>
          <p:nvPr/>
        </p:nvSpPr>
        <p:spPr>
          <a:xfrm>
            <a:off x="4932040" y="2290519"/>
            <a:ext cx="1602207" cy="1103921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sp>
      <p:sp>
        <p:nvSpPr>
          <p:cNvPr id="7" name="Полилиния 6"/>
          <p:cNvSpPr/>
          <p:nvPr/>
        </p:nvSpPr>
        <p:spPr>
          <a:xfrm>
            <a:off x="4958205" y="2577999"/>
            <a:ext cx="1602207" cy="594419"/>
          </a:xfrm>
          <a:custGeom>
            <a:avLst/>
            <a:gdLst>
              <a:gd name="connsiteX0" fmla="*/ 0 w 1602207"/>
              <a:gd name="connsiteY0" fmla="*/ 0 h 594419"/>
              <a:gd name="connsiteX1" fmla="*/ 1602207 w 1602207"/>
              <a:gd name="connsiteY1" fmla="*/ 0 h 594419"/>
              <a:gd name="connsiteX2" fmla="*/ 1602207 w 1602207"/>
              <a:gd name="connsiteY2" fmla="*/ 594419 h 594419"/>
              <a:gd name="connsiteX3" fmla="*/ 0 w 1602207"/>
              <a:gd name="connsiteY3" fmla="*/ 594419 h 594419"/>
              <a:gd name="connsiteX4" fmla="*/ 0 w 1602207"/>
              <a:gd name="connsiteY4" fmla="*/ 0 h 5944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02207" h="594419">
                <a:moveTo>
                  <a:pt x="0" y="0"/>
                </a:moveTo>
                <a:lnTo>
                  <a:pt x="1602207" y="0"/>
                </a:lnTo>
                <a:lnTo>
                  <a:pt x="1602207" y="594419"/>
                </a:lnTo>
                <a:lnTo>
                  <a:pt x="0" y="594419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42240" tIns="142240" rIns="142240" bIns="0" numCol="1" spcCol="1270" anchor="t" anchorCtr="0">
            <a:noAutofit/>
          </a:bodyPr>
          <a:lstStyle/>
          <a:p>
            <a:pPr lvl="0" algn="ctr" defTabSz="889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2000" kern="1200" dirty="0" smtClean="0"/>
              <a:t>SOCKS</a:t>
            </a:r>
            <a:endParaRPr lang="ru-RU" sz="2000" kern="1200" dirty="0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6732240" y="2276872"/>
            <a:ext cx="1602207" cy="1103921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sp>
      <p:sp>
        <p:nvSpPr>
          <p:cNvPr id="9" name="Полилиния 8"/>
          <p:cNvSpPr/>
          <p:nvPr/>
        </p:nvSpPr>
        <p:spPr>
          <a:xfrm>
            <a:off x="6686397" y="2577999"/>
            <a:ext cx="1602207" cy="594419"/>
          </a:xfrm>
          <a:custGeom>
            <a:avLst/>
            <a:gdLst>
              <a:gd name="connsiteX0" fmla="*/ 0 w 1602207"/>
              <a:gd name="connsiteY0" fmla="*/ 0 h 594419"/>
              <a:gd name="connsiteX1" fmla="*/ 1602207 w 1602207"/>
              <a:gd name="connsiteY1" fmla="*/ 0 h 594419"/>
              <a:gd name="connsiteX2" fmla="*/ 1602207 w 1602207"/>
              <a:gd name="connsiteY2" fmla="*/ 594419 h 594419"/>
              <a:gd name="connsiteX3" fmla="*/ 0 w 1602207"/>
              <a:gd name="connsiteY3" fmla="*/ 594419 h 594419"/>
              <a:gd name="connsiteX4" fmla="*/ 0 w 1602207"/>
              <a:gd name="connsiteY4" fmla="*/ 0 h 5944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02207" h="594419">
                <a:moveTo>
                  <a:pt x="0" y="0"/>
                </a:moveTo>
                <a:lnTo>
                  <a:pt x="1602207" y="0"/>
                </a:lnTo>
                <a:lnTo>
                  <a:pt x="1602207" y="594419"/>
                </a:lnTo>
                <a:lnTo>
                  <a:pt x="0" y="594419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42240" tIns="142240" rIns="142240" bIns="0" numCol="1" spcCol="1270" anchor="t" anchorCtr="0">
            <a:noAutofit/>
          </a:bodyPr>
          <a:lstStyle/>
          <a:p>
            <a:pPr lvl="0" algn="ctr" defTabSz="889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2000" dirty="0" smtClean="0"/>
              <a:t>BLOUSE</a:t>
            </a:r>
            <a:endParaRPr lang="ru-RU" sz="2000" kern="1200" dirty="0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932040" y="4149080"/>
            <a:ext cx="1602207" cy="1103921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sp>
      <p:sp>
        <p:nvSpPr>
          <p:cNvPr id="11" name="Полилиния 10"/>
          <p:cNvSpPr/>
          <p:nvPr/>
        </p:nvSpPr>
        <p:spPr>
          <a:xfrm>
            <a:off x="4958205" y="4450202"/>
            <a:ext cx="1602207" cy="594419"/>
          </a:xfrm>
          <a:custGeom>
            <a:avLst/>
            <a:gdLst>
              <a:gd name="connsiteX0" fmla="*/ 0 w 1602207"/>
              <a:gd name="connsiteY0" fmla="*/ 0 h 594419"/>
              <a:gd name="connsiteX1" fmla="*/ 1602207 w 1602207"/>
              <a:gd name="connsiteY1" fmla="*/ 0 h 594419"/>
              <a:gd name="connsiteX2" fmla="*/ 1602207 w 1602207"/>
              <a:gd name="connsiteY2" fmla="*/ 594419 h 594419"/>
              <a:gd name="connsiteX3" fmla="*/ 0 w 1602207"/>
              <a:gd name="connsiteY3" fmla="*/ 594419 h 594419"/>
              <a:gd name="connsiteX4" fmla="*/ 0 w 1602207"/>
              <a:gd name="connsiteY4" fmla="*/ 0 h 5944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02207" h="594419">
                <a:moveTo>
                  <a:pt x="0" y="0"/>
                </a:moveTo>
                <a:lnTo>
                  <a:pt x="1602207" y="0"/>
                </a:lnTo>
                <a:lnTo>
                  <a:pt x="1602207" y="594419"/>
                </a:lnTo>
                <a:lnTo>
                  <a:pt x="0" y="594419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42240" tIns="142240" rIns="142240" bIns="0" numCol="1" spcCol="1270" anchor="t" anchorCtr="0">
            <a:noAutofit/>
          </a:bodyPr>
          <a:lstStyle/>
          <a:p>
            <a:pPr lvl="0" algn="ctr" defTabSz="889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2000" dirty="0" smtClean="0"/>
              <a:t>GLOVES</a:t>
            </a:r>
            <a:endParaRPr lang="ru-RU" sz="2000" kern="1200" dirty="0"/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6694537" y="4149080"/>
            <a:ext cx="1602207" cy="1103921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sp>
      <p:sp>
        <p:nvSpPr>
          <p:cNvPr id="13" name="Полилиния 12"/>
          <p:cNvSpPr/>
          <p:nvPr/>
        </p:nvSpPr>
        <p:spPr>
          <a:xfrm>
            <a:off x="6686397" y="4450202"/>
            <a:ext cx="1602207" cy="594419"/>
          </a:xfrm>
          <a:custGeom>
            <a:avLst/>
            <a:gdLst>
              <a:gd name="connsiteX0" fmla="*/ 0 w 1602207"/>
              <a:gd name="connsiteY0" fmla="*/ 0 h 594419"/>
              <a:gd name="connsiteX1" fmla="*/ 1602207 w 1602207"/>
              <a:gd name="connsiteY1" fmla="*/ 0 h 594419"/>
              <a:gd name="connsiteX2" fmla="*/ 1602207 w 1602207"/>
              <a:gd name="connsiteY2" fmla="*/ 594419 h 594419"/>
              <a:gd name="connsiteX3" fmla="*/ 0 w 1602207"/>
              <a:gd name="connsiteY3" fmla="*/ 594419 h 594419"/>
              <a:gd name="connsiteX4" fmla="*/ 0 w 1602207"/>
              <a:gd name="connsiteY4" fmla="*/ 0 h 5944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02207" h="594419">
                <a:moveTo>
                  <a:pt x="0" y="0"/>
                </a:moveTo>
                <a:lnTo>
                  <a:pt x="1602207" y="0"/>
                </a:lnTo>
                <a:lnTo>
                  <a:pt x="1602207" y="594419"/>
                </a:lnTo>
                <a:lnTo>
                  <a:pt x="0" y="594419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42240" tIns="142240" rIns="142240" bIns="0" numCol="1" spcCol="1270" anchor="t" anchorCtr="0">
            <a:noAutofit/>
          </a:bodyPr>
          <a:lstStyle/>
          <a:p>
            <a:pPr lvl="0" algn="ctr" defTabSz="889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2000" dirty="0" smtClean="0"/>
              <a:t>BOOTS</a:t>
            </a:r>
            <a:endParaRPr lang="ru-RU" sz="2000" kern="1200" dirty="0"/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31A537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2204864"/>
            <a:ext cx="3212545" cy="33625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Скругленный прямоугольник 12"/>
          <p:cNvSpPr/>
          <p:nvPr/>
        </p:nvSpPr>
        <p:spPr>
          <a:xfrm>
            <a:off x="4932040" y="2290519"/>
            <a:ext cx="1602207" cy="1103921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sp>
      <p:sp>
        <p:nvSpPr>
          <p:cNvPr id="14" name="Полилиния 13"/>
          <p:cNvSpPr/>
          <p:nvPr/>
        </p:nvSpPr>
        <p:spPr>
          <a:xfrm>
            <a:off x="4958205" y="2577999"/>
            <a:ext cx="1602207" cy="594419"/>
          </a:xfrm>
          <a:custGeom>
            <a:avLst/>
            <a:gdLst>
              <a:gd name="connsiteX0" fmla="*/ 0 w 1602207"/>
              <a:gd name="connsiteY0" fmla="*/ 0 h 594419"/>
              <a:gd name="connsiteX1" fmla="*/ 1602207 w 1602207"/>
              <a:gd name="connsiteY1" fmla="*/ 0 h 594419"/>
              <a:gd name="connsiteX2" fmla="*/ 1602207 w 1602207"/>
              <a:gd name="connsiteY2" fmla="*/ 594419 h 594419"/>
              <a:gd name="connsiteX3" fmla="*/ 0 w 1602207"/>
              <a:gd name="connsiteY3" fmla="*/ 594419 h 594419"/>
              <a:gd name="connsiteX4" fmla="*/ 0 w 1602207"/>
              <a:gd name="connsiteY4" fmla="*/ 0 h 5944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02207" h="594419">
                <a:moveTo>
                  <a:pt x="0" y="0"/>
                </a:moveTo>
                <a:lnTo>
                  <a:pt x="1602207" y="0"/>
                </a:lnTo>
                <a:lnTo>
                  <a:pt x="1602207" y="594419"/>
                </a:lnTo>
                <a:lnTo>
                  <a:pt x="0" y="594419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42240" tIns="142240" rIns="142240" bIns="0" numCol="1" spcCol="1270" anchor="t" anchorCtr="0">
            <a:noAutofit/>
          </a:bodyPr>
          <a:lstStyle/>
          <a:p>
            <a:pPr lvl="0" algn="ctr" defTabSz="889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2000" dirty="0" smtClean="0"/>
              <a:t>JUMPER</a:t>
            </a:r>
            <a:endParaRPr lang="ru-RU" sz="2000" kern="1200" dirty="0"/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6732240" y="2276872"/>
            <a:ext cx="1602207" cy="1103921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sp>
      <p:sp>
        <p:nvSpPr>
          <p:cNvPr id="16" name="Полилиния 15"/>
          <p:cNvSpPr/>
          <p:nvPr/>
        </p:nvSpPr>
        <p:spPr>
          <a:xfrm>
            <a:off x="6686397" y="2577999"/>
            <a:ext cx="1602207" cy="594419"/>
          </a:xfrm>
          <a:custGeom>
            <a:avLst/>
            <a:gdLst>
              <a:gd name="connsiteX0" fmla="*/ 0 w 1602207"/>
              <a:gd name="connsiteY0" fmla="*/ 0 h 594419"/>
              <a:gd name="connsiteX1" fmla="*/ 1602207 w 1602207"/>
              <a:gd name="connsiteY1" fmla="*/ 0 h 594419"/>
              <a:gd name="connsiteX2" fmla="*/ 1602207 w 1602207"/>
              <a:gd name="connsiteY2" fmla="*/ 594419 h 594419"/>
              <a:gd name="connsiteX3" fmla="*/ 0 w 1602207"/>
              <a:gd name="connsiteY3" fmla="*/ 594419 h 594419"/>
              <a:gd name="connsiteX4" fmla="*/ 0 w 1602207"/>
              <a:gd name="connsiteY4" fmla="*/ 0 h 5944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02207" h="594419">
                <a:moveTo>
                  <a:pt x="0" y="0"/>
                </a:moveTo>
                <a:lnTo>
                  <a:pt x="1602207" y="0"/>
                </a:lnTo>
                <a:lnTo>
                  <a:pt x="1602207" y="594419"/>
                </a:lnTo>
                <a:lnTo>
                  <a:pt x="0" y="594419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42240" tIns="142240" rIns="142240" bIns="0" numCol="1" spcCol="1270" anchor="t" anchorCtr="0">
            <a:noAutofit/>
          </a:bodyPr>
          <a:lstStyle/>
          <a:p>
            <a:pPr lvl="0" algn="ctr" defTabSz="889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2000" kern="1200" dirty="0" smtClean="0"/>
              <a:t>BELT</a:t>
            </a:r>
            <a:endParaRPr lang="ru-RU" sz="2000" kern="1200" dirty="0"/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4932040" y="4149080"/>
            <a:ext cx="1602207" cy="1103921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sp>
      <p:sp>
        <p:nvSpPr>
          <p:cNvPr id="18" name="Полилиния 17"/>
          <p:cNvSpPr/>
          <p:nvPr/>
        </p:nvSpPr>
        <p:spPr>
          <a:xfrm>
            <a:off x="4958205" y="4450202"/>
            <a:ext cx="1602207" cy="594419"/>
          </a:xfrm>
          <a:custGeom>
            <a:avLst/>
            <a:gdLst>
              <a:gd name="connsiteX0" fmla="*/ 0 w 1602207"/>
              <a:gd name="connsiteY0" fmla="*/ 0 h 594419"/>
              <a:gd name="connsiteX1" fmla="*/ 1602207 w 1602207"/>
              <a:gd name="connsiteY1" fmla="*/ 0 h 594419"/>
              <a:gd name="connsiteX2" fmla="*/ 1602207 w 1602207"/>
              <a:gd name="connsiteY2" fmla="*/ 594419 h 594419"/>
              <a:gd name="connsiteX3" fmla="*/ 0 w 1602207"/>
              <a:gd name="connsiteY3" fmla="*/ 594419 h 594419"/>
              <a:gd name="connsiteX4" fmla="*/ 0 w 1602207"/>
              <a:gd name="connsiteY4" fmla="*/ 0 h 5944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02207" h="594419">
                <a:moveTo>
                  <a:pt x="0" y="0"/>
                </a:moveTo>
                <a:lnTo>
                  <a:pt x="1602207" y="0"/>
                </a:lnTo>
                <a:lnTo>
                  <a:pt x="1602207" y="594419"/>
                </a:lnTo>
                <a:lnTo>
                  <a:pt x="0" y="594419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42240" tIns="142240" rIns="142240" bIns="0" numCol="1" spcCol="1270" anchor="t" anchorCtr="0">
            <a:noAutofit/>
          </a:bodyPr>
          <a:lstStyle/>
          <a:p>
            <a:pPr lvl="0" algn="ctr" defTabSz="889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2000" dirty="0" smtClean="0"/>
              <a:t>BANDANA</a:t>
            </a:r>
            <a:endParaRPr lang="ru-RU" sz="2000" kern="1200" dirty="0"/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6694537" y="4149080"/>
            <a:ext cx="1602207" cy="1103921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sp>
      <p:sp>
        <p:nvSpPr>
          <p:cNvPr id="20" name="Полилиния 19"/>
          <p:cNvSpPr/>
          <p:nvPr/>
        </p:nvSpPr>
        <p:spPr>
          <a:xfrm>
            <a:off x="6686397" y="4450202"/>
            <a:ext cx="1602207" cy="594419"/>
          </a:xfrm>
          <a:custGeom>
            <a:avLst/>
            <a:gdLst>
              <a:gd name="connsiteX0" fmla="*/ 0 w 1602207"/>
              <a:gd name="connsiteY0" fmla="*/ 0 h 594419"/>
              <a:gd name="connsiteX1" fmla="*/ 1602207 w 1602207"/>
              <a:gd name="connsiteY1" fmla="*/ 0 h 594419"/>
              <a:gd name="connsiteX2" fmla="*/ 1602207 w 1602207"/>
              <a:gd name="connsiteY2" fmla="*/ 594419 h 594419"/>
              <a:gd name="connsiteX3" fmla="*/ 0 w 1602207"/>
              <a:gd name="connsiteY3" fmla="*/ 594419 h 594419"/>
              <a:gd name="connsiteX4" fmla="*/ 0 w 1602207"/>
              <a:gd name="connsiteY4" fmla="*/ 0 h 5944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02207" h="594419">
                <a:moveTo>
                  <a:pt x="0" y="0"/>
                </a:moveTo>
                <a:lnTo>
                  <a:pt x="1602207" y="0"/>
                </a:lnTo>
                <a:lnTo>
                  <a:pt x="1602207" y="594419"/>
                </a:lnTo>
                <a:lnTo>
                  <a:pt x="0" y="594419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42240" tIns="142240" rIns="142240" bIns="0" numCol="1" spcCol="1270" anchor="t" anchorCtr="0">
            <a:noAutofit/>
          </a:bodyPr>
          <a:lstStyle/>
          <a:p>
            <a:pPr lvl="0" algn="ctr" defTabSz="889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2000" dirty="0" smtClean="0"/>
              <a:t>SUIT</a:t>
            </a:r>
            <a:endParaRPr lang="ru-RU" sz="2000" kern="1200" dirty="0"/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31A537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Grp="1" noChangeAspect="1" noChangeArrowheads="1"/>
          </p:cNvPicPr>
          <p:nvPr>
            <p:ph sz="quarter" idx="4294967295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2204864"/>
            <a:ext cx="3984625" cy="2624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Скругленный прямоугольник 4"/>
          <p:cNvSpPr/>
          <p:nvPr/>
        </p:nvSpPr>
        <p:spPr>
          <a:xfrm>
            <a:off x="4932040" y="2290519"/>
            <a:ext cx="1602207" cy="1103921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sp>
      <p:sp>
        <p:nvSpPr>
          <p:cNvPr id="6" name="Полилиния 5"/>
          <p:cNvSpPr/>
          <p:nvPr/>
        </p:nvSpPr>
        <p:spPr>
          <a:xfrm>
            <a:off x="4958205" y="2577999"/>
            <a:ext cx="1602207" cy="594419"/>
          </a:xfrm>
          <a:custGeom>
            <a:avLst/>
            <a:gdLst>
              <a:gd name="connsiteX0" fmla="*/ 0 w 1602207"/>
              <a:gd name="connsiteY0" fmla="*/ 0 h 594419"/>
              <a:gd name="connsiteX1" fmla="*/ 1602207 w 1602207"/>
              <a:gd name="connsiteY1" fmla="*/ 0 h 594419"/>
              <a:gd name="connsiteX2" fmla="*/ 1602207 w 1602207"/>
              <a:gd name="connsiteY2" fmla="*/ 594419 h 594419"/>
              <a:gd name="connsiteX3" fmla="*/ 0 w 1602207"/>
              <a:gd name="connsiteY3" fmla="*/ 594419 h 594419"/>
              <a:gd name="connsiteX4" fmla="*/ 0 w 1602207"/>
              <a:gd name="connsiteY4" fmla="*/ 0 h 5944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02207" h="594419">
                <a:moveTo>
                  <a:pt x="0" y="0"/>
                </a:moveTo>
                <a:lnTo>
                  <a:pt x="1602207" y="0"/>
                </a:lnTo>
                <a:lnTo>
                  <a:pt x="1602207" y="594419"/>
                </a:lnTo>
                <a:lnTo>
                  <a:pt x="0" y="594419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42240" tIns="142240" rIns="142240" bIns="0" numCol="1" spcCol="1270" anchor="t" anchorCtr="0">
            <a:noAutofit/>
          </a:bodyPr>
          <a:lstStyle/>
          <a:p>
            <a:pPr lvl="0" algn="ctr" defTabSz="889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2000" kern="1200" dirty="0" smtClean="0"/>
              <a:t>SANDALS</a:t>
            </a:r>
            <a:endParaRPr lang="ru-RU" sz="2000" kern="1200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6732240" y="2276872"/>
            <a:ext cx="1602207" cy="1103921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sp>
      <p:sp>
        <p:nvSpPr>
          <p:cNvPr id="8" name="Полилиния 7"/>
          <p:cNvSpPr/>
          <p:nvPr/>
        </p:nvSpPr>
        <p:spPr>
          <a:xfrm>
            <a:off x="6732240" y="2564904"/>
            <a:ext cx="1700380" cy="634977"/>
          </a:xfrm>
          <a:custGeom>
            <a:avLst/>
            <a:gdLst>
              <a:gd name="connsiteX0" fmla="*/ 0 w 1602207"/>
              <a:gd name="connsiteY0" fmla="*/ 0 h 594419"/>
              <a:gd name="connsiteX1" fmla="*/ 1602207 w 1602207"/>
              <a:gd name="connsiteY1" fmla="*/ 0 h 594419"/>
              <a:gd name="connsiteX2" fmla="*/ 1602207 w 1602207"/>
              <a:gd name="connsiteY2" fmla="*/ 594419 h 594419"/>
              <a:gd name="connsiteX3" fmla="*/ 0 w 1602207"/>
              <a:gd name="connsiteY3" fmla="*/ 594419 h 594419"/>
              <a:gd name="connsiteX4" fmla="*/ 0 w 1602207"/>
              <a:gd name="connsiteY4" fmla="*/ 0 h 5944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02207" h="594419">
                <a:moveTo>
                  <a:pt x="0" y="0"/>
                </a:moveTo>
                <a:lnTo>
                  <a:pt x="1602207" y="0"/>
                </a:lnTo>
                <a:lnTo>
                  <a:pt x="1602207" y="594419"/>
                </a:lnTo>
                <a:lnTo>
                  <a:pt x="0" y="594419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42240" tIns="142240" rIns="142240" bIns="0" numCol="1" spcCol="1270" anchor="t" anchorCtr="0">
            <a:noAutofit/>
          </a:bodyPr>
          <a:lstStyle/>
          <a:p>
            <a:pPr lvl="0" algn="ctr" defTabSz="889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2000" dirty="0" smtClean="0"/>
              <a:t>SNEAKERS</a:t>
            </a:r>
            <a:endParaRPr lang="ru-RU" sz="2000" kern="1200" dirty="0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932040" y="4149080"/>
            <a:ext cx="1602207" cy="1103921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sp>
      <p:sp>
        <p:nvSpPr>
          <p:cNvPr id="10" name="Полилиния 9"/>
          <p:cNvSpPr/>
          <p:nvPr/>
        </p:nvSpPr>
        <p:spPr>
          <a:xfrm>
            <a:off x="4958205" y="4450202"/>
            <a:ext cx="1602207" cy="594419"/>
          </a:xfrm>
          <a:custGeom>
            <a:avLst/>
            <a:gdLst>
              <a:gd name="connsiteX0" fmla="*/ 0 w 1602207"/>
              <a:gd name="connsiteY0" fmla="*/ 0 h 594419"/>
              <a:gd name="connsiteX1" fmla="*/ 1602207 w 1602207"/>
              <a:gd name="connsiteY1" fmla="*/ 0 h 594419"/>
              <a:gd name="connsiteX2" fmla="*/ 1602207 w 1602207"/>
              <a:gd name="connsiteY2" fmla="*/ 594419 h 594419"/>
              <a:gd name="connsiteX3" fmla="*/ 0 w 1602207"/>
              <a:gd name="connsiteY3" fmla="*/ 594419 h 594419"/>
              <a:gd name="connsiteX4" fmla="*/ 0 w 1602207"/>
              <a:gd name="connsiteY4" fmla="*/ 0 h 5944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02207" h="594419">
                <a:moveTo>
                  <a:pt x="0" y="0"/>
                </a:moveTo>
                <a:lnTo>
                  <a:pt x="1602207" y="0"/>
                </a:lnTo>
                <a:lnTo>
                  <a:pt x="1602207" y="594419"/>
                </a:lnTo>
                <a:lnTo>
                  <a:pt x="0" y="594419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42240" tIns="142240" rIns="142240" bIns="0" numCol="1" spcCol="1270" anchor="t" anchorCtr="0">
            <a:noAutofit/>
          </a:bodyPr>
          <a:lstStyle/>
          <a:p>
            <a:pPr lvl="0" algn="ctr" defTabSz="889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2000" dirty="0" smtClean="0"/>
              <a:t>TIGHTS</a:t>
            </a:r>
            <a:endParaRPr lang="ru-RU" sz="2000" kern="1200" dirty="0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6694537" y="4149080"/>
            <a:ext cx="1602207" cy="1103921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sp>
      <p:sp>
        <p:nvSpPr>
          <p:cNvPr id="12" name="Полилиния 11"/>
          <p:cNvSpPr/>
          <p:nvPr/>
        </p:nvSpPr>
        <p:spPr>
          <a:xfrm>
            <a:off x="6686397" y="4450202"/>
            <a:ext cx="1602207" cy="594419"/>
          </a:xfrm>
          <a:custGeom>
            <a:avLst/>
            <a:gdLst>
              <a:gd name="connsiteX0" fmla="*/ 0 w 1602207"/>
              <a:gd name="connsiteY0" fmla="*/ 0 h 594419"/>
              <a:gd name="connsiteX1" fmla="*/ 1602207 w 1602207"/>
              <a:gd name="connsiteY1" fmla="*/ 0 h 594419"/>
              <a:gd name="connsiteX2" fmla="*/ 1602207 w 1602207"/>
              <a:gd name="connsiteY2" fmla="*/ 594419 h 594419"/>
              <a:gd name="connsiteX3" fmla="*/ 0 w 1602207"/>
              <a:gd name="connsiteY3" fmla="*/ 594419 h 594419"/>
              <a:gd name="connsiteX4" fmla="*/ 0 w 1602207"/>
              <a:gd name="connsiteY4" fmla="*/ 0 h 5944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02207" h="594419">
                <a:moveTo>
                  <a:pt x="0" y="0"/>
                </a:moveTo>
                <a:lnTo>
                  <a:pt x="1602207" y="0"/>
                </a:lnTo>
                <a:lnTo>
                  <a:pt x="1602207" y="594419"/>
                </a:lnTo>
                <a:lnTo>
                  <a:pt x="0" y="594419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42240" tIns="142240" rIns="142240" bIns="0" numCol="1" spcCol="1270" anchor="t" anchorCtr="0">
            <a:noAutofit/>
          </a:bodyPr>
          <a:lstStyle/>
          <a:p>
            <a:pPr lvl="0" algn="ctr" defTabSz="889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2000" kern="1200" dirty="0" smtClean="0"/>
              <a:t>GLASSES</a:t>
            </a:r>
            <a:endParaRPr lang="ru-RU" sz="2000" kern="1200" dirty="0"/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31A537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260648"/>
            <a:ext cx="8534400" cy="974976"/>
          </a:xfrm>
        </p:spPr>
        <p:txBody>
          <a:bodyPr>
            <a:normAutofit fontScale="90000"/>
          </a:bodyPr>
          <a:lstStyle/>
          <a:p>
            <a:pPr algn="l"/>
            <a:r>
              <a:rPr lang="en-GB" sz="3600" b="1" dirty="0" smtClean="0">
                <a:solidFill>
                  <a:srgbClr val="0070C0"/>
                </a:solidFill>
                <a:latin typeface="Comic Sans MS" pitchFamily="66" charset="0"/>
              </a:rPr>
              <a:t>Task 2 </a:t>
            </a:r>
            <a:r>
              <a:rPr lang="en-GB" sz="3800" b="1" dirty="0" smtClean="0">
                <a:solidFill>
                  <a:srgbClr val="0070C0"/>
                </a:solidFill>
                <a:latin typeface="Comic Sans MS" pitchFamily="66" charset="0"/>
              </a:rPr>
              <a:t/>
            </a:r>
            <a:br>
              <a:rPr lang="en-GB" sz="3800" b="1" dirty="0" smtClean="0">
                <a:solidFill>
                  <a:srgbClr val="0070C0"/>
                </a:solidFill>
                <a:latin typeface="Comic Sans MS" pitchFamily="66" charset="0"/>
              </a:rPr>
            </a:br>
            <a:endParaRPr lang="ru-RU" sz="3800" b="1" dirty="0">
              <a:solidFill>
                <a:srgbClr val="0070C0"/>
              </a:solidFill>
              <a:latin typeface="Comic Sans MS" pitchFamily="66" charset="0"/>
            </a:endParaRPr>
          </a:p>
        </p:txBody>
      </p:sp>
      <p:grpSp>
        <p:nvGrpSpPr>
          <p:cNvPr id="9" name="Группа 8"/>
          <p:cNvGrpSpPr/>
          <p:nvPr/>
        </p:nvGrpSpPr>
        <p:grpSpPr>
          <a:xfrm>
            <a:off x="7740352" y="4005064"/>
            <a:ext cx="1823345" cy="1008112"/>
            <a:chOff x="1187625" y="2982550"/>
            <a:chExt cx="2042146" cy="806489"/>
          </a:xfrm>
        </p:grpSpPr>
        <p:sp>
          <p:nvSpPr>
            <p:cNvPr id="7" name="Овал 6"/>
            <p:cNvSpPr/>
            <p:nvPr/>
          </p:nvSpPr>
          <p:spPr>
            <a:xfrm>
              <a:off x="1187625" y="2982550"/>
              <a:ext cx="1209734" cy="806489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1429571" y="3212974"/>
              <a:ext cx="1800200" cy="3200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000" dirty="0" smtClean="0"/>
                <a:t>Feet</a:t>
              </a:r>
              <a:endParaRPr lang="ru-RU" sz="2000" dirty="0"/>
            </a:p>
          </p:txBody>
        </p:sp>
      </p:grpSp>
      <p:grpSp>
        <p:nvGrpSpPr>
          <p:cNvPr id="10" name="Группа 9"/>
          <p:cNvGrpSpPr/>
          <p:nvPr/>
        </p:nvGrpSpPr>
        <p:grpSpPr>
          <a:xfrm>
            <a:off x="2627784" y="5301208"/>
            <a:ext cx="1080120" cy="1008112"/>
            <a:chOff x="1187624" y="2924944"/>
            <a:chExt cx="1800200" cy="1152128"/>
          </a:xfrm>
        </p:grpSpPr>
        <p:sp>
          <p:nvSpPr>
            <p:cNvPr id="11" name="Овал 10"/>
            <p:cNvSpPr/>
            <p:nvPr/>
          </p:nvSpPr>
          <p:spPr>
            <a:xfrm>
              <a:off x="1187624" y="2924944"/>
              <a:ext cx="1800200" cy="115212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1187624" y="3284984"/>
              <a:ext cx="1800200" cy="400110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sz="2000" dirty="0" smtClean="0"/>
                <a:t>Neck</a:t>
              </a:r>
              <a:endParaRPr lang="ru-RU" sz="2000" dirty="0"/>
            </a:p>
          </p:txBody>
        </p:sp>
      </p:grpSp>
      <p:grpSp>
        <p:nvGrpSpPr>
          <p:cNvPr id="13" name="Группа 12"/>
          <p:cNvGrpSpPr/>
          <p:nvPr/>
        </p:nvGrpSpPr>
        <p:grpSpPr>
          <a:xfrm>
            <a:off x="395536" y="1988840"/>
            <a:ext cx="1440160" cy="1008112"/>
            <a:chOff x="1403648" y="2924944"/>
            <a:chExt cx="1800200" cy="1152128"/>
          </a:xfrm>
        </p:grpSpPr>
        <p:sp>
          <p:nvSpPr>
            <p:cNvPr id="14" name="Овал 13"/>
            <p:cNvSpPr/>
            <p:nvPr/>
          </p:nvSpPr>
          <p:spPr>
            <a:xfrm>
              <a:off x="1691680" y="2924944"/>
              <a:ext cx="1296144" cy="115212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1403648" y="3284984"/>
              <a:ext cx="1800200" cy="4572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dirty="0" smtClean="0"/>
                <a:t>Legs</a:t>
              </a:r>
              <a:endParaRPr lang="ru-RU" sz="2000" dirty="0"/>
            </a:p>
          </p:txBody>
        </p:sp>
      </p:grpSp>
      <p:grpSp>
        <p:nvGrpSpPr>
          <p:cNvPr id="16" name="Группа 15"/>
          <p:cNvGrpSpPr/>
          <p:nvPr/>
        </p:nvGrpSpPr>
        <p:grpSpPr>
          <a:xfrm>
            <a:off x="5940152" y="2924944"/>
            <a:ext cx="1080120" cy="1008112"/>
            <a:chOff x="1187624" y="2924944"/>
            <a:chExt cx="1800200" cy="1152128"/>
          </a:xfrm>
        </p:grpSpPr>
        <p:sp>
          <p:nvSpPr>
            <p:cNvPr id="17" name="Овал 16"/>
            <p:cNvSpPr/>
            <p:nvPr/>
          </p:nvSpPr>
          <p:spPr>
            <a:xfrm>
              <a:off x="1187624" y="2924944"/>
              <a:ext cx="1800200" cy="115212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187624" y="3256405"/>
              <a:ext cx="1800200" cy="457269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sz="2000" dirty="0" smtClean="0"/>
                <a:t>Head</a:t>
              </a:r>
              <a:endParaRPr lang="ru-RU" sz="2000" dirty="0"/>
            </a:p>
          </p:txBody>
        </p:sp>
      </p:grpSp>
      <p:grpSp>
        <p:nvGrpSpPr>
          <p:cNvPr id="19" name="Группа 18"/>
          <p:cNvGrpSpPr/>
          <p:nvPr/>
        </p:nvGrpSpPr>
        <p:grpSpPr>
          <a:xfrm>
            <a:off x="5580112" y="1628800"/>
            <a:ext cx="1080120" cy="1008112"/>
            <a:chOff x="1187624" y="2842649"/>
            <a:chExt cx="1800200" cy="1152128"/>
          </a:xfrm>
        </p:grpSpPr>
        <p:sp>
          <p:nvSpPr>
            <p:cNvPr id="20" name="Овал 19"/>
            <p:cNvSpPr/>
            <p:nvPr/>
          </p:nvSpPr>
          <p:spPr>
            <a:xfrm>
              <a:off x="1187624" y="2842649"/>
              <a:ext cx="1800200" cy="115212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1187624" y="3256405"/>
              <a:ext cx="1800200" cy="457269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sz="2000" dirty="0" smtClean="0"/>
                <a:t>Hand</a:t>
              </a:r>
              <a:endParaRPr lang="ru-RU" sz="2000" dirty="0"/>
            </a:p>
          </p:txBody>
        </p:sp>
      </p:grp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lum bright="3000" contrast="18000"/>
          </a:blip>
          <a:srcRect/>
          <a:stretch>
            <a:fillRect/>
          </a:stretch>
        </p:blipFill>
        <p:spPr bwMode="auto">
          <a:xfrm>
            <a:off x="395536" y="3861048"/>
            <a:ext cx="1388671" cy="1224136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  <a:tileRect/>
          </a:gradFill>
          <a:ln w="9525">
            <a:noFill/>
            <a:miter lim="800000"/>
            <a:headEnd/>
            <a:tailEnd/>
          </a:ln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99792" y="2780928"/>
            <a:ext cx="899244" cy="1658690"/>
          </a:xfrm>
          <a:prstGeom prst="rect">
            <a:avLst/>
          </a:prstGeom>
          <a:noFill/>
          <a:ln w="9525" cap="sq">
            <a:solidFill>
              <a:schemeClr val="tx1"/>
            </a:solidFill>
            <a:bevel/>
            <a:headEnd/>
            <a:tailEnd/>
          </a:ln>
        </p:spPr>
      </p:pic>
      <p:sp>
        <p:nvSpPr>
          <p:cNvPr id="27" name="Прямоугольник 26"/>
          <p:cNvSpPr/>
          <p:nvPr/>
        </p:nvSpPr>
        <p:spPr>
          <a:xfrm>
            <a:off x="251520" y="764704"/>
            <a:ext cx="763284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dirty="0" smtClean="0">
                <a:solidFill>
                  <a:srgbClr val="0070C0"/>
                </a:solidFill>
                <a:latin typeface="Comic Sans MS" pitchFamily="66" charset="0"/>
              </a:rPr>
              <a:t>Match the names of clothes to the parts of the body.</a:t>
            </a:r>
            <a:endParaRPr lang="ru-RU" sz="2000" dirty="0">
              <a:solidFill>
                <a:srgbClr val="0070C0"/>
              </a:solidFill>
              <a:latin typeface="Comic Sans MS" pitchFamily="66" charset="0"/>
            </a:endParaRPr>
          </a:p>
        </p:txBody>
      </p:sp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67944" y="3501008"/>
            <a:ext cx="1428494" cy="11359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92280" y="1556792"/>
            <a:ext cx="1611702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0" name="Picture 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012160" y="5157192"/>
            <a:ext cx="1533525" cy="1081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32" name="Прямая соединительная линия 31"/>
          <p:cNvCxnSpPr/>
          <p:nvPr/>
        </p:nvCxnSpPr>
        <p:spPr>
          <a:xfrm>
            <a:off x="1547664" y="2852936"/>
            <a:ext cx="1188768" cy="760955"/>
          </a:xfrm>
          <a:prstGeom prst="line">
            <a:avLst/>
          </a:prstGeom>
          <a:ln w="31750" cmpd="sng">
            <a:gradFill>
              <a:gsLst>
                <a:gs pos="0">
                  <a:srgbClr val="000082"/>
                </a:gs>
                <a:gs pos="30000">
                  <a:srgbClr val="66008F"/>
                </a:gs>
                <a:gs pos="64999">
                  <a:srgbClr val="BA0066"/>
                </a:gs>
                <a:gs pos="89999">
                  <a:srgbClr val="FF0000"/>
                </a:gs>
                <a:gs pos="100000">
                  <a:srgbClr val="FF8200"/>
                </a:gs>
              </a:gsLst>
              <a:lin ang="5400000" scaled="0"/>
            </a:gradFill>
            <a:prstDash val="solid"/>
            <a:round/>
            <a:headEnd type="oval" w="lg" len="med"/>
            <a:tailEnd type="triangle" w="lg" len="lg"/>
          </a:ln>
          <a:scene3d>
            <a:camera prst="orthographicFront"/>
            <a:lightRig rig="threePt" dir="t"/>
          </a:scene3d>
          <a:sp3d prstMaterial="matte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Прямая соединительная линия 35"/>
          <p:cNvCxnSpPr>
            <a:stCxn id="20" idx="3"/>
            <a:endCxn id="6148" idx="0"/>
          </p:cNvCxnSpPr>
          <p:nvPr/>
        </p:nvCxnSpPr>
        <p:spPr>
          <a:xfrm flipH="1">
            <a:off x="4782191" y="2489278"/>
            <a:ext cx="956101" cy="1011730"/>
          </a:xfrm>
          <a:prstGeom prst="line">
            <a:avLst/>
          </a:prstGeom>
          <a:ln w="31750" cmpd="sng">
            <a:gradFill>
              <a:gsLst>
                <a:gs pos="0">
                  <a:srgbClr val="000082"/>
                </a:gs>
                <a:gs pos="30000">
                  <a:srgbClr val="66008F"/>
                </a:gs>
                <a:gs pos="64999">
                  <a:srgbClr val="BA0066"/>
                </a:gs>
                <a:gs pos="89999">
                  <a:srgbClr val="FF0000"/>
                </a:gs>
                <a:gs pos="100000">
                  <a:srgbClr val="FF8200"/>
                </a:gs>
              </a:gsLst>
              <a:lin ang="5400000" scaled="0"/>
            </a:gradFill>
            <a:prstDash val="solid"/>
            <a:round/>
            <a:headEnd type="oval" w="lg" len="med"/>
            <a:tailEnd type="triangle" w="lg" len="lg"/>
          </a:ln>
          <a:scene3d>
            <a:camera prst="orthographicFront"/>
            <a:lightRig rig="threePt" dir="t"/>
          </a:scene3d>
          <a:sp3d prstMaterial="matte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Прямая соединительная линия 45"/>
          <p:cNvCxnSpPr>
            <a:stCxn id="7" idx="0"/>
            <a:endCxn id="6149" idx="2"/>
          </p:cNvCxnSpPr>
          <p:nvPr/>
        </p:nvCxnSpPr>
        <p:spPr>
          <a:xfrm flipH="1" flipV="1">
            <a:off x="7898131" y="2492896"/>
            <a:ext cx="382281" cy="1512168"/>
          </a:xfrm>
          <a:prstGeom prst="line">
            <a:avLst/>
          </a:prstGeom>
          <a:ln w="31750" cmpd="sng">
            <a:gradFill>
              <a:gsLst>
                <a:gs pos="0">
                  <a:srgbClr val="000082"/>
                </a:gs>
                <a:gs pos="30000">
                  <a:srgbClr val="66008F"/>
                </a:gs>
                <a:gs pos="64999">
                  <a:srgbClr val="BA0066"/>
                </a:gs>
                <a:gs pos="89999">
                  <a:srgbClr val="FF0000"/>
                </a:gs>
                <a:gs pos="100000">
                  <a:srgbClr val="FF8200"/>
                </a:gs>
              </a:gsLst>
              <a:lin ang="5400000" scaled="0"/>
            </a:gradFill>
            <a:prstDash val="solid"/>
            <a:round/>
            <a:headEnd type="oval" w="lg" len="med"/>
            <a:tailEnd type="triangle" w="lg" len="lg"/>
          </a:ln>
          <a:scene3d>
            <a:camera prst="orthographicFront"/>
            <a:lightRig rig="threePt" dir="t"/>
          </a:scene3d>
          <a:sp3d prstMaterial="matte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Прямая соединительная линия 55"/>
          <p:cNvCxnSpPr>
            <a:stCxn id="17" idx="4"/>
            <a:endCxn id="6150" idx="0"/>
          </p:cNvCxnSpPr>
          <p:nvPr/>
        </p:nvCxnSpPr>
        <p:spPr>
          <a:xfrm>
            <a:off x="6480212" y="3933056"/>
            <a:ext cx="298711" cy="1224136"/>
          </a:xfrm>
          <a:prstGeom prst="line">
            <a:avLst/>
          </a:prstGeom>
          <a:ln w="31750" cmpd="sng">
            <a:gradFill>
              <a:gsLst>
                <a:gs pos="0">
                  <a:srgbClr val="000082"/>
                </a:gs>
                <a:gs pos="30000">
                  <a:srgbClr val="66008F"/>
                </a:gs>
                <a:gs pos="64999">
                  <a:srgbClr val="BA0066"/>
                </a:gs>
                <a:gs pos="89999">
                  <a:srgbClr val="FF0000"/>
                </a:gs>
                <a:gs pos="100000">
                  <a:srgbClr val="FF8200"/>
                </a:gs>
              </a:gsLst>
              <a:lin ang="5400000" scaled="0"/>
            </a:gradFill>
            <a:prstDash val="solid"/>
            <a:round/>
            <a:headEnd type="oval" w="lg" len="med"/>
            <a:tailEnd type="triangle" w="lg" len="lg"/>
          </a:ln>
          <a:scene3d>
            <a:camera prst="orthographicFront"/>
            <a:lightRig rig="threePt" dir="t"/>
          </a:scene3d>
          <a:sp3d prstMaterial="matte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Прямая соединительная линия 63"/>
          <p:cNvCxnSpPr>
            <a:stCxn id="12" idx="1"/>
            <a:endCxn id="6146" idx="2"/>
          </p:cNvCxnSpPr>
          <p:nvPr/>
        </p:nvCxnSpPr>
        <p:spPr>
          <a:xfrm flipH="1" flipV="1">
            <a:off x="1089872" y="5085184"/>
            <a:ext cx="1537912" cy="706107"/>
          </a:xfrm>
          <a:prstGeom prst="line">
            <a:avLst/>
          </a:prstGeom>
          <a:ln w="31750" cmpd="sng">
            <a:gradFill>
              <a:gsLst>
                <a:gs pos="0">
                  <a:srgbClr val="000082"/>
                </a:gs>
                <a:gs pos="30000">
                  <a:srgbClr val="66008F"/>
                </a:gs>
                <a:gs pos="64999">
                  <a:srgbClr val="BA0066"/>
                </a:gs>
                <a:gs pos="89999">
                  <a:srgbClr val="FF0000"/>
                </a:gs>
                <a:gs pos="100000">
                  <a:srgbClr val="FF8200"/>
                </a:gs>
              </a:gsLst>
              <a:lin ang="5400000" scaled="0"/>
            </a:gradFill>
            <a:prstDash val="solid"/>
            <a:round/>
            <a:headEnd type="oval" w="lg" len="med"/>
            <a:tailEnd type="triangle" w="lg" len="lg"/>
          </a:ln>
          <a:scene3d>
            <a:camera prst="orthographicFront"/>
            <a:lightRig rig="threePt" dir="t"/>
          </a:scene3d>
          <a:sp3d prstMaterial="matte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386802"/>
            <a:ext cx="8534400" cy="758952"/>
          </a:xfrm>
        </p:spPr>
        <p:txBody>
          <a:bodyPr>
            <a:noAutofit/>
          </a:bodyPr>
          <a:lstStyle/>
          <a:p>
            <a:pPr algn="l"/>
            <a:r>
              <a:rPr lang="en-GB" sz="6600" b="1" dirty="0" smtClean="0">
                <a:solidFill>
                  <a:srgbClr val="0070C0"/>
                </a:solidFill>
                <a:latin typeface="Comic Sans MS" pitchFamily="66" charset="0"/>
              </a:rPr>
              <a:t>Grammar</a:t>
            </a:r>
            <a:endParaRPr lang="ru-RU" sz="6600" b="1" dirty="0">
              <a:solidFill>
                <a:srgbClr val="0070C0"/>
              </a:solidFill>
              <a:latin typeface="Comic Sans MS" pitchFamily="66" charset="0"/>
            </a:endParaRPr>
          </a:p>
        </p:txBody>
      </p:sp>
      <p:graphicFrame>
        <p:nvGraphicFramePr>
          <p:cNvPr id="22" name="Содержимое 21"/>
          <p:cNvGraphicFramePr>
            <a:graphicFrameLocks noGrp="1"/>
          </p:cNvGraphicFramePr>
          <p:nvPr>
            <p:ph sz="half" idx="1"/>
          </p:nvPr>
        </p:nvGraphicFramePr>
        <p:xfrm>
          <a:off x="301752" y="1903347"/>
          <a:ext cx="3829574" cy="3803904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1914787"/>
                <a:gridCol w="1914787"/>
              </a:tblGrid>
              <a:tr h="1192801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>
                          <a:srgbClr val="6EA0B0"/>
                        </a:buClr>
                        <a:buSzPct val="85000"/>
                        <a:buFont typeface="Wingdings 2"/>
                        <a:buNone/>
                        <a:tabLst/>
                        <a:defRPr/>
                      </a:pPr>
                      <a:r>
                        <a:rPr kumimoji="0" lang="en-GB" sz="1800" u="none" strike="noStrike" kern="1200" cap="all" spc="0" normalizeH="0" baseline="0" noProof="0" dirty="0" smtClean="0">
                          <a:ln>
                            <a:noFill/>
                          </a:ln>
                          <a:effectLst/>
                          <a:uLnTx/>
                          <a:uFillTx/>
                          <a:latin typeface="Comic Sans MS" pitchFamily="66" charset="0"/>
                        </a:rPr>
                        <a:t/>
                      </a:r>
                      <a:br>
                        <a:rPr kumimoji="0" lang="en-GB" sz="1800" u="none" strike="noStrike" kern="1200" cap="all" spc="0" normalizeH="0" baseline="0" noProof="0" dirty="0" smtClean="0">
                          <a:ln>
                            <a:noFill/>
                          </a:ln>
                          <a:effectLst/>
                          <a:uLnTx/>
                          <a:uFillTx/>
                          <a:latin typeface="Comic Sans MS" pitchFamily="66" charset="0"/>
                        </a:rPr>
                      </a:br>
                      <a:r>
                        <a:rPr kumimoji="0" lang="en-GB" sz="1800" u="none" strike="noStrike" kern="1200" cap="all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omic Sans MS" pitchFamily="66" charset="0"/>
                        </a:rPr>
                        <a:t>affirmative form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>
                          <a:srgbClr val="6EA0B0"/>
                        </a:buClr>
                        <a:buSzPct val="85000"/>
                        <a:buFont typeface="Wingdings 2"/>
                        <a:buNone/>
                        <a:tabLst/>
                        <a:defRPr/>
                      </a:pPr>
                      <a:r>
                        <a:rPr kumimoji="0" lang="en-GB" sz="1800" u="none" strike="noStrike" kern="1200" cap="all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omic Sans MS" pitchFamily="66" charset="0"/>
                        </a:rPr>
                        <a:t>Present</a:t>
                      </a:r>
                      <a:r>
                        <a:rPr kumimoji="0" lang="ru-RU" sz="1800" u="none" strike="noStrike" kern="1200" cap="all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omic Sans MS" pitchFamily="66" charset="0"/>
                        </a:rPr>
                        <a:t> </a:t>
                      </a:r>
                      <a:r>
                        <a:rPr kumimoji="0" lang="en-GB" sz="1800" u="none" strike="noStrike" kern="1200" cap="all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omic Sans MS" pitchFamily="66" charset="0"/>
                        </a:rPr>
                        <a:t>Simple </a:t>
                      </a:r>
                    </a:p>
                    <a:p>
                      <a:endParaRPr lang="ru-RU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55696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I</a:t>
                      </a: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rowSpan="4">
                  <a:txBody>
                    <a:bodyPr/>
                    <a:lstStyle/>
                    <a:p>
                      <a:pPr algn="ctr"/>
                      <a:endParaRPr lang="en-GB" dirty="0" smtClean="0">
                        <a:solidFill>
                          <a:schemeClr val="tx1"/>
                        </a:solidFill>
                        <a:latin typeface="Comic Sans MS" pitchFamily="66" charset="0"/>
                      </a:endParaRPr>
                    </a:p>
                    <a:p>
                      <a:pPr algn="ctr"/>
                      <a:endParaRPr lang="en-GB" dirty="0" smtClean="0">
                        <a:solidFill>
                          <a:schemeClr val="tx1"/>
                        </a:solidFill>
                        <a:latin typeface="Comic Sans MS" pitchFamily="66" charset="0"/>
                      </a:endParaRPr>
                    </a:p>
                    <a:p>
                      <a:pPr algn="ctr"/>
                      <a:r>
                        <a:rPr lang="en-GB" sz="32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omic Sans MS" pitchFamily="66" charset="0"/>
                        </a:rPr>
                        <a:t>V</a:t>
                      </a:r>
                      <a:endParaRPr lang="ru-RU" sz="32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omic Sans MS" pitchFamily="66" charset="0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355696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You</a:t>
                      </a:r>
                      <a:endParaRPr lang="ru-RU" dirty="0"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355696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We</a:t>
                      </a:r>
                      <a:endParaRPr lang="ru-RU" dirty="0"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350824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They</a:t>
                      </a:r>
                      <a:endParaRPr lang="ru-RU" dirty="0"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5696">
                <a:tc>
                  <a:txBody>
                    <a:bodyPr/>
                    <a:lstStyle/>
                    <a:p>
                      <a:pPr algn="ctr"/>
                      <a:r>
                        <a:rPr lang="en-GB" i="0" dirty="0" smtClean="0">
                          <a:solidFill>
                            <a:schemeClr val="tx1"/>
                          </a:solidFill>
                          <a:latin typeface="Comic Sans MS" pitchFamily="66" charset="0"/>
                        </a:rPr>
                        <a:t>He</a:t>
                      </a: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rowSpan="3">
                  <a:txBody>
                    <a:bodyPr/>
                    <a:lstStyle/>
                    <a:p>
                      <a:endParaRPr lang="en-GB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r>
                        <a:rPr lang="en-GB" sz="32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omic Sans MS" pitchFamily="66" charset="0"/>
                        </a:rPr>
                        <a:t>Vs(-</a:t>
                      </a:r>
                      <a:r>
                        <a:rPr lang="en-GB" sz="3200" b="1" dirty="0" err="1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omic Sans MS" pitchFamily="66" charset="0"/>
                        </a:rPr>
                        <a:t>es</a:t>
                      </a:r>
                      <a:r>
                        <a:rPr lang="en-GB" sz="32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omic Sans MS" pitchFamily="66" charset="0"/>
                        </a:rPr>
                        <a:t>)</a:t>
                      </a:r>
                      <a:endParaRPr lang="ru-RU" sz="32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omic Sans MS" pitchFamily="66" charset="0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355696">
                <a:tc>
                  <a:txBody>
                    <a:bodyPr/>
                    <a:lstStyle/>
                    <a:p>
                      <a:pPr algn="ctr"/>
                      <a:r>
                        <a:rPr lang="en-GB" i="0" dirty="0" smtClean="0">
                          <a:solidFill>
                            <a:schemeClr val="tx1"/>
                          </a:solidFill>
                          <a:latin typeface="Comic Sans MS" pitchFamily="66" charset="0"/>
                        </a:rPr>
                        <a:t>She</a:t>
                      </a:r>
                      <a:endParaRPr lang="ru-RU" i="0" dirty="0">
                        <a:solidFill>
                          <a:schemeClr val="tx1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55696">
                <a:tc>
                  <a:txBody>
                    <a:bodyPr/>
                    <a:lstStyle/>
                    <a:p>
                      <a:pPr algn="ctr"/>
                      <a:r>
                        <a:rPr lang="en-GB" i="0" dirty="0" smtClean="0">
                          <a:solidFill>
                            <a:schemeClr val="tx1"/>
                          </a:solidFill>
                          <a:latin typeface="Comic Sans MS" pitchFamily="66" charset="0"/>
                        </a:rPr>
                        <a:t>It</a:t>
                      </a:r>
                      <a:endParaRPr lang="ru-RU" i="0" dirty="0">
                        <a:solidFill>
                          <a:schemeClr val="tx1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26" name="Содержимое 25"/>
          <p:cNvGraphicFramePr>
            <a:graphicFrameLocks noGrp="1"/>
          </p:cNvGraphicFramePr>
          <p:nvPr>
            <p:ph sz="half" idx="2"/>
          </p:nvPr>
        </p:nvGraphicFramePr>
        <p:xfrm>
          <a:off x="4924540" y="1903347"/>
          <a:ext cx="3911612" cy="3803902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1955806"/>
                <a:gridCol w="1955806"/>
              </a:tblGrid>
              <a:tr h="665118">
                <a:tc gridSpan="2"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  <a:latin typeface="Comic Sans MS" pitchFamily="66" charset="0"/>
                        </a:rPr>
                        <a:t>The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  <a:latin typeface="Comic Sans MS" pitchFamily="66" charset="0"/>
                        </a:rPr>
                        <a:t> verb “to be” in Present Simple</a:t>
                      </a:r>
                      <a:endParaRPr lang="ru-RU" dirty="0">
                        <a:solidFill>
                          <a:schemeClr val="tx1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48547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chemeClr val="tx1"/>
                          </a:solidFill>
                          <a:latin typeface="Comic Sans MS" pitchFamily="66" charset="0"/>
                        </a:rPr>
                        <a:t>I </a:t>
                      </a:r>
                      <a:endParaRPr lang="ru-RU" dirty="0">
                        <a:solidFill>
                          <a:schemeClr val="tx1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>
                          <a:solidFill>
                            <a:schemeClr val="tx1"/>
                          </a:solidFill>
                          <a:latin typeface="Comic Sans MS" pitchFamily="66" charset="0"/>
                        </a:rPr>
                        <a:t>Am</a:t>
                      </a:r>
                      <a:endParaRPr lang="ru-RU" b="1" dirty="0">
                        <a:solidFill>
                          <a:schemeClr val="tx1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448547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chemeClr val="tx1"/>
                          </a:solidFill>
                          <a:latin typeface="Comic Sans MS" pitchFamily="66" charset="0"/>
                        </a:rPr>
                        <a:t>He</a:t>
                      </a: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rowSpan="3">
                  <a:txBody>
                    <a:bodyPr/>
                    <a:lstStyle/>
                    <a:p>
                      <a:endParaRPr lang="en-GB" dirty="0" smtClean="0"/>
                    </a:p>
                    <a:p>
                      <a:pPr algn="ctr"/>
                      <a:r>
                        <a:rPr lang="en-GB" b="1" dirty="0" smtClean="0">
                          <a:solidFill>
                            <a:schemeClr val="tx1"/>
                          </a:solidFill>
                          <a:latin typeface="Comic Sans MS" pitchFamily="66" charset="0"/>
                        </a:rPr>
                        <a:t>Is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448547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chemeClr val="tx1"/>
                          </a:solidFill>
                          <a:latin typeface="Comic Sans MS" pitchFamily="66" charset="0"/>
                        </a:rPr>
                        <a:t>She</a:t>
                      </a:r>
                      <a:endParaRPr lang="ru-RU" dirty="0">
                        <a:solidFill>
                          <a:schemeClr val="tx1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447502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chemeClr val="tx1"/>
                          </a:solidFill>
                          <a:latin typeface="Comic Sans MS" pitchFamily="66" charset="0"/>
                        </a:rPr>
                        <a:t>It</a:t>
                      </a:r>
                      <a:endParaRPr lang="ru-RU" dirty="0">
                        <a:solidFill>
                          <a:schemeClr val="tx1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8547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chemeClr val="tx1"/>
                          </a:solidFill>
                          <a:latin typeface="Comic Sans MS" pitchFamily="66" charset="0"/>
                        </a:rPr>
                        <a:t>We</a:t>
                      </a:r>
                      <a:endParaRPr lang="ru-RU" dirty="0">
                        <a:solidFill>
                          <a:schemeClr val="tx1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rowSpan="3">
                  <a:txBody>
                    <a:bodyPr/>
                    <a:lstStyle/>
                    <a:p>
                      <a:endParaRPr lang="en-GB" dirty="0" smtClean="0">
                        <a:latin typeface="Comic Sans MS" pitchFamily="66" charset="0"/>
                      </a:endParaRPr>
                    </a:p>
                    <a:p>
                      <a:pPr algn="ctr"/>
                      <a:r>
                        <a:rPr lang="en-GB" b="1" dirty="0" smtClean="0">
                          <a:solidFill>
                            <a:schemeClr val="tx1"/>
                          </a:solidFill>
                          <a:latin typeface="Comic Sans MS" pitchFamily="66" charset="0"/>
                        </a:rPr>
                        <a:t>Are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448547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chemeClr val="tx1"/>
                          </a:solidFill>
                          <a:latin typeface="Comic Sans MS" pitchFamily="66" charset="0"/>
                        </a:rPr>
                        <a:t>You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  <a:latin typeface="Comic Sans MS" pitchFamily="66" charset="0"/>
                        </a:rPr>
                        <a:t> </a:t>
                      </a: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448547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chemeClr val="tx1"/>
                          </a:solidFill>
                          <a:latin typeface="Comic Sans MS" pitchFamily="66" charset="0"/>
                        </a:rPr>
                        <a:t>They</a:t>
                      </a:r>
                      <a:endParaRPr lang="ru-RU" dirty="0">
                        <a:solidFill>
                          <a:schemeClr val="tx1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1272" y="463920"/>
            <a:ext cx="8534400" cy="758952"/>
          </a:xfrm>
        </p:spPr>
        <p:txBody>
          <a:bodyPr>
            <a:noAutofit/>
          </a:bodyPr>
          <a:lstStyle/>
          <a:p>
            <a:r>
              <a:rPr lang="en-GB" sz="6600" dirty="0" smtClean="0">
                <a:solidFill>
                  <a:srgbClr val="0070C0"/>
                </a:solidFill>
                <a:latin typeface="Comic Sans MS" pitchFamily="66" charset="0"/>
              </a:rPr>
              <a:t>Listening</a:t>
            </a:r>
            <a:endParaRPr lang="ru-RU" sz="6600" dirty="0">
              <a:solidFill>
                <a:srgbClr val="0070C0"/>
              </a:solidFill>
              <a:latin typeface="Comic Sans MS" pitchFamily="66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uk-UA" sz="8700" dirty="0" smtClean="0">
              <a:latin typeface="Comic Sans MS" pitchFamily="66" charset="0"/>
            </a:endParaRPr>
          </a:p>
          <a:p>
            <a:pPr>
              <a:buNone/>
            </a:pPr>
            <a:endParaRPr lang="uk-UA" sz="2000" dirty="0" smtClean="0"/>
          </a:p>
          <a:p>
            <a:pPr>
              <a:buNone/>
            </a:pPr>
            <a:endParaRPr lang="en-GB" sz="2000" dirty="0" smtClean="0"/>
          </a:p>
          <a:p>
            <a:pPr>
              <a:buNone/>
            </a:pPr>
            <a:endParaRPr lang="en-GB" sz="2000" dirty="0" smtClean="0"/>
          </a:p>
          <a:p>
            <a:pPr>
              <a:buNone/>
            </a:pPr>
            <a:r>
              <a:rPr lang="ru-RU" sz="2000" dirty="0" smtClean="0"/>
              <a:t> </a:t>
            </a:r>
            <a:endParaRPr lang="en-US" sz="2000" dirty="0" smtClean="0"/>
          </a:p>
        </p:txBody>
      </p:sp>
      <p:pic>
        <p:nvPicPr>
          <p:cNvPr id="4" name="Seasons, weather and clothes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2491869" y="2434728"/>
            <a:ext cx="4265143" cy="3198857"/>
          </a:xfrm>
          <a:prstGeom prst="rect">
            <a:avLst/>
          </a:prstGeom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 fullScrn="1"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0"/>
            <a:ext cx="8534400" cy="758952"/>
          </a:xfrm>
        </p:spPr>
        <p:txBody>
          <a:bodyPr anchor="t">
            <a:noAutofit/>
          </a:bodyPr>
          <a:lstStyle/>
          <a:p>
            <a:pPr algn="l"/>
            <a:r>
              <a:rPr lang="en-GB" sz="3200" b="1" dirty="0" smtClean="0">
                <a:solidFill>
                  <a:srgbClr val="0070C0"/>
                </a:solidFill>
                <a:latin typeface="Comic Sans MS" pitchFamily="66" charset="0"/>
              </a:rPr>
              <a:t>Watch the cartoon and mark sentences as T(True) or F(False).</a:t>
            </a:r>
            <a:r>
              <a:rPr lang="en-GB" sz="3200" dirty="0" smtClean="0">
                <a:latin typeface="Comic Sans MS" pitchFamily="66" charset="0"/>
              </a:rPr>
              <a:t> </a:t>
            </a:r>
            <a:endParaRPr lang="ru-RU" sz="3200" dirty="0">
              <a:latin typeface="Comic Sans MS" pitchFamily="66" charset="0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sz="quarter" idx="1"/>
          </p:nvPr>
        </p:nvSpPr>
        <p:spPr>
          <a:xfrm>
            <a:off x="301752" y="1222872"/>
            <a:ext cx="8503920" cy="5778348"/>
          </a:xfrm>
        </p:spPr>
        <p:txBody>
          <a:bodyPr>
            <a:normAutofit fontScale="92500" lnSpcReduction="20000"/>
          </a:bodyPr>
          <a:lstStyle/>
          <a:p>
            <a:pPr marL="514350" indent="-514350">
              <a:buClrTx/>
              <a:buFont typeface="+mj-lt"/>
              <a:buAutoNum type="arabicPeriod"/>
            </a:pPr>
            <a:r>
              <a:rPr lang="en-GB" sz="2800" dirty="0" smtClean="0">
                <a:latin typeface="Comic Sans MS" pitchFamily="66" charset="0"/>
              </a:rPr>
              <a:t>In summer you can ski and slide on a sled.</a:t>
            </a:r>
          </a:p>
          <a:p>
            <a:pPr marL="514350" indent="-514350">
              <a:buClrTx/>
              <a:buFont typeface="+mj-lt"/>
              <a:buAutoNum type="arabicPeriod"/>
            </a:pPr>
            <a:r>
              <a:rPr lang="en-GB" sz="2800" dirty="0" smtClean="0">
                <a:latin typeface="Comic Sans MS" pitchFamily="66" charset="0"/>
              </a:rPr>
              <a:t>When the weather is rainy, you can make a snowman.</a:t>
            </a:r>
          </a:p>
          <a:p>
            <a:pPr marL="514350" indent="-514350">
              <a:buClrTx/>
              <a:buFont typeface="+mj-lt"/>
              <a:buAutoNum type="arabicPeriod"/>
            </a:pPr>
            <a:r>
              <a:rPr lang="en-GB" sz="2800" dirty="0" smtClean="0">
                <a:latin typeface="Comic Sans MS" pitchFamily="66" charset="0"/>
              </a:rPr>
              <a:t>In autumn, sometimes the weather is cloudy.</a:t>
            </a:r>
          </a:p>
          <a:p>
            <a:pPr marL="514350" indent="-514350">
              <a:buClrTx/>
              <a:buFont typeface="+mj-lt"/>
              <a:buAutoNum type="arabicPeriod"/>
            </a:pPr>
            <a:r>
              <a:rPr lang="en-GB" sz="2800" dirty="0" smtClean="0">
                <a:latin typeface="Comic Sans MS" pitchFamily="66" charset="0"/>
              </a:rPr>
              <a:t>When it`s winter, you put on your sweater.</a:t>
            </a:r>
          </a:p>
          <a:p>
            <a:pPr marL="514350" indent="-514350">
              <a:buClrTx/>
              <a:buFont typeface="+mj-lt"/>
              <a:buAutoNum type="arabicPeriod"/>
            </a:pPr>
            <a:r>
              <a:rPr lang="en-GB" sz="2800" dirty="0" smtClean="0">
                <a:latin typeface="Comic Sans MS" pitchFamily="66" charset="0"/>
              </a:rPr>
              <a:t>The Earth spins around the Moon.</a:t>
            </a:r>
          </a:p>
          <a:p>
            <a:pPr marL="514350" indent="-514350">
              <a:buClrTx/>
              <a:buFont typeface="+mj-lt"/>
              <a:buAutoNum type="arabicPeriod"/>
            </a:pPr>
            <a:r>
              <a:rPr lang="en-GB" sz="2800" dirty="0" smtClean="0">
                <a:latin typeface="Comic Sans MS" pitchFamily="66" charset="0"/>
              </a:rPr>
              <a:t>When the weather is snowy , you can go to the beach.</a:t>
            </a:r>
          </a:p>
          <a:p>
            <a:pPr marL="514350" indent="-514350">
              <a:buClrTx/>
              <a:buFont typeface="+mj-lt"/>
              <a:buAutoNum type="arabicPeriod"/>
            </a:pPr>
            <a:r>
              <a:rPr lang="en-GB" sz="2800" dirty="0" smtClean="0">
                <a:latin typeface="Comic Sans MS" pitchFamily="66" charset="0"/>
              </a:rPr>
              <a:t> In winter, leaves are green and the weather is warm.</a:t>
            </a:r>
          </a:p>
          <a:p>
            <a:pPr marL="514350" indent="-514350">
              <a:buClrTx/>
              <a:buFont typeface="+mj-lt"/>
              <a:buAutoNum type="arabicPeriod"/>
            </a:pPr>
            <a:r>
              <a:rPr lang="en-GB" sz="2800" dirty="0" smtClean="0">
                <a:latin typeface="Comic Sans MS" pitchFamily="66" charset="0"/>
              </a:rPr>
              <a:t>In spring, you can have a snowball fight with your friends. </a:t>
            </a:r>
          </a:p>
          <a:p>
            <a:pPr marL="514350" indent="-514350">
              <a:buClrTx/>
              <a:buFont typeface="+mj-lt"/>
              <a:buAutoNum type="arabicPeriod"/>
            </a:pPr>
            <a:r>
              <a:rPr lang="en-GB" sz="2800" dirty="0" smtClean="0">
                <a:latin typeface="Comic Sans MS" pitchFamily="66" charset="0"/>
              </a:rPr>
              <a:t>In autumn, leaves are red and brown.</a:t>
            </a:r>
          </a:p>
          <a:p>
            <a:pPr marL="514350" indent="-514350">
              <a:buClrTx/>
              <a:buFont typeface="+mj-lt"/>
              <a:buAutoNum type="arabicPeriod"/>
            </a:pPr>
            <a:r>
              <a:rPr lang="en-GB" sz="2800" dirty="0" smtClean="0">
                <a:latin typeface="Comic Sans MS" pitchFamily="66" charset="0"/>
              </a:rPr>
              <a:t>In winter, you can sail on a sailboat. </a:t>
            </a:r>
          </a:p>
          <a:p>
            <a:pPr marL="514350" indent="-514350">
              <a:buClrTx/>
              <a:buFont typeface="+mj-lt"/>
              <a:buAutoNum type="arabicPeriod"/>
            </a:pPr>
            <a:endParaRPr lang="en-GB" sz="2400" dirty="0" smtClean="0">
              <a:latin typeface="Comic Sans MS" pitchFamily="66" charset="0"/>
            </a:endParaRPr>
          </a:p>
          <a:p>
            <a:pPr marL="514350" indent="-514350">
              <a:buClrTx/>
              <a:buFont typeface="+mj-lt"/>
              <a:buAutoNum type="arabicPeriod"/>
            </a:pPr>
            <a:endParaRPr lang="en-GB" sz="2400" dirty="0" smtClean="0">
              <a:latin typeface="Comic Sans MS" pitchFamily="66" charset="0"/>
            </a:endParaRPr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67005" y="3040655"/>
            <a:ext cx="8534400" cy="758952"/>
          </a:xfrm>
        </p:spPr>
        <p:txBody>
          <a:bodyPr>
            <a:noAutofit/>
          </a:bodyPr>
          <a:lstStyle/>
          <a:p>
            <a:r>
              <a:rPr lang="en-GB" sz="540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Comic Sans MS" pitchFamily="66" charset="0"/>
              </a:rPr>
              <a:t>Thank you for attention!</a:t>
            </a:r>
            <a:endParaRPr lang="ru-RU" sz="5400" dirty="0">
              <a:ln w="10160">
                <a:solidFill>
                  <a:schemeClr val="accent1"/>
                </a:solidFill>
                <a:prstDash val="solid"/>
              </a:ln>
              <a:solidFill>
                <a:srgbClr val="0070C0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фициальная">
  <a:themeElements>
    <a:clrScheme name="Техническая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Официальная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Яркая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1073</TotalTime>
  <Words>319</Words>
  <Application>Microsoft Office PowerPoint</Application>
  <PresentationFormat>Экран (4:3)</PresentationFormat>
  <Paragraphs>99</Paragraphs>
  <Slides>13</Slides>
  <Notes>2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Официальная</vt:lpstr>
      <vt:lpstr>Урок з англійської мови для 6 класу Тема: Одяг . Пори року    </vt:lpstr>
      <vt:lpstr>Phonetic exercise</vt:lpstr>
      <vt:lpstr> Proverbs</vt:lpstr>
      <vt:lpstr>Task 1  Look at the picture and choose the right variant. </vt:lpstr>
      <vt:lpstr>Слайд 5</vt:lpstr>
      <vt:lpstr>Слайд 6</vt:lpstr>
      <vt:lpstr>Слайд 7</vt:lpstr>
      <vt:lpstr>Слайд 8</vt:lpstr>
      <vt:lpstr>Task 2  </vt:lpstr>
      <vt:lpstr>Grammar</vt:lpstr>
      <vt:lpstr>Listening</vt:lpstr>
      <vt:lpstr>Watch the cartoon and mark sentences as T(True) or F(False). </vt:lpstr>
      <vt:lpstr>Thank you for attention!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Урок з англійської мови</dc:title>
  <dc:creator>GoshanHit</dc:creator>
  <cp:lastModifiedBy>User</cp:lastModifiedBy>
  <cp:revision>66</cp:revision>
  <dcterms:created xsi:type="dcterms:W3CDTF">2017-02-03T18:02:45Z</dcterms:created>
  <dcterms:modified xsi:type="dcterms:W3CDTF">2017-02-11T19:56:24Z</dcterms:modified>
</cp:coreProperties>
</file>