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91" r:id="rId4"/>
    <p:sldId id="284" r:id="rId5"/>
    <p:sldId id="287" r:id="rId6"/>
    <p:sldId id="308" r:id="rId7"/>
    <p:sldId id="319" r:id="rId8"/>
    <p:sldId id="290" r:id="rId9"/>
    <p:sldId id="310" r:id="rId10"/>
    <p:sldId id="311" r:id="rId11"/>
    <p:sldId id="312" r:id="rId12"/>
    <p:sldId id="302" r:id="rId13"/>
    <p:sldId id="315" r:id="rId14"/>
    <p:sldId id="316" r:id="rId15"/>
    <p:sldId id="300" r:id="rId16"/>
    <p:sldId id="293" r:id="rId17"/>
    <p:sldId id="296" r:id="rId18"/>
    <p:sldId id="294" r:id="rId19"/>
    <p:sldId id="297" r:id="rId20"/>
    <p:sldId id="295" r:id="rId21"/>
    <p:sldId id="298" r:id="rId22"/>
    <p:sldId id="306" r:id="rId23"/>
    <p:sldId id="314" r:id="rId24"/>
    <p:sldId id="305" r:id="rId25"/>
    <p:sldId id="258" r:id="rId26"/>
    <p:sldId id="303" r:id="rId27"/>
    <p:sldId id="285" r:id="rId28"/>
    <p:sldId id="317" r:id="rId29"/>
    <p:sldId id="289" r:id="rId30"/>
    <p:sldId id="286" r:id="rId31"/>
    <p:sldId id="307" r:id="rId32"/>
    <p:sldId id="267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660066"/>
    <a:srgbClr val="FF3300"/>
    <a:srgbClr val="CC00CC"/>
    <a:srgbClr val="FF33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28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986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69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989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40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90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62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41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9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58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246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453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645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51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52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33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032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334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20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216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939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078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9B07-479F-4EB1-AB27-AA1EDE2B5484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6F74A-FDE9-4B47-8164-EF8A60A3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29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26474-FB29-40DD-96A1-3B6B311C04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05.02.2017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4E1BD-7C7A-4E71-AA0E-5CB0AD3DAB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56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8299" y="436729"/>
            <a:ext cx="9439701" cy="3544292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LET’S </a:t>
            </a:r>
            <a:r>
              <a:rPr lang="en-US" sz="8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PLAY</a:t>
            </a:r>
            <a:endParaRPr lang="ru-RU" sz="8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74" y="337087"/>
            <a:ext cx="3053205" cy="2289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73" y="4215193"/>
            <a:ext cx="3053205" cy="2440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1240" y="3496729"/>
            <a:ext cx="3271694" cy="31594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2481" y="225371"/>
            <a:ext cx="3858926" cy="191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51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10436" y="518615"/>
            <a:ext cx="1501254" cy="1651379"/>
          </a:xfrm>
          <a:prstGeom prst="ellipse">
            <a:avLst/>
          </a:prstGeom>
          <a:ln>
            <a:solidFill>
              <a:srgbClr val="6600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288" y="327546"/>
            <a:ext cx="10357512" cy="5418161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+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 He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run.</a:t>
            </a:r>
            <a:b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/>
            </a:r>
            <a:b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?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he run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?</a:t>
            </a:r>
            <a:b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</a:br>
            <a: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/>
            </a:r>
            <a:b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</a:b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- 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He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cannot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run. </a:t>
            </a:r>
            <a:endParaRPr lang="ru-RU" sz="60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21042" r="49484" b="27741"/>
          <a:stretch/>
        </p:blipFill>
        <p:spPr>
          <a:xfrm flipH="1">
            <a:off x="7301552" y="3036626"/>
            <a:ext cx="4595698" cy="371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5" y="859809"/>
            <a:ext cx="11573302" cy="185609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9900"/>
                </a:solidFill>
                <a:latin typeface="Arial Rounded MT Bold" panose="020F0704030504030204" pitchFamily="34" charset="0"/>
              </a:rPr>
              <a:t>Yes, I can.              </a:t>
            </a:r>
            <a:r>
              <a:rPr lang="en-US" sz="6000" b="1" dirty="0" smtClean="0">
                <a:solidFill>
                  <a:srgbClr val="FF3300"/>
                </a:solidFill>
                <a:latin typeface="Arial Rounded MT Bold" panose="020F0704030504030204" pitchFamily="34" charset="0"/>
              </a:rPr>
              <a:t>No, I cannot.</a:t>
            </a:r>
            <a:endParaRPr lang="ru-RU" sz="6000" b="1" dirty="0">
              <a:solidFill>
                <a:srgbClr val="FF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05" y="2715904"/>
            <a:ext cx="2850319" cy="2870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076" y="2715904"/>
            <a:ext cx="2870792" cy="287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799" cy="3761313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Let’s listen and repeat!</a:t>
            </a:r>
            <a:endParaRPr lang="ru-RU" sz="8800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659893">
            <a:off x="5743112" y="3506991"/>
            <a:ext cx="5793718" cy="299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6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araoke_ Clap Your Hands - Songs With Lyrics - Cartoon_Animated Rhymes For Kids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196084"/>
          </a:xfrm>
        </p:spPr>
      </p:pic>
    </p:spTree>
    <p:extLst>
      <p:ext uri="{BB962C8B-B14F-4D97-AF65-F5344CB8AC3E}">
        <p14:creationId xmlns:p14="http://schemas.microsoft.com/office/powerpoint/2010/main" val="14720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5152" y="365125"/>
            <a:ext cx="8297839" cy="3005872"/>
          </a:xfrm>
        </p:spPr>
        <p:txBody>
          <a:bodyPr>
            <a:prstTxWarp prst="textCanUp">
              <a:avLst/>
            </a:prstTxWarp>
            <a:noAutofit/>
          </a:bodyPr>
          <a:lstStyle/>
          <a:p>
            <a:pPr algn="ctr"/>
            <a: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Guess! </a:t>
            </a:r>
            <a:b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What can I do?</a:t>
            </a:r>
            <a:endParaRPr lang="ru-RU" sz="88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751" y="3473220"/>
            <a:ext cx="2715904" cy="266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9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6280" y="-126409"/>
            <a:ext cx="8236025" cy="1402951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</a:rPr>
              <a:t>Can you ______ ?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617"/>
          <a:stretch/>
        </p:blipFill>
        <p:spPr>
          <a:xfrm>
            <a:off x="6000334" y="1065300"/>
            <a:ext cx="3404829" cy="27163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32433"/>
          <a:stretch/>
        </p:blipFill>
        <p:spPr>
          <a:xfrm>
            <a:off x="7337330" y="3908552"/>
            <a:ext cx="3514921" cy="27147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44" y="3908552"/>
            <a:ext cx="3552883" cy="27147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41" y="1053785"/>
            <a:ext cx="3512413" cy="272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  <a:latin typeface="Arial Rounded MT Bold" panose="020F0704030504030204" pitchFamily="34" charset="0"/>
              </a:rPr>
              <a:t>I can ride a bike.</a:t>
            </a:r>
            <a:endParaRPr lang="ru-RU" dirty="0">
              <a:solidFill>
                <a:schemeClr val="accent5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479" y="1420171"/>
            <a:ext cx="5786439" cy="449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7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5337" y="-126409"/>
            <a:ext cx="8276969" cy="1327412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</a:rPr>
              <a:t>Can you ______ ?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912" y="1028931"/>
            <a:ext cx="3615475" cy="27183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763" y="1032253"/>
            <a:ext cx="3540967" cy="27150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457" y="3926417"/>
            <a:ext cx="3706462" cy="27234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4168" y="3926417"/>
            <a:ext cx="3746359" cy="272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4776" y="365125"/>
            <a:ext cx="9989024" cy="132556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5"/>
                </a:solidFill>
                <a:latin typeface="Arial Rounded MT Bold" panose="020F0704030504030204" pitchFamily="34" charset="0"/>
              </a:rPr>
              <a:t>I can swim.</a:t>
            </a:r>
            <a:endParaRPr lang="ru-RU" sz="6000" dirty="0">
              <a:solidFill>
                <a:schemeClr val="accent5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690" y="1690688"/>
            <a:ext cx="5300214" cy="406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2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0172" y="-126409"/>
            <a:ext cx="8282133" cy="1231878"/>
          </a:xfrm>
        </p:spPr>
        <p:txBody>
          <a:bodyPr>
            <a:noAutofit/>
          </a:bodyPr>
          <a:lstStyle/>
          <a:p>
            <a:r>
              <a:rPr lang="en-US" sz="6000" b="1" dirty="0">
                <a:solidFill>
                  <a:srgbClr val="7030A0"/>
                </a:solidFill>
              </a:rPr>
              <a:t>Can you ______ ?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37669"/>
          <a:stretch/>
        </p:blipFill>
        <p:spPr>
          <a:xfrm>
            <a:off x="7261238" y="3887395"/>
            <a:ext cx="3665369" cy="27863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12949" r="31040"/>
          <a:stretch/>
        </p:blipFill>
        <p:spPr>
          <a:xfrm>
            <a:off x="640105" y="1105469"/>
            <a:ext cx="3399631" cy="25627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r="31797" b="11748"/>
          <a:stretch/>
        </p:blipFill>
        <p:spPr>
          <a:xfrm>
            <a:off x="6215461" y="1123821"/>
            <a:ext cx="3554330" cy="25444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493" y="3887396"/>
            <a:ext cx="3665369" cy="278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7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606" y="365125"/>
            <a:ext cx="8625386" cy="2978576"/>
          </a:xfrm>
        </p:spPr>
        <p:txBody>
          <a:bodyPr>
            <a:prstTxWarp prst="textCanUp">
              <a:avLst/>
            </a:prstTxWarp>
            <a:noAutofit/>
          </a:bodyPr>
          <a:lstStyle/>
          <a:p>
            <a:pPr algn="ctr"/>
            <a: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/>
            </a:r>
            <a:b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88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Can you do?</a:t>
            </a:r>
            <a:endParaRPr lang="ru-RU" sz="88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751" y="3473220"/>
            <a:ext cx="2715904" cy="266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96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4776" y="365125"/>
            <a:ext cx="9989024" cy="1325563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5"/>
                </a:solidFill>
                <a:latin typeface="Arial Rounded MT Bold" panose="020F0704030504030204" pitchFamily="34" charset="0"/>
              </a:rPr>
              <a:t>I can sing .</a:t>
            </a:r>
            <a:endParaRPr lang="ru-RU" sz="6000" dirty="0">
              <a:solidFill>
                <a:schemeClr val="accent5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19250" y="1690688"/>
            <a:ext cx="5265192" cy="399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4770" y="191069"/>
            <a:ext cx="7819029" cy="2579427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660066"/>
                </a:solidFill>
                <a:latin typeface="Arial Rounded MT Bold" panose="020F0704030504030204" pitchFamily="34" charset="0"/>
              </a:rPr>
              <a:t>Watch!</a:t>
            </a:r>
            <a:endParaRPr lang="ru-RU" sz="6600" b="1" dirty="0">
              <a:solidFill>
                <a:srgbClr val="660066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125467">
            <a:off x="2202364" y="2703921"/>
            <a:ext cx="5112775" cy="361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442" y="530414"/>
            <a:ext cx="3023117" cy="149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5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Uro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264322"/>
          </a:xfrm>
        </p:spPr>
      </p:pic>
    </p:spTree>
    <p:extLst>
      <p:ext uri="{BB962C8B-B14F-4D97-AF65-F5344CB8AC3E}">
        <p14:creationId xmlns:p14="http://schemas.microsoft.com/office/powerpoint/2010/main" val="10689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172" y="136478"/>
            <a:ext cx="10275627" cy="818866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Read and complete.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1570" y="4820186"/>
            <a:ext cx="10713492" cy="19354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400" dirty="0" smtClean="0">
                <a:latin typeface="Arial Rounded MT Bold" panose="020F0704030504030204" pitchFamily="34" charset="0"/>
              </a:rPr>
              <a:t>She can ______ 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91569" y="764275"/>
            <a:ext cx="5372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His name </a:t>
            </a:r>
            <a:r>
              <a:rPr lang="en-US" sz="44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is ______ </a:t>
            </a:r>
            <a:endParaRPr lang="en-US" sz="44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1570" y="1760561"/>
            <a:ext cx="40294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He </a:t>
            </a:r>
            <a:r>
              <a:rPr lang="en-US" sz="44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can______</a:t>
            </a:r>
            <a:endParaRPr lang="en-US" sz="44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1570" y="2720071"/>
            <a:ext cx="53726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He can </a:t>
            </a:r>
            <a:r>
              <a:rPr lang="en-US" sz="44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see ______</a:t>
            </a:r>
            <a:endParaRPr lang="en-US" sz="44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1570" y="3903259"/>
            <a:ext cx="63898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A girl can </a:t>
            </a:r>
            <a:r>
              <a:rPr lang="en-US" sz="44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see ______</a:t>
            </a:r>
            <a:endParaRPr lang="en-US" sz="4400" dirty="0">
              <a:solidFill>
                <a:prstClr val="black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08227" y="955344"/>
            <a:ext cx="2129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Rounded MT Bold" panose="020F0704030504030204" pitchFamily="34" charset="0"/>
              </a:rPr>
              <a:t>Larry.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3084394" y="1908047"/>
            <a:ext cx="3782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s</a:t>
            </a:r>
            <a:r>
              <a:rPr lang="en-US" sz="44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wim.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30806" y="2752680"/>
            <a:ext cx="4137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a fish.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21051" y="3903259"/>
            <a:ext cx="4826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a frog.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1122" y="4820186"/>
            <a:ext cx="63863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1000"/>
              </a:spcBef>
            </a:pPr>
            <a:r>
              <a:rPr lang="en-US" sz="44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jump.</a:t>
            </a:r>
            <a:endParaRPr lang="ru-RU" sz="44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574" r="11989" b="13012"/>
          <a:stretch/>
        </p:blipFill>
        <p:spPr>
          <a:xfrm>
            <a:off x="7018265" y="1760561"/>
            <a:ext cx="4911872" cy="378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331" y="2074460"/>
            <a:ext cx="10630469" cy="3684895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89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89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Let’s write!</a:t>
            </a:r>
            <a:r>
              <a:rPr lang="ru-RU" sz="8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8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/>
            </a:r>
            <a:br>
              <a:rPr lang="ru-RU" sz="7200" dirty="0">
                <a:solidFill>
                  <a:srgbClr val="0070C0"/>
                </a:solidFill>
                <a:latin typeface="Arial Rounded MT Bold" panose="020F0704030504030204" pitchFamily="34" charset="0"/>
              </a:rPr>
            </a:b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645880">
            <a:off x="7028598" y="1205017"/>
            <a:ext cx="3730673" cy="501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5" y="859809"/>
            <a:ext cx="11573302" cy="1856095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solidFill>
                  <a:srgbClr val="009900"/>
                </a:solidFill>
                <a:latin typeface="Arial Rounded MT Bold" panose="020F0704030504030204" pitchFamily="34" charset="0"/>
              </a:rPr>
              <a:t>Yes, I can.              </a:t>
            </a:r>
            <a:r>
              <a:rPr lang="en-US" sz="6000" b="1" dirty="0" smtClean="0">
                <a:solidFill>
                  <a:srgbClr val="FF3300"/>
                </a:solidFill>
                <a:latin typeface="Arial Rounded MT Bold" panose="020F0704030504030204" pitchFamily="34" charset="0"/>
              </a:rPr>
              <a:t>No, I cannot.</a:t>
            </a:r>
            <a:endParaRPr lang="ru-RU" sz="6000" b="1" dirty="0">
              <a:solidFill>
                <a:srgbClr val="FF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05" y="2715904"/>
            <a:ext cx="2850319" cy="2870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076" y="2715904"/>
            <a:ext cx="2870792" cy="287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5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6" y="0"/>
            <a:ext cx="9171297" cy="1255593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can          cannot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0544" y="5039431"/>
            <a:ext cx="2483770" cy="16765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14" y="5039432"/>
            <a:ext cx="2483770" cy="1676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048" y="5039430"/>
            <a:ext cx="2483770" cy="1676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6445" y="5039431"/>
            <a:ext cx="2483770" cy="16765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10298" y="2870505"/>
            <a:ext cx="2483770" cy="16765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5675" y="2870505"/>
            <a:ext cx="2499577" cy="16887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5674" y="1085170"/>
            <a:ext cx="2499577" cy="16887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2196" y="1085170"/>
            <a:ext cx="2499577" cy="16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5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674" y="1085170"/>
            <a:ext cx="2499577" cy="16887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196" y="1085170"/>
            <a:ext cx="2499577" cy="16887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6" y="0"/>
            <a:ext cx="9171297" cy="1255593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can          cannot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25674" y="1085170"/>
            <a:ext cx="2483770" cy="1676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196" y="1097363"/>
            <a:ext cx="2483770" cy="16765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42196" y="2870505"/>
            <a:ext cx="2483770" cy="16765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675" y="2870505"/>
            <a:ext cx="2499577" cy="1688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5674" y="2882698"/>
            <a:ext cx="2483770" cy="1676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8003" y="2882698"/>
            <a:ext cx="2483770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3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196" y="0"/>
            <a:ext cx="9171297" cy="1255593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can          cannot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2600" y="1576881"/>
            <a:ext cx="3203860" cy="2162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600" y="4206530"/>
            <a:ext cx="3203860" cy="21396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513" y="4206530"/>
            <a:ext cx="3203860" cy="21626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513" y="1576881"/>
            <a:ext cx="3207224" cy="2139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2687" y="4206531"/>
            <a:ext cx="3203860" cy="21396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2687" y="1576881"/>
            <a:ext cx="3203860" cy="216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4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9802" y="365125"/>
            <a:ext cx="8323997" cy="1460500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What can you do?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1339" y="2562785"/>
            <a:ext cx="4538997" cy="293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8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36978"/>
          </a:xfrm>
        </p:spPr>
        <p:txBody>
          <a:bodyPr/>
          <a:lstStyle/>
          <a:p>
            <a:r>
              <a:rPr lang="en-US" b="1" dirty="0" smtClean="0">
                <a:solidFill>
                  <a:srgbClr val="660066"/>
                </a:solidFill>
                <a:latin typeface="Arial Black" panose="020B0A04020102020204" pitchFamily="34" charset="0"/>
              </a:rPr>
              <a:t>Point and repeat.</a:t>
            </a:r>
            <a:endParaRPr lang="ru-RU" b="1" dirty="0">
              <a:solidFill>
                <a:srgbClr val="660066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617"/>
          <a:stretch/>
        </p:blipFill>
        <p:spPr>
          <a:xfrm>
            <a:off x="3452818" y="736979"/>
            <a:ext cx="2292337" cy="18287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08" y="736979"/>
            <a:ext cx="2368273" cy="18578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202" y="730021"/>
            <a:ext cx="2369022" cy="1828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3284" y="736979"/>
            <a:ext cx="2369022" cy="18578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4709" r="18213"/>
          <a:stretch/>
        </p:blipFill>
        <p:spPr>
          <a:xfrm>
            <a:off x="572840" y="2867263"/>
            <a:ext cx="2378228" cy="1851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37669"/>
          <a:stretch/>
        </p:blipFill>
        <p:spPr>
          <a:xfrm>
            <a:off x="3452818" y="4885898"/>
            <a:ext cx="2330104" cy="18910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0504" y="2867263"/>
            <a:ext cx="2387125" cy="18287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/>
          <a:srcRect l="12949" r="31040"/>
          <a:stretch/>
        </p:blipFill>
        <p:spPr>
          <a:xfrm>
            <a:off x="572840" y="4885899"/>
            <a:ext cx="2391430" cy="18578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32433"/>
          <a:stretch/>
        </p:blipFill>
        <p:spPr>
          <a:xfrm>
            <a:off x="3452818" y="2918960"/>
            <a:ext cx="2330104" cy="17996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48607" y="4885898"/>
            <a:ext cx="2369022" cy="18910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/>
          <a:srcRect r="31797" b="11748"/>
          <a:stretch/>
        </p:blipFill>
        <p:spPr>
          <a:xfrm>
            <a:off x="6271470" y="4970500"/>
            <a:ext cx="2319753" cy="1806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3"/>
          <a:srcRect r="-2018" b="6324"/>
          <a:stretch/>
        </p:blipFill>
        <p:spPr>
          <a:xfrm>
            <a:off x="6222200" y="2878523"/>
            <a:ext cx="2504905" cy="184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3266" y="-126409"/>
            <a:ext cx="9669040" cy="84973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I can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________</a:t>
            </a:r>
            <a:r>
              <a:rPr lang="uk-UA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 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I</a:t>
            </a:r>
            <a:r>
              <a:rPr lang="uk-UA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cannot ___________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617"/>
          <a:stretch/>
        </p:blipFill>
        <p:spPr>
          <a:xfrm>
            <a:off x="3120173" y="510809"/>
            <a:ext cx="2612284" cy="20840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562" y="510809"/>
            <a:ext cx="2771860" cy="2084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3353" y="510809"/>
            <a:ext cx="2718058" cy="20840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4709" r="18213"/>
          <a:stretch/>
        </p:blipFill>
        <p:spPr>
          <a:xfrm>
            <a:off x="294492" y="2650584"/>
            <a:ext cx="2656576" cy="2068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37669"/>
          <a:stretch/>
        </p:blipFill>
        <p:spPr>
          <a:xfrm>
            <a:off x="3120173" y="4774311"/>
            <a:ext cx="2634410" cy="20026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2939" y="2650583"/>
            <a:ext cx="2708472" cy="20749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l="12949" r="31040"/>
          <a:stretch/>
        </p:blipFill>
        <p:spPr>
          <a:xfrm>
            <a:off x="294492" y="4774311"/>
            <a:ext cx="2656576" cy="20026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32433"/>
          <a:stretch/>
        </p:blipFill>
        <p:spPr>
          <a:xfrm>
            <a:off x="3120173" y="2650584"/>
            <a:ext cx="2634410" cy="20346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53353" y="4781292"/>
            <a:ext cx="2718058" cy="19773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/>
          <a:srcRect r="31797" b="11748"/>
          <a:stretch/>
        </p:blipFill>
        <p:spPr>
          <a:xfrm>
            <a:off x="5901562" y="4774309"/>
            <a:ext cx="2771860" cy="1984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1562" y="2650583"/>
            <a:ext cx="2814398" cy="20680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0038" y="489590"/>
            <a:ext cx="2650204" cy="210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0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868" y="542441"/>
            <a:ext cx="9453966" cy="1148247"/>
          </a:xfrm>
        </p:spPr>
        <p:txBody>
          <a:bodyPr>
            <a:prstTxWarp prst="textWave1">
              <a:avLst>
                <a:gd name="adj1" fmla="val 12500"/>
                <a:gd name="adj2" fmla="val -884"/>
              </a:avLst>
            </a:prstTxWarp>
            <a:norm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ru-RU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7703" y="2038245"/>
            <a:ext cx="6132808" cy="396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70" y="-126409"/>
            <a:ext cx="10610736" cy="84973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Look!   I can __________  I cannot _________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617"/>
          <a:stretch/>
        </p:blipFill>
        <p:spPr>
          <a:xfrm>
            <a:off x="3120173" y="510809"/>
            <a:ext cx="2612284" cy="20840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562" y="510809"/>
            <a:ext cx="2771860" cy="2084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3353" y="510809"/>
            <a:ext cx="2718058" cy="20840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4709" r="18213"/>
          <a:stretch/>
        </p:blipFill>
        <p:spPr>
          <a:xfrm>
            <a:off x="294492" y="2650584"/>
            <a:ext cx="2656576" cy="2068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37669"/>
          <a:stretch/>
        </p:blipFill>
        <p:spPr>
          <a:xfrm>
            <a:off x="3120173" y="4774311"/>
            <a:ext cx="2634410" cy="20026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62939" y="2650583"/>
            <a:ext cx="2708472" cy="20749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l="12949" r="31040"/>
          <a:stretch/>
        </p:blipFill>
        <p:spPr>
          <a:xfrm>
            <a:off x="294492" y="4774311"/>
            <a:ext cx="2656576" cy="20026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32433"/>
          <a:stretch/>
        </p:blipFill>
        <p:spPr>
          <a:xfrm>
            <a:off x="3120173" y="2650584"/>
            <a:ext cx="2634410" cy="20346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53353" y="4781292"/>
            <a:ext cx="2718058" cy="19773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/>
          <a:srcRect r="31797" b="11748"/>
          <a:stretch/>
        </p:blipFill>
        <p:spPr>
          <a:xfrm>
            <a:off x="5901562" y="4774309"/>
            <a:ext cx="2771860" cy="19842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1562" y="2650583"/>
            <a:ext cx="2814398" cy="20680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0038" y="489590"/>
            <a:ext cx="2650204" cy="210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4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150125"/>
            <a:ext cx="10889776" cy="877781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FF3300"/>
                </a:solidFill>
                <a:latin typeface="Arial Rounded MT Bold" panose="020F0704030504030204" pitchFamily="34" charset="0"/>
              </a:rPr>
              <a:t>W</a:t>
            </a:r>
            <a:r>
              <a:rPr lang="en-US" sz="5400" b="1" dirty="0" smtClean="0">
                <a:solidFill>
                  <a:srgbClr val="FF3300"/>
                </a:solidFill>
                <a:latin typeface="Arial Rounded MT Bold" panose="020F0704030504030204" pitchFamily="34" charset="0"/>
              </a:rPr>
              <a:t>e can _______</a:t>
            </a:r>
            <a:endParaRPr lang="ru-RU" sz="5400" b="1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4525" y="1255594"/>
            <a:ext cx="10289275" cy="4921369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w</a:t>
            </a:r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rite </a:t>
            </a:r>
            <a:endParaRPr lang="en-US" sz="7200" b="1" dirty="0" smtClean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r</a:t>
            </a:r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ead</a:t>
            </a:r>
            <a:endParaRPr lang="en-US" sz="7200" b="1" dirty="0" smtClean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s</a:t>
            </a:r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peak</a:t>
            </a:r>
            <a:endParaRPr lang="en-US" sz="7200" b="1" dirty="0" smtClean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listen</a:t>
            </a:r>
          </a:p>
          <a:p>
            <a:pPr marL="0" indent="0">
              <a:buNone/>
            </a:pPr>
            <a:endParaRPr lang="en-US" sz="7200" b="1" dirty="0" smtClean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936" y="1027906"/>
            <a:ext cx="4967977" cy="561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3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150125"/>
            <a:ext cx="10889776" cy="877781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FF3300"/>
                </a:solidFill>
                <a:latin typeface="Arial Rounded MT Bold" panose="020F0704030504030204" pitchFamily="34" charset="0"/>
              </a:rPr>
              <a:t>W</a:t>
            </a:r>
            <a:r>
              <a:rPr lang="en-US" sz="5400" b="1" dirty="0" smtClean="0">
                <a:solidFill>
                  <a:srgbClr val="FF3300"/>
                </a:solidFill>
                <a:latin typeface="Arial Rounded MT Bold" panose="020F0704030504030204" pitchFamily="34" charset="0"/>
              </a:rPr>
              <a:t>e cannot  _______ at school.</a:t>
            </a:r>
            <a:endParaRPr lang="ru-RU" sz="5400" b="1" dirty="0">
              <a:solidFill>
                <a:srgbClr val="FF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049" y="1905687"/>
            <a:ext cx="10425752" cy="427127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run fast</a:t>
            </a:r>
          </a:p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play with a dog</a:t>
            </a:r>
          </a:p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shout</a:t>
            </a:r>
          </a:p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rial Rounded MT Bold" panose="020F0704030504030204" pitchFamily="34" charset="0"/>
              </a:rPr>
              <a:t> fight </a:t>
            </a:r>
            <a:endParaRPr lang="en-US" sz="5400" b="1" dirty="0" smtClean="0">
              <a:solidFill>
                <a:schemeClr val="accent5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936" y="1027906"/>
            <a:ext cx="4967977" cy="561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5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039" y="286603"/>
            <a:ext cx="6274632" cy="3260177"/>
          </a:xfrm>
        </p:spPr>
        <p:txBody>
          <a:bodyPr>
            <a:normAutofit/>
          </a:bodyPr>
          <a:lstStyle/>
          <a:p>
            <a:r>
              <a:rPr lang="en-US" sz="8800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Let’s read!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47" y="3350218"/>
            <a:ext cx="4420737" cy="331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672" y="1937982"/>
            <a:ext cx="4020328" cy="492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6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 flipV="1">
            <a:off x="1965278" y="1992573"/>
            <a:ext cx="1501252" cy="1624084"/>
          </a:xfrm>
          <a:prstGeom prst="ellipse">
            <a:avLst/>
          </a:prstGeom>
          <a:ln>
            <a:solidFill>
              <a:srgbClr val="6600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33" y="327546"/>
            <a:ext cx="6114196" cy="6530453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+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 He 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run.</a:t>
            </a:r>
            <a:b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/>
            </a:r>
            <a:b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</a:t>
            </a:r>
            <a:endParaRPr lang="ru-RU" sz="60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21042" r="49484" b="27741"/>
          <a:stretch/>
        </p:blipFill>
        <p:spPr>
          <a:xfrm flipH="1">
            <a:off x="7301552" y="3036626"/>
            <a:ext cx="4595698" cy="371219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60309" y="3979417"/>
            <a:ext cx="313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0468" y="3979416"/>
            <a:ext cx="5315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He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>run.</a:t>
            </a:r>
            <a:endParaRPr lang="ru-RU" dirty="0"/>
          </a:p>
        </p:txBody>
      </p:sp>
      <p:sp>
        <p:nvSpPr>
          <p:cNvPr id="12" name="Выгнутая вправо стрелка 11"/>
          <p:cNvSpPr/>
          <p:nvPr/>
        </p:nvSpPr>
        <p:spPr>
          <a:xfrm rot="5400000">
            <a:off x="3002507" y="4271749"/>
            <a:ext cx="736980" cy="2565780"/>
          </a:xfrm>
          <a:prstGeom prst="curved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372" y="152843"/>
            <a:ext cx="11258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I, he, she, it, we, you, they 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84874" y="1435541"/>
            <a:ext cx="2208627" cy="680955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775"/>
              </a:avLst>
            </a:prstTxWarp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can</a:t>
            </a:r>
            <a:endParaRPr lang="ru-RU" sz="7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74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10436" y="518615"/>
            <a:ext cx="1501254" cy="1651379"/>
          </a:xfrm>
          <a:prstGeom prst="ellipse">
            <a:avLst/>
          </a:prstGeom>
          <a:ln>
            <a:solidFill>
              <a:srgbClr val="6600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6288" y="327546"/>
            <a:ext cx="10357512" cy="5418161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+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 He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 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run.</a:t>
            </a:r>
            <a:b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  <a:t/>
            </a:r>
            <a:br>
              <a:rPr lang="en-US" sz="6000" b="1" dirty="0">
                <a:solidFill>
                  <a:srgbClr val="7030A0"/>
                </a:solidFill>
                <a:latin typeface="Arial Rounded MT Bold" panose="020F0704030504030204" pitchFamily="34" charset="0"/>
              </a:rPr>
            </a:b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?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 </a:t>
            </a:r>
            <a:r>
              <a:rPr lang="en-US" sz="6000" b="1" u="sng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Can</a:t>
            </a:r>
            <a:r>
              <a:rPr lang="en-US" sz="6000" b="1" dirty="0" smtClean="0">
                <a:solidFill>
                  <a:srgbClr val="7030A0"/>
                </a:solidFill>
                <a:latin typeface="Arial Rounded MT Bold" panose="020F0704030504030204" pitchFamily="34" charset="0"/>
              </a:rPr>
              <a:t> he run</a:t>
            </a:r>
            <a: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?</a:t>
            </a:r>
            <a:br>
              <a:rPr lang="en-US" sz="60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</a:br>
            <a: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/>
            </a:r>
            <a:br>
              <a:rPr lang="en-US" sz="60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</a:br>
            <a:endParaRPr lang="ru-RU" sz="6000" b="1" dirty="0">
              <a:solidFill>
                <a:srgbClr val="7030A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21042" r="49484" b="27741"/>
          <a:stretch/>
        </p:blipFill>
        <p:spPr>
          <a:xfrm flipH="1">
            <a:off x="7301552" y="3036626"/>
            <a:ext cx="4595698" cy="371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8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191</Words>
  <Application>Microsoft Office PowerPoint</Application>
  <PresentationFormat>Широкоэкранный</PresentationFormat>
  <Paragraphs>51</Paragraphs>
  <Slides>31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Arial Black</vt:lpstr>
      <vt:lpstr>Arial Rounded MT Bold</vt:lpstr>
      <vt:lpstr>Calibri</vt:lpstr>
      <vt:lpstr>Calibri Light</vt:lpstr>
      <vt:lpstr>Comic Sans MS</vt:lpstr>
      <vt:lpstr>Тема Office</vt:lpstr>
      <vt:lpstr>1_Тема Office</vt:lpstr>
      <vt:lpstr>LET’S PLAY</vt:lpstr>
      <vt:lpstr> Can you do?</vt:lpstr>
      <vt:lpstr>Point and repeat.</vt:lpstr>
      <vt:lpstr>Look!   I can __________  I cannot _________</vt:lpstr>
      <vt:lpstr>We can _______</vt:lpstr>
      <vt:lpstr>We cannot  _______ at school.</vt:lpstr>
      <vt:lpstr>Let’s read!</vt:lpstr>
      <vt:lpstr>+  He  can run.   </vt:lpstr>
      <vt:lpstr>+  He can run.  ?  Can he run?  </vt:lpstr>
      <vt:lpstr>+  He can run.  ?  Can he run?  -  He cannot run. </vt:lpstr>
      <vt:lpstr>Yes, I can.              No, I cannot.</vt:lpstr>
      <vt:lpstr>Let’s listen and repeat!</vt:lpstr>
      <vt:lpstr>Презентация PowerPoint</vt:lpstr>
      <vt:lpstr>Guess!  What can I do?</vt:lpstr>
      <vt:lpstr>Can you ______ ?</vt:lpstr>
      <vt:lpstr>I can ride a bike.</vt:lpstr>
      <vt:lpstr>Can you ______ ?</vt:lpstr>
      <vt:lpstr>I can swim.</vt:lpstr>
      <vt:lpstr>Can you ______ ?</vt:lpstr>
      <vt:lpstr>I can sing .</vt:lpstr>
      <vt:lpstr>Watch!</vt:lpstr>
      <vt:lpstr>Презентация PowerPoint</vt:lpstr>
      <vt:lpstr>Read and complete.</vt:lpstr>
      <vt:lpstr>     Let’s write!     </vt:lpstr>
      <vt:lpstr>Yes, I can.              No, I cannot.</vt:lpstr>
      <vt:lpstr>can          cannot</vt:lpstr>
      <vt:lpstr>can          cannot</vt:lpstr>
      <vt:lpstr>can          cannot</vt:lpstr>
      <vt:lpstr>What can you do?</vt:lpstr>
      <vt:lpstr>  I can ________    I cannot ___________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CAN PLAY</dc:title>
  <dc:creator>HP</dc:creator>
  <cp:lastModifiedBy>HP</cp:lastModifiedBy>
  <cp:revision>97</cp:revision>
  <dcterms:created xsi:type="dcterms:W3CDTF">2017-01-16T17:22:38Z</dcterms:created>
  <dcterms:modified xsi:type="dcterms:W3CDTF">2017-02-05T18:49:33Z</dcterms:modified>
</cp:coreProperties>
</file>