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65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292" r:id="rId48"/>
    <p:sldId id="309" r:id="rId49"/>
    <p:sldId id="310" r:id="rId50"/>
    <p:sldId id="311" r:id="rId51"/>
    <p:sldId id="312" r:id="rId52"/>
    <p:sldId id="293" r:id="rId53"/>
    <p:sldId id="294" r:id="rId54"/>
    <p:sldId id="306" r:id="rId55"/>
    <p:sldId id="308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980728"/>
            <a:ext cx="8424936" cy="4320480"/>
          </a:xfrm>
          <a:prstGeom prst="rect">
            <a:avLst/>
          </a:prstGeom>
        </p:spPr>
        <p:txBody>
          <a:bodyPr wrap="square">
            <a:prstTxWarp prst="textInflateBottom">
              <a:avLst>
                <a:gd name="adj" fmla="val 81485"/>
              </a:avLst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Good </a:t>
            </a:r>
            <a:endParaRPr lang="uk-UA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morning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!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1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052736"/>
            <a:ext cx="18662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atin typeface="Georgia" pitchFamily="18" charset="0"/>
              </a:rPr>
              <a:t>rugby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14563"/>
            <a:ext cx="7776864" cy="4094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2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919744"/>
            <a:ext cx="25523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running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1916832"/>
            <a:ext cx="713422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45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124744"/>
            <a:ext cx="43524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skateboarding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48880"/>
            <a:ext cx="7010400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67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1196752"/>
            <a:ext cx="21531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boxing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753494"/>
            <a:ext cx="2876777" cy="306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155" y="2924944"/>
            <a:ext cx="3009515" cy="2740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8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8492" y="1196752"/>
            <a:ext cx="31646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basketball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2420888"/>
            <a:ext cx="713422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0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1052736"/>
            <a:ext cx="22220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hockey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38201"/>
            <a:ext cx="6984776" cy="412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21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052736"/>
            <a:ext cx="4188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figure skating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732542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50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1268760"/>
            <a:ext cx="14943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judo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813690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62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1340768"/>
            <a:ext cx="12843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golf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2636912"/>
            <a:ext cx="7134225" cy="3669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15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484784"/>
            <a:ext cx="40911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weight-lifting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69908"/>
            <a:ext cx="2991336" cy="384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09580"/>
            <a:ext cx="2150368" cy="377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0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420888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latin typeface="Georgia" pitchFamily="18" charset="0"/>
                <a:ea typeface="Times New Roman"/>
              </a:rPr>
              <a:t>TASK</a:t>
            </a:r>
            <a:r>
              <a:rPr lang="uk-UA" sz="3100" b="1" dirty="0" smtClean="0">
                <a:latin typeface="Georgia" pitchFamily="18" charset="0"/>
                <a:ea typeface="Times New Roman"/>
              </a:rPr>
              <a:t>:</a:t>
            </a:r>
            <a:r>
              <a:rPr lang="en-US" sz="3100" b="1" dirty="0" smtClean="0">
                <a:latin typeface="Georgia" pitchFamily="18" charset="0"/>
                <a:ea typeface="Times New Roman"/>
              </a:rPr>
              <a:t> Complete </a:t>
            </a:r>
            <a:r>
              <a:rPr lang="en-US" sz="3100" b="1" dirty="0">
                <a:latin typeface="Georgia" pitchFamily="18" charset="0"/>
                <a:ea typeface="Times New Roman"/>
              </a:rPr>
              <a:t>the </a:t>
            </a:r>
            <a:r>
              <a:rPr lang="en-US" sz="3100" b="1" dirty="0" smtClean="0">
                <a:latin typeface="Georgia" pitchFamily="18" charset="0"/>
                <a:ea typeface="Times New Roman"/>
              </a:rPr>
              <a:t>sentences </a:t>
            </a:r>
            <a:r>
              <a:rPr lang="ru-RU" sz="3100" b="1" dirty="0" smtClean="0">
                <a:latin typeface="Georgia" pitchFamily="18" charset="0"/>
                <a:ea typeface="Times New Roman"/>
              </a:rPr>
              <a:t/>
            </a:r>
            <a:br>
              <a:rPr lang="ru-RU" sz="3100" b="1" dirty="0" smtClean="0">
                <a:latin typeface="Georgia" pitchFamily="18" charset="0"/>
                <a:ea typeface="Times New Roman"/>
              </a:rPr>
            </a:br>
            <a:r>
              <a:rPr lang="en-US" sz="3100" b="1" dirty="0" smtClean="0">
                <a:latin typeface="Georgia" pitchFamily="18" charset="0"/>
                <a:ea typeface="Times New Roman"/>
              </a:rPr>
              <a:t>using </a:t>
            </a:r>
            <a:r>
              <a:rPr lang="en-US" sz="3100" b="1" dirty="0">
                <a:latin typeface="Georgia" pitchFamily="18" charset="0"/>
                <a:ea typeface="Times New Roman"/>
              </a:rPr>
              <a:t>the ideas </a:t>
            </a:r>
            <a:r>
              <a:rPr lang="en-US" sz="3100" b="1" dirty="0" smtClean="0">
                <a:latin typeface="Georgia" pitchFamily="18" charset="0"/>
                <a:ea typeface="Times New Roman"/>
              </a:rPr>
              <a:t>from </a:t>
            </a:r>
            <a:r>
              <a:rPr lang="en-US" sz="3100" b="1" dirty="0">
                <a:latin typeface="Georgia" pitchFamily="18" charset="0"/>
                <a:ea typeface="Times New Roman"/>
              </a:rPr>
              <a:t>the </a:t>
            </a:r>
            <a:r>
              <a:rPr lang="en-US" sz="3100" b="1" dirty="0" smtClean="0">
                <a:latin typeface="Georgia" pitchFamily="18" charset="0"/>
                <a:ea typeface="Times New Roman"/>
              </a:rPr>
              <a:t>box</a:t>
            </a:r>
            <a:r>
              <a:rPr lang="ru-RU" sz="3100" b="1" dirty="0" smtClean="0">
                <a:latin typeface="Georgia" pitchFamily="18" charset="0"/>
                <a:ea typeface="Times New Roman"/>
              </a:rPr>
              <a:t/>
            </a:r>
            <a:br>
              <a:rPr lang="ru-RU" sz="3100" b="1" dirty="0" smtClean="0">
                <a:latin typeface="Georgia" pitchFamily="18" charset="0"/>
                <a:ea typeface="Times New Roman"/>
              </a:rPr>
            </a:br>
            <a:r>
              <a:rPr lang="ru-RU" sz="2200" b="1" dirty="0">
                <a:latin typeface="Georgia" pitchFamily="18" charset="0"/>
                <a:ea typeface="Times New Roman"/>
              </a:rPr>
              <a:t/>
            </a:r>
            <a:br>
              <a:rPr lang="ru-RU" sz="2200" b="1" dirty="0">
                <a:latin typeface="Georgia" pitchFamily="18" charset="0"/>
                <a:ea typeface="Times New Roman"/>
              </a:rPr>
            </a:br>
            <a:r>
              <a:rPr lang="en-US" sz="32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>If </a:t>
            </a:r>
            <a:r>
              <a:rPr lang="en-US" sz="3200" b="1" dirty="0">
                <a:solidFill>
                  <a:schemeClr val="tx1"/>
                </a:solidFill>
                <a:latin typeface="Georgia" pitchFamily="18" charset="0"/>
                <a:ea typeface="Times New Roman"/>
              </a:rPr>
              <a:t>I were a teacher, </a:t>
            </a:r>
            <a:r>
              <a:rPr lang="en-US" sz="32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>I </a:t>
            </a:r>
            <a:r>
              <a:rPr lang="en-US" sz="3200" b="1" dirty="0">
                <a:solidFill>
                  <a:schemeClr val="tx1"/>
                </a:solidFill>
                <a:latin typeface="Georgia" pitchFamily="18" charset="0"/>
                <a:ea typeface="Times New Roman"/>
              </a:rPr>
              <a:t>would ask a student to</a:t>
            </a:r>
            <a:r>
              <a:rPr lang="en-US" sz="32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>…</a:t>
            </a:r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</a:br>
            <a:endParaRPr lang="ru-RU" sz="32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204864"/>
            <a:ext cx="6400800" cy="432048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learn new words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attend all lessons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keep notes in the classroom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visit language courses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communicate with mates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write accurate essays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do effective exercises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be successful in studies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– read books for making progress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12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8319" y="1340768"/>
            <a:ext cx="17668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chess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2420888"/>
            <a:ext cx="7134225" cy="395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5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337645"/>
            <a:ext cx="3887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horse-racing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7"/>
            <a:ext cx="709228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106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3168" y="1268760"/>
            <a:ext cx="19976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tennis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27185"/>
            <a:ext cx="8136904" cy="4531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1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340768"/>
            <a:ext cx="24304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archery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306" y="2204864"/>
            <a:ext cx="5676013" cy="4020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39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2490" y="1412776"/>
            <a:ext cx="25026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bowling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68185"/>
            <a:ext cx="3832242" cy="239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232" y="2182217"/>
            <a:ext cx="3628033" cy="3628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78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1849" y="1268760"/>
            <a:ext cx="29803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volleyball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3554" name="Picture 2" descr="Картинки по запросу картинки на тему volleyb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64904"/>
            <a:ext cx="7200799" cy="370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68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9162" y="1412776"/>
            <a:ext cx="19415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skiing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82217"/>
            <a:ext cx="33718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8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1340768"/>
            <a:ext cx="23310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fencing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604867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45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24744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b="1" dirty="0">
                <a:solidFill>
                  <a:prstClr val="black"/>
                </a:solidFill>
                <a:latin typeface="Georgia" pitchFamily="18" charset="0"/>
              </a:rPr>
              <a:t>Students' project </a:t>
            </a:r>
          </a:p>
          <a:p>
            <a:pPr lvl="0" algn="ctr"/>
            <a:r>
              <a:rPr lang="en-US" sz="4400" b="1" dirty="0">
                <a:solidFill>
                  <a:prstClr val="black"/>
                </a:solidFill>
                <a:latin typeface="Georgia" pitchFamily="18" charset="0"/>
              </a:rPr>
              <a:t>«Modern Person's Attitude to Sport»</a:t>
            </a:r>
            <a:endParaRPr lang="ru-RU" sz="4400" b="1" dirty="0">
              <a:solidFill>
                <a:prstClr val="black"/>
              </a:solidFill>
              <a:latin typeface="Georgia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94720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48402"/>
            <a:ext cx="381000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2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620688"/>
            <a:ext cx="60724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The First Subgroup  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491" y="1453365"/>
            <a:ext cx="896448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Survey</a:t>
            </a:r>
            <a:endParaRPr lang="en-US" sz="4400" b="1" dirty="0">
              <a:latin typeface="Georgia" pitchFamily="18" charset="0"/>
            </a:endParaRPr>
          </a:p>
          <a:p>
            <a:r>
              <a:rPr lang="en-US" sz="3600" dirty="0" smtClean="0">
                <a:latin typeface="Georgia" pitchFamily="18" charset="0"/>
              </a:rPr>
              <a:t>1</a:t>
            </a:r>
            <a:r>
              <a:rPr lang="en-US" sz="3600" dirty="0">
                <a:latin typeface="Georgia" pitchFamily="18" charset="0"/>
              </a:rPr>
              <a:t>. Do you like sport?</a:t>
            </a:r>
          </a:p>
          <a:p>
            <a:r>
              <a:rPr lang="en-US" sz="3600" dirty="0">
                <a:latin typeface="Georgia" pitchFamily="18" charset="0"/>
              </a:rPr>
              <a:t>2. Do you prefer to watch or to participate?</a:t>
            </a:r>
          </a:p>
          <a:p>
            <a:r>
              <a:rPr lang="en-US" sz="3600" dirty="0">
                <a:latin typeface="Georgia" pitchFamily="18" charset="0"/>
              </a:rPr>
              <a:t>3. What extreme sports do you know?</a:t>
            </a:r>
          </a:p>
          <a:p>
            <a:r>
              <a:rPr lang="en-US" sz="3600" dirty="0">
                <a:latin typeface="Georgia" pitchFamily="18" charset="0"/>
              </a:rPr>
              <a:t>4. What is your attitude towards extreme sports?</a:t>
            </a:r>
          </a:p>
          <a:p>
            <a:r>
              <a:rPr lang="en-US" sz="3600" dirty="0">
                <a:latin typeface="Georgia" pitchFamily="18" charset="0"/>
              </a:rPr>
              <a:t>5. Is it exciting or dangerous to go in for sports?</a:t>
            </a:r>
          </a:p>
        </p:txBody>
      </p:sp>
    </p:spTree>
    <p:extLst>
      <p:ext uri="{BB962C8B-B14F-4D97-AF65-F5344CB8AC3E}">
        <p14:creationId xmlns:p14="http://schemas.microsoft.com/office/powerpoint/2010/main" val="271402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07" y="332656"/>
            <a:ext cx="756084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1059" y="5949280"/>
            <a:ext cx="6734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Georgia" pitchFamily="18" charset="0"/>
              </a:rPr>
              <a:t>February 11 is World Day of the Sick</a:t>
            </a:r>
            <a:endParaRPr lang="ru-RU" sz="3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75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456111"/>
            <a:ext cx="65527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The </a:t>
            </a:r>
            <a:r>
              <a:rPr lang="en-US" sz="4400" b="1" dirty="0" smtClean="0">
                <a:latin typeface="Georgia" pitchFamily="18" charset="0"/>
              </a:rPr>
              <a:t>Second Subgroup </a:t>
            </a:r>
            <a:endParaRPr lang="en-US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19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5595" y="908720"/>
            <a:ext cx="5812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SPORT IN MY LIFE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806489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46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8720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My Attitude </a:t>
            </a:r>
            <a:endParaRPr lang="en-US" sz="4400" b="1" dirty="0" smtClean="0">
              <a:latin typeface="Georgia" pitchFamily="18" charset="0"/>
            </a:endParaRPr>
          </a:p>
          <a:p>
            <a:pPr algn="ctr"/>
            <a:r>
              <a:rPr lang="en-US" sz="4400" b="1" dirty="0" smtClean="0">
                <a:latin typeface="Georgia" pitchFamily="18" charset="0"/>
              </a:rPr>
              <a:t>to </a:t>
            </a:r>
            <a:r>
              <a:rPr lang="en-US" sz="4400" b="1" dirty="0">
                <a:latin typeface="Georgia" pitchFamily="18" charset="0"/>
              </a:rPr>
              <a:t>Sports and Games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5270"/>
            <a:ext cx="9118670" cy="450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83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26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12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14" y="0"/>
            <a:ext cx="91555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35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11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69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56023" y="3645024"/>
            <a:ext cx="55066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SPORT IN NAMES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2348880"/>
            <a:ext cx="6181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The Third Subgroup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7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2"/>
            <a:ext cx="9144000" cy="681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29512" y="5517232"/>
            <a:ext cx="24849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	</a:t>
            </a:r>
            <a:r>
              <a:rPr lang="en-US" sz="4400" b="1" dirty="0">
                <a:latin typeface="Georgia" pitchFamily="18" charset="0"/>
              </a:rPr>
              <a:t>Pele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5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solidFill>
                  <a:schemeClr val="tx1"/>
                </a:solidFill>
                <a:latin typeface="Georgia" pitchFamily="18" charset="0"/>
                <a:ea typeface="Times New Roman"/>
              </a:rPr>
              <a:t>Kinds of Sport. </a:t>
            </a:r>
            <a:endParaRPr lang="en-US" sz="4400" b="1" dirty="0" smtClean="0">
              <a:solidFill>
                <a:schemeClr val="tx1"/>
              </a:solidFill>
              <a:latin typeface="Georgia" pitchFamily="18" charset="0"/>
              <a:ea typeface="Times New Roman"/>
            </a:endParaRPr>
          </a:p>
          <a:p>
            <a:pPr marL="0" indent="0" algn="ctr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>Attitude </a:t>
            </a:r>
            <a:r>
              <a:rPr lang="en-US" sz="4400" b="1" dirty="0">
                <a:solidFill>
                  <a:schemeClr val="tx1"/>
                </a:solidFill>
                <a:latin typeface="Georgia" pitchFamily="18" charset="0"/>
                <a:ea typeface="Times New Roman"/>
              </a:rPr>
              <a:t>to </a:t>
            </a:r>
            <a:r>
              <a:rPr lang="en-US" sz="4400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>Sport</a:t>
            </a:r>
          </a:p>
          <a:p>
            <a:pPr marL="0" indent="0" algn="ctr">
              <a:buNone/>
            </a:pPr>
            <a:endParaRPr lang="ru-RU" sz="4400" b="1" dirty="0"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Georgia" pitchFamily="18" charset="0"/>
                <a:ea typeface="Times New Roman"/>
              </a:rPr>
              <a:t>The </a:t>
            </a:r>
            <a:r>
              <a:rPr lang="en-US" b="1" dirty="0">
                <a:solidFill>
                  <a:schemeClr val="tx1"/>
                </a:solidFill>
                <a:latin typeface="Georgia" pitchFamily="18" charset="0"/>
                <a:ea typeface="Times New Roman"/>
              </a:rPr>
              <a:t>topic of the lesson 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3084190" cy="26642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121" y="4545313"/>
            <a:ext cx="31242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499728"/>
            <a:ext cx="2088232" cy="244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8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877272"/>
            <a:ext cx="48269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Muhammad </a:t>
            </a:r>
            <a:r>
              <a:rPr lang="en-US" sz="4400" b="1" dirty="0">
                <a:latin typeface="Georgia" pitchFamily="18" charset="0"/>
              </a:rPr>
              <a:t>Ali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67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5805264"/>
            <a:ext cx="45255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Roger </a:t>
            </a:r>
            <a:r>
              <a:rPr lang="en-US" sz="4400" b="1" dirty="0">
                <a:latin typeface="Georgia" pitchFamily="18" charset="0"/>
              </a:rPr>
              <a:t>Federer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32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5805264"/>
            <a:ext cx="5625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Cristiano </a:t>
            </a:r>
            <a:r>
              <a:rPr lang="en-US" sz="4400" b="1" dirty="0">
                <a:latin typeface="Georgia" pitchFamily="18" charset="0"/>
              </a:rPr>
              <a:t>Ronaldo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26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5589240"/>
            <a:ext cx="40366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Oksana </a:t>
            </a:r>
            <a:r>
              <a:rPr lang="en-US" sz="4400" b="1" dirty="0" err="1">
                <a:latin typeface="Georgia" pitchFamily="18" charset="0"/>
              </a:rPr>
              <a:t>Baiul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36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819" y="5877272"/>
            <a:ext cx="4267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err="1" smtClean="0">
                <a:latin typeface="Georgia" pitchFamily="18" charset="0"/>
              </a:rPr>
              <a:t>Sergii</a:t>
            </a:r>
            <a:r>
              <a:rPr lang="en-US" sz="4400" b="1" dirty="0" smtClean="0">
                <a:latin typeface="Georgia" pitchFamily="18" charset="0"/>
              </a:rPr>
              <a:t> </a:t>
            </a:r>
            <a:r>
              <a:rPr lang="en-US" sz="4400" b="1" dirty="0" err="1">
                <a:latin typeface="Georgia" pitchFamily="18" charset="0"/>
              </a:rPr>
              <a:t>Sednev</a:t>
            </a:r>
            <a:r>
              <a:rPr lang="en-US" sz="4400" b="1" dirty="0">
                <a:latin typeface="Georgia" pitchFamily="18" charset="0"/>
              </a:rPr>
              <a:t>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56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12"/>
            <a:ext cx="9144000" cy="682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5445224"/>
            <a:ext cx="59715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err="1" smtClean="0">
                <a:latin typeface="Georgia" pitchFamily="18" charset="0"/>
              </a:rPr>
              <a:t>Andriy</a:t>
            </a:r>
            <a:r>
              <a:rPr lang="en-US" sz="4400" b="1" dirty="0" smtClean="0">
                <a:latin typeface="Georgia" pitchFamily="18" charset="0"/>
              </a:rPr>
              <a:t> </a:t>
            </a:r>
            <a:r>
              <a:rPr lang="en-US" sz="4400" b="1" dirty="0">
                <a:latin typeface="Georgia" pitchFamily="18" charset="0"/>
              </a:rPr>
              <a:t>Shevchenko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94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517232"/>
            <a:ext cx="42162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err="1">
                <a:latin typeface="Georgia" pitchFamily="18" charset="0"/>
              </a:rPr>
              <a:t>Serhiy</a:t>
            </a:r>
            <a:r>
              <a:rPr lang="en-US" sz="4400" b="1" dirty="0">
                <a:latin typeface="Georgia" pitchFamily="18" charset="0"/>
              </a:rPr>
              <a:t> </a:t>
            </a:r>
            <a:r>
              <a:rPr lang="en-US" sz="4400" b="1" dirty="0" err="1">
                <a:latin typeface="Georgia" pitchFamily="18" charset="0"/>
              </a:rPr>
              <a:t>Bubka</a:t>
            </a:r>
            <a:r>
              <a:rPr lang="en-US" sz="4400" b="1" dirty="0">
                <a:latin typeface="Georgia" pitchFamily="18" charset="0"/>
              </a:rPr>
              <a:t> 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94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620688"/>
            <a:ext cx="54328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Idioms </a:t>
            </a:r>
            <a:r>
              <a:rPr lang="en-US" sz="4400" b="1" dirty="0">
                <a:latin typeface="Georgia" pitchFamily="18" charset="0"/>
              </a:rPr>
              <a:t>in </a:t>
            </a:r>
            <a:r>
              <a:rPr lang="en-US" sz="4400" b="1" dirty="0" smtClean="0">
                <a:latin typeface="Georgia" pitchFamily="18" charset="0"/>
              </a:rPr>
              <a:t>English 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00808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buFont typeface="+mj-lt"/>
              <a:buAutoNum type="arabicPeriod"/>
            </a:pPr>
            <a:r>
              <a:rPr lang="en-US" sz="4000" dirty="0" smtClean="0">
                <a:latin typeface="Georgia" pitchFamily="18" charset="0"/>
              </a:rPr>
              <a:t> </a:t>
            </a:r>
            <a:r>
              <a:rPr lang="en-US" sz="4000" u="sng" dirty="0" smtClean="0">
                <a:latin typeface="Georgia" pitchFamily="18" charset="0"/>
              </a:rPr>
              <a:t>To </a:t>
            </a:r>
            <a:r>
              <a:rPr lang="en-US" sz="4000" u="sng" dirty="0">
                <a:latin typeface="Georgia" pitchFamily="18" charset="0"/>
              </a:rPr>
              <a:t>hit (someone) below the belt 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Georgia" pitchFamily="18" charset="0"/>
              </a:rPr>
              <a:t>Telling me off in front of my friends was a hit below the belt!</a:t>
            </a:r>
            <a:endParaRPr lang="en-US" sz="4000" dirty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Georgia" pitchFamily="18" charset="0"/>
              </a:rPr>
              <a:t> </a:t>
            </a:r>
            <a:endParaRPr lang="en-US" sz="40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60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712" y="1196752"/>
            <a:ext cx="58705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2413337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000" u="sng" dirty="0" smtClean="0">
                <a:solidFill>
                  <a:prstClr val="black"/>
                </a:solidFill>
                <a:latin typeface="Georgia" pitchFamily="18" charset="0"/>
              </a:rPr>
              <a:t>2. Sink </a:t>
            </a:r>
            <a:r>
              <a:rPr lang="en-US" sz="4000" u="sng" dirty="0">
                <a:solidFill>
                  <a:prstClr val="black"/>
                </a:solidFill>
                <a:latin typeface="Georgia" pitchFamily="18" charset="0"/>
              </a:rPr>
              <a:t>or swim</a:t>
            </a:r>
            <a:r>
              <a:rPr lang="en-US" sz="4000" u="sng" dirty="0" smtClean="0">
                <a:solidFill>
                  <a:prstClr val="black"/>
                </a:solidFill>
                <a:latin typeface="Georgia" pitchFamily="18" charset="0"/>
              </a:rPr>
              <a:t>!</a:t>
            </a:r>
          </a:p>
          <a:p>
            <a:pPr lvl="0">
              <a:lnSpc>
                <a:spcPct val="150000"/>
              </a:lnSpc>
            </a:pPr>
            <a:r>
              <a:rPr lang="en-US" sz="4000" dirty="0">
                <a:solidFill>
                  <a:prstClr val="black"/>
                </a:solidFill>
                <a:latin typeface="Georgia" pitchFamily="18" charset="0"/>
              </a:rPr>
              <a:t> That was </a:t>
            </a:r>
            <a:r>
              <a:rPr lang="uk-UA" sz="4000" dirty="0" smtClean="0">
                <a:solidFill>
                  <a:prstClr val="black"/>
                </a:solidFill>
                <a:latin typeface="Georgia" pitchFamily="18" charset="0"/>
              </a:rPr>
              <a:t>«</a:t>
            </a:r>
            <a:r>
              <a:rPr lang="en-US" sz="4000" dirty="0" smtClean="0">
                <a:solidFill>
                  <a:prstClr val="black"/>
                </a:solidFill>
                <a:latin typeface="Georgia" pitchFamily="18" charset="0"/>
              </a:rPr>
              <a:t>sink </a:t>
            </a:r>
            <a:r>
              <a:rPr lang="en-US" sz="4000" dirty="0">
                <a:solidFill>
                  <a:prstClr val="black"/>
                </a:solidFill>
                <a:latin typeface="Georgia" pitchFamily="18" charset="0"/>
              </a:rPr>
              <a:t>or </a:t>
            </a:r>
            <a:r>
              <a:rPr lang="en-US" sz="4000" dirty="0" smtClean="0">
                <a:solidFill>
                  <a:prstClr val="black"/>
                </a:solidFill>
                <a:latin typeface="Georgia" pitchFamily="18" charset="0"/>
              </a:rPr>
              <a:t>swim</a:t>
            </a:r>
            <a:r>
              <a:rPr lang="uk-UA" sz="4000" dirty="0" smtClean="0">
                <a:solidFill>
                  <a:prstClr val="black"/>
                </a:solidFill>
                <a:latin typeface="Georgia" pitchFamily="18" charset="0"/>
              </a:rPr>
              <a:t>»</a:t>
            </a:r>
            <a:r>
              <a:rPr lang="en-US" sz="4000" dirty="0" smtClean="0">
                <a:solidFill>
                  <a:prstClr val="black"/>
                </a:solidFill>
                <a:latin typeface="Georgia" pitchFamily="18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latin typeface="Georgia" pitchFamily="18" charset="0"/>
              </a:rPr>
              <a:t>kind of situation. I need to react quickly!</a:t>
            </a:r>
          </a:p>
        </p:txBody>
      </p:sp>
    </p:spTree>
    <p:extLst>
      <p:ext uri="{BB962C8B-B14F-4D97-AF65-F5344CB8AC3E}">
        <p14:creationId xmlns:p14="http://schemas.microsoft.com/office/powerpoint/2010/main" val="7265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847" y="908720"/>
            <a:ext cx="58705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2125411"/>
            <a:ext cx="5042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smtClean="0">
                <a:solidFill>
                  <a:prstClr val="black"/>
                </a:solidFill>
                <a:latin typeface="Georgia" pitchFamily="18" charset="0"/>
              </a:rPr>
              <a:t>3. Saved </a:t>
            </a:r>
            <a:r>
              <a:rPr lang="en-US" sz="4000" u="sng" dirty="0">
                <a:solidFill>
                  <a:prstClr val="black"/>
                </a:solidFill>
                <a:latin typeface="Georgia" pitchFamily="18" charset="0"/>
              </a:rPr>
              <a:t>by the bell</a:t>
            </a:r>
            <a:endParaRPr lang="ru-RU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02694" y="3212976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latin typeface="Georgia" pitchFamily="18" charset="0"/>
                <a:ea typeface="Times New Roman"/>
              </a:rPr>
              <a:t>Luckily, the girl managed to run away from that angry dog because it was distracted by some noise. The girl was saved by the bell.</a:t>
            </a:r>
            <a:endParaRPr lang="ru-RU" sz="40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4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420888"/>
            <a:ext cx="8352927" cy="4104456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Georgia" pitchFamily="18" charset="0"/>
              </a:rPr>
              <a:t>- speak about sport in Ukraine and in Britain;</a:t>
            </a:r>
          </a:p>
          <a:p>
            <a:r>
              <a:rPr lang="en-US" sz="2800" dirty="0">
                <a:solidFill>
                  <a:schemeClr val="tx1"/>
                </a:solidFill>
                <a:latin typeface="Georgia" pitchFamily="18" charset="0"/>
              </a:rPr>
              <a:t>- practice sport lexical material;</a:t>
            </a:r>
          </a:p>
          <a:p>
            <a:r>
              <a:rPr lang="en-US" sz="2800" dirty="0">
                <a:solidFill>
                  <a:schemeClr val="tx1"/>
                </a:solidFill>
                <a:latin typeface="Georgia" pitchFamily="18" charset="0"/>
              </a:rPr>
              <a:t>- organize presentation of the student's project work; </a:t>
            </a:r>
          </a:p>
          <a:p>
            <a:r>
              <a:rPr lang="en-US" sz="2800" dirty="0">
                <a:solidFill>
                  <a:schemeClr val="tx1"/>
                </a:solidFill>
                <a:latin typeface="Georgia" pitchFamily="18" charset="0"/>
              </a:rPr>
              <a:t>- read, watch and discuss the information about kinds of sport and famous sport places in Britain;</a:t>
            </a:r>
          </a:p>
          <a:p>
            <a:r>
              <a:rPr lang="en-US" sz="2800" dirty="0">
                <a:solidFill>
                  <a:schemeClr val="tx1"/>
                </a:solidFill>
                <a:latin typeface="Georgia" pitchFamily="18" charset="0"/>
              </a:rPr>
              <a:t>- try to understand as more as possible information during the lesson.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</a:rPr>
              <a:t>Aims</a:t>
            </a:r>
            <a:r>
              <a:rPr lang="uk-UA" sz="5400" b="1" dirty="0" smtClean="0">
                <a:solidFill>
                  <a:schemeClr val="tx1"/>
                </a:solidFill>
              </a:rPr>
              <a:t>: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68958"/>
            <a:ext cx="58705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276872"/>
            <a:ext cx="5310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smtClean="0">
                <a:solidFill>
                  <a:prstClr val="black"/>
                </a:solidFill>
                <a:latin typeface="Georgia" pitchFamily="18" charset="0"/>
              </a:rPr>
              <a:t>4. To </a:t>
            </a:r>
            <a:r>
              <a:rPr lang="en-US" sz="4000" u="sng" dirty="0">
                <a:solidFill>
                  <a:prstClr val="black"/>
                </a:solidFill>
                <a:latin typeface="Georgia" pitchFamily="18" charset="0"/>
              </a:rPr>
              <a:t>hit the bull’s-ey</a:t>
            </a:r>
            <a:r>
              <a:rPr lang="en-US" sz="4000" dirty="0">
                <a:solidFill>
                  <a:prstClr val="black"/>
                </a:solidFill>
                <a:latin typeface="Georgia" pitchFamily="18" charset="0"/>
              </a:rPr>
              <a:t>e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105835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Georgia" pitchFamily="18" charset="0"/>
              </a:rPr>
              <a:t>Your idea hit the bull’s-eye! It’s exactly what I’ve been talking about!</a:t>
            </a:r>
          </a:p>
        </p:txBody>
      </p:sp>
    </p:spTree>
    <p:extLst>
      <p:ext uri="{BB962C8B-B14F-4D97-AF65-F5344CB8AC3E}">
        <p14:creationId xmlns:p14="http://schemas.microsoft.com/office/powerpoint/2010/main" val="338435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2" y="980728"/>
            <a:ext cx="58705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2150715"/>
            <a:ext cx="6192688" cy="903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000" u="sng" dirty="0" smtClean="0">
                <a:solidFill>
                  <a:prstClr val="black"/>
                </a:solidFill>
                <a:latin typeface="Georgia" pitchFamily="18" charset="0"/>
              </a:rPr>
              <a:t>5. To </a:t>
            </a:r>
            <a:r>
              <a:rPr lang="en-US" sz="4000" u="sng" dirty="0">
                <a:solidFill>
                  <a:prstClr val="black"/>
                </a:solidFill>
                <a:latin typeface="Georgia" pitchFamily="18" charset="0"/>
              </a:rPr>
              <a:t>throw in the towel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3645024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latin typeface="Georgia" pitchFamily="18" charset="0"/>
              </a:rPr>
              <a:t>I would never throw in the towel, no matter how difficult the situation could be</a:t>
            </a:r>
            <a:r>
              <a:rPr lang="en-US" sz="4000" dirty="0" smtClean="0">
                <a:latin typeface="Georgia" pitchFamily="18" charset="0"/>
              </a:rPr>
              <a:t>!</a:t>
            </a:r>
            <a:endParaRPr lang="en-US" sz="40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48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712968" cy="592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Georgia" pitchFamily="18" charset="0"/>
              </a:rPr>
              <a:t>«Sport in Great Britain»</a:t>
            </a:r>
          </a:p>
          <a:p>
            <a:r>
              <a:rPr lang="en-US" sz="2700" b="1" u="sng" dirty="0" smtClean="0">
                <a:latin typeface="Georgia" pitchFamily="18" charset="0"/>
              </a:rPr>
              <a:t>Lord’s </a:t>
            </a:r>
            <a:r>
              <a:rPr lang="en-US" sz="2700" b="1" u="sng" dirty="0">
                <a:latin typeface="Georgia" pitchFamily="18" charset="0"/>
              </a:rPr>
              <a:t>Ground </a:t>
            </a:r>
            <a:r>
              <a:rPr lang="en-US" sz="2700" dirty="0">
                <a:latin typeface="Georgia" pitchFamily="18" charset="0"/>
              </a:rPr>
              <a:t>– a famous English cricket ground  </a:t>
            </a:r>
          </a:p>
          <a:p>
            <a:r>
              <a:rPr lang="en-US" sz="2700" b="1" u="sng" dirty="0">
                <a:latin typeface="Georgia" pitchFamily="18" charset="0"/>
              </a:rPr>
              <a:t>Rowing</a:t>
            </a:r>
            <a:r>
              <a:rPr lang="en-US" sz="2700" dirty="0">
                <a:latin typeface="Georgia" pitchFamily="18" charset="0"/>
              </a:rPr>
              <a:t> – </a:t>
            </a:r>
            <a:r>
              <a:rPr lang="en-US" sz="2700" dirty="0" err="1">
                <a:latin typeface="Georgia" pitchFamily="18" charset="0"/>
              </a:rPr>
              <a:t>веслування</a:t>
            </a:r>
            <a:endParaRPr lang="en-US" sz="2700" dirty="0">
              <a:latin typeface="Georgia" pitchFamily="18" charset="0"/>
            </a:endParaRPr>
          </a:p>
          <a:p>
            <a:r>
              <a:rPr lang="en-US" sz="2700" b="1" u="sng" dirty="0">
                <a:latin typeface="Georgia" pitchFamily="18" charset="0"/>
              </a:rPr>
              <a:t>Venues</a:t>
            </a:r>
            <a:r>
              <a:rPr lang="en-US" sz="2700" dirty="0">
                <a:latin typeface="Georgia" pitchFamily="18" charset="0"/>
              </a:rPr>
              <a:t> – </a:t>
            </a:r>
            <a:r>
              <a:rPr lang="en-US" sz="2700" dirty="0" smtClean="0">
                <a:latin typeface="Georgia" pitchFamily="18" charset="0"/>
              </a:rPr>
              <a:t>the place where sport events are held</a:t>
            </a:r>
            <a:endParaRPr lang="en-US" sz="2700" dirty="0">
              <a:latin typeface="Georgia" pitchFamily="18" charset="0"/>
            </a:endParaRPr>
          </a:p>
          <a:p>
            <a:r>
              <a:rPr lang="en-US" sz="2700" dirty="0">
                <a:latin typeface="Georgia" pitchFamily="18" charset="0"/>
              </a:rPr>
              <a:t> </a:t>
            </a:r>
            <a:r>
              <a:rPr lang="en-US" sz="2700" b="1" u="sng" dirty="0" err="1">
                <a:latin typeface="Georgia" pitchFamily="18" charset="0"/>
              </a:rPr>
              <a:t>Wembley</a:t>
            </a:r>
            <a:r>
              <a:rPr lang="en-US" sz="2700" dirty="0">
                <a:latin typeface="Georgia" pitchFamily="18" charset="0"/>
              </a:rPr>
              <a:t> (</a:t>
            </a:r>
            <a:r>
              <a:rPr lang="en-US" sz="2700" dirty="0" err="1">
                <a:latin typeface="Georgia" pitchFamily="18" charset="0"/>
              </a:rPr>
              <a:t>Wembley</a:t>
            </a:r>
            <a:r>
              <a:rPr lang="en-US" sz="2700" dirty="0">
                <a:latin typeface="Georgia" pitchFamily="18" charset="0"/>
              </a:rPr>
              <a:t> Stadium) – a famous sport stadium in London. The most important </a:t>
            </a:r>
            <a:r>
              <a:rPr lang="en-US" sz="2700" dirty="0" smtClean="0">
                <a:latin typeface="Georgia" pitchFamily="18" charset="0"/>
              </a:rPr>
              <a:t>sport events </a:t>
            </a:r>
            <a:r>
              <a:rPr lang="en-US" sz="2700" dirty="0">
                <a:latin typeface="Georgia" pitchFamily="18" charset="0"/>
              </a:rPr>
              <a:t>held here every year </a:t>
            </a:r>
          </a:p>
          <a:p>
            <a:r>
              <a:rPr lang="en-US" sz="2700" dirty="0">
                <a:latin typeface="Georgia" pitchFamily="18" charset="0"/>
              </a:rPr>
              <a:t> </a:t>
            </a:r>
            <a:r>
              <a:rPr lang="en-US" sz="2700" b="1" u="sng" dirty="0">
                <a:latin typeface="Georgia" pitchFamily="18" charset="0"/>
              </a:rPr>
              <a:t>Wimbledon</a:t>
            </a:r>
            <a:r>
              <a:rPr lang="en-US" sz="2700" dirty="0">
                <a:latin typeface="Georgia" pitchFamily="18" charset="0"/>
              </a:rPr>
              <a:t> – district of  London. It’s well known around the world as the home of the </a:t>
            </a:r>
            <a:r>
              <a:rPr lang="en-US" sz="2700" dirty="0" err="1">
                <a:latin typeface="Georgia" pitchFamily="18" charset="0"/>
              </a:rPr>
              <a:t>аll</a:t>
            </a:r>
            <a:r>
              <a:rPr lang="en-US" sz="2700" dirty="0">
                <a:latin typeface="Georgia" pitchFamily="18" charset="0"/>
              </a:rPr>
              <a:t> England Tennis Club</a:t>
            </a:r>
          </a:p>
          <a:p>
            <a:r>
              <a:rPr lang="en-US" sz="2700" b="1" u="sng" dirty="0">
                <a:latin typeface="Georgia" pitchFamily="18" charset="0"/>
              </a:rPr>
              <a:t>St. Andrew’s </a:t>
            </a:r>
            <a:r>
              <a:rPr lang="en-US" sz="2700" dirty="0">
                <a:latin typeface="Georgia" pitchFamily="18" charset="0"/>
              </a:rPr>
              <a:t>– a town in Scotland, famous for the Royal and Ancient golf club</a:t>
            </a:r>
          </a:p>
          <a:p>
            <a:r>
              <a:rPr lang="en-US" sz="2700" b="1" u="sng" dirty="0">
                <a:latin typeface="Georgia" pitchFamily="18" charset="0"/>
              </a:rPr>
              <a:t>Henley</a:t>
            </a:r>
            <a:r>
              <a:rPr lang="en-US" sz="2700" dirty="0">
                <a:latin typeface="Georgia" pitchFamily="18" charset="0"/>
              </a:rPr>
              <a:t> – a town on the river Thames. It is famous for the rowing races held there during the Henley Regatta</a:t>
            </a:r>
          </a:p>
        </p:txBody>
      </p:sp>
    </p:spTree>
    <p:extLst>
      <p:ext uri="{BB962C8B-B14F-4D97-AF65-F5344CB8AC3E}">
        <p14:creationId xmlns:p14="http://schemas.microsoft.com/office/powerpoint/2010/main" val="353516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9295" y="908720"/>
            <a:ext cx="24128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Georgia" pitchFamily="18" charset="0"/>
              </a:rPr>
              <a:t>Sport in England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0120" y="1336071"/>
            <a:ext cx="1205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59171"/>
            <a:ext cx="189547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8948" y="5990010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Georgia" pitchFamily="18" charset="0"/>
              </a:rPr>
              <a:t>Golf 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13" y="3823746"/>
            <a:ext cx="2750693" cy="2517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76864"/>
            <a:ext cx="2764092" cy="207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822" y="332656"/>
            <a:ext cx="259228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2" y="332656"/>
            <a:ext cx="3190324" cy="2494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39" y="3944542"/>
            <a:ext cx="3035068" cy="2276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80120" y="2444066"/>
            <a:ext cx="11464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Georgia" pitchFamily="18" charset="0"/>
              </a:rPr>
              <a:t>Tennis </a:t>
            </a:r>
            <a:endParaRPr lang="ru-RU" sz="20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97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324" y="740023"/>
            <a:ext cx="39308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400" b="1" dirty="0" smtClean="0">
                <a:solidFill>
                  <a:prstClr val="black"/>
                </a:solidFill>
                <a:latin typeface="Georgia" pitchFamily="18" charset="0"/>
              </a:rPr>
              <a:t>HOMETASK </a:t>
            </a:r>
            <a:endParaRPr lang="ru-RU" sz="4400" b="1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189418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Georgia" pitchFamily="18" charset="0"/>
                <a:ea typeface="+mj-ea"/>
                <a:cs typeface="+mj-cs"/>
              </a:rPr>
              <a:t>I level</a:t>
            </a:r>
            <a:r>
              <a:rPr lang="uk-UA" sz="2400" b="1" dirty="0" smtClean="0">
                <a:solidFill>
                  <a:srgbClr val="073E87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uk-UA" sz="2400" b="1" dirty="0">
                <a:solidFill>
                  <a:srgbClr val="073E87"/>
                </a:solidFill>
                <a:latin typeface="Georgia" pitchFamily="18" charset="0"/>
                <a:ea typeface="+mj-ea"/>
                <a:cs typeface="+mj-cs"/>
              </a:rPr>
              <a:t/>
            </a:r>
            <a:br>
              <a:rPr lang="uk-UA" sz="2400" b="1" dirty="0">
                <a:solidFill>
                  <a:srgbClr val="073E87"/>
                </a:solidFill>
                <a:latin typeface="Georgia" pitchFamily="18" charset="0"/>
                <a:ea typeface="+mj-ea"/>
                <a:cs typeface="+mj-cs"/>
              </a:rPr>
            </a:br>
            <a:r>
              <a:rPr lang="pt-BR" sz="2400" b="1" dirty="0">
                <a:solidFill>
                  <a:srgbClr val="073E87"/>
                </a:solidFill>
                <a:latin typeface="Georgia" pitchFamily="18" charset="0"/>
                <a:ea typeface="+mj-ea"/>
                <a:cs typeface="+mj-cs"/>
              </a:rPr>
              <a:t>ex. 5 (p. 143</a:t>
            </a:r>
            <a:r>
              <a:rPr lang="pt-BR" sz="2400" b="1" dirty="0" smtClean="0">
                <a:solidFill>
                  <a:srgbClr val="073E87"/>
                </a:solidFill>
                <a:latin typeface="Georgia" pitchFamily="18" charset="0"/>
                <a:ea typeface="+mj-ea"/>
                <a:cs typeface="+mj-cs"/>
              </a:rPr>
              <a:t>), 4 </a:t>
            </a:r>
            <a:r>
              <a:rPr lang="pt-BR" sz="2400" b="1" dirty="0">
                <a:solidFill>
                  <a:srgbClr val="073E87"/>
                </a:solidFill>
                <a:latin typeface="Georgia" pitchFamily="18" charset="0"/>
                <a:ea typeface="+mj-ea"/>
                <a:cs typeface="+mj-cs"/>
              </a:rPr>
              <a:t>(p.144)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6764" y="2725182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  <a:buClr>
                <a:srgbClr val="31B6FD"/>
              </a:buClr>
              <a:buSzPct val="100000"/>
            </a:pPr>
            <a:r>
              <a:rPr lang="en-US" sz="2600" b="1" dirty="0" smtClean="0">
                <a:solidFill>
                  <a:srgbClr val="FF0000"/>
                </a:solidFill>
                <a:latin typeface="Georgia" pitchFamily="18" charset="0"/>
              </a:rPr>
              <a:t>II level</a:t>
            </a:r>
            <a:r>
              <a:rPr lang="uk-UA" sz="2600" b="1" dirty="0" smtClean="0">
                <a:solidFill>
                  <a:srgbClr val="073E87"/>
                </a:solidFill>
                <a:latin typeface="Georgia" pitchFamily="18" charset="0"/>
              </a:rPr>
              <a:t> </a:t>
            </a:r>
            <a:endParaRPr lang="uk-UA" sz="2600" b="1" dirty="0">
              <a:solidFill>
                <a:srgbClr val="073E87"/>
              </a:solidFill>
              <a:latin typeface="Georgia" pitchFamily="18" charset="0"/>
            </a:endParaRPr>
          </a:p>
          <a:p>
            <a:pPr lvl="0" algn="ctr">
              <a:spcAft>
                <a:spcPts val="600"/>
              </a:spcAft>
              <a:buClr>
                <a:srgbClr val="31B6FD"/>
              </a:buClr>
              <a:buSzPct val="100000"/>
            </a:pPr>
            <a:r>
              <a:rPr lang="en-US" sz="2400" b="1" dirty="0">
                <a:solidFill>
                  <a:srgbClr val="073E87"/>
                </a:solidFill>
                <a:latin typeface="Georgia" pitchFamily="18" charset="0"/>
              </a:rPr>
              <a:t>ex. 5 (p. 143), </a:t>
            </a:r>
            <a:r>
              <a:rPr lang="en-US" sz="2400" b="1" dirty="0" smtClean="0">
                <a:solidFill>
                  <a:srgbClr val="073E87"/>
                </a:solidFill>
                <a:latin typeface="Georgia" pitchFamily="18" charset="0"/>
              </a:rPr>
              <a:t>4 </a:t>
            </a:r>
            <a:r>
              <a:rPr lang="en-US" sz="2400" b="1" dirty="0">
                <a:solidFill>
                  <a:srgbClr val="073E87"/>
                </a:solidFill>
                <a:latin typeface="Georgia" pitchFamily="18" charset="0"/>
              </a:rPr>
              <a:t>(p.144), </a:t>
            </a:r>
          </a:p>
          <a:p>
            <a:pPr lvl="0" algn="ctr">
              <a:spcAft>
                <a:spcPts val="600"/>
              </a:spcAft>
              <a:buClr>
                <a:srgbClr val="31B6FD"/>
              </a:buClr>
              <a:buSzPct val="100000"/>
            </a:pPr>
            <a:r>
              <a:rPr lang="en-US" sz="2400" b="1" dirty="0">
                <a:solidFill>
                  <a:srgbClr val="073E87"/>
                </a:solidFill>
                <a:latin typeface="Georgia" pitchFamily="18" charset="0"/>
              </a:rPr>
              <a:t>to find 5 more idioms on the topic sport</a:t>
            </a:r>
            <a:endParaRPr lang="ru-RU" sz="2400" b="1" dirty="0">
              <a:solidFill>
                <a:srgbClr val="073E87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280485"/>
            <a:ext cx="811210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prstClr val="white"/>
              </a:buClr>
              <a:buSzPct val="100000"/>
              <a:buFont typeface="Symbol" pitchFamily="18" charset="2"/>
              <a:buChar char=""/>
            </a:pPr>
            <a:r>
              <a:rPr lang="en-US" sz="2400" b="1" dirty="0" smtClean="0">
                <a:solidFill>
                  <a:srgbClr val="FF0000"/>
                </a:solidFill>
                <a:latin typeface="Georgia" pitchFamily="18" charset="0"/>
              </a:rPr>
              <a:t>III level</a:t>
            </a:r>
            <a:r>
              <a:rPr lang="uk-UA" sz="24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uk-UA" sz="2400" b="1" dirty="0">
              <a:solidFill>
                <a:srgbClr val="FF0000"/>
              </a:solidFill>
              <a:latin typeface="Georgia" pitchFamily="18" charset="0"/>
            </a:endParaRPr>
          </a:p>
          <a:p>
            <a:pPr marL="274320" lvl="0" indent="-274320" algn="ctr">
              <a:spcBef>
                <a:spcPct val="20000"/>
              </a:spcBef>
              <a:buClr>
                <a:prstClr val="white"/>
              </a:buClr>
              <a:buSzPct val="100000"/>
              <a:buFont typeface="Symbol" pitchFamily="18" charset="2"/>
              <a:buChar char=""/>
            </a:pPr>
            <a:r>
              <a:rPr lang="en-US" sz="2400" b="1" dirty="0">
                <a:solidFill>
                  <a:srgbClr val="073E87"/>
                </a:solidFill>
                <a:latin typeface="Georgia" pitchFamily="18" charset="0"/>
              </a:rPr>
              <a:t>ex. 5 (p. 143), 4 (p.144), </a:t>
            </a:r>
          </a:p>
          <a:p>
            <a:pPr marL="274320" lvl="0" indent="-274320" algn="ctr">
              <a:spcBef>
                <a:spcPct val="20000"/>
              </a:spcBef>
              <a:buClr>
                <a:prstClr val="white"/>
              </a:buClr>
              <a:buSzPct val="100000"/>
              <a:buFont typeface="Symbol" pitchFamily="18" charset="2"/>
              <a:buChar char=""/>
            </a:pPr>
            <a:r>
              <a:rPr lang="en-US" sz="2400" b="1" dirty="0">
                <a:solidFill>
                  <a:srgbClr val="073E87"/>
                </a:solidFill>
                <a:latin typeface="Georgia" pitchFamily="18" charset="0"/>
              </a:rPr>
              <a:t>to write a composition «Sport in our life»</a:t>
            </a:r>
            <a:endParaRPr lang="ru-RU" sz="2400" b="1" dirty="0">
              <a:solidFill>
                <a:srgbClr val="073E87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9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thank you for your 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6" y="-96952"/>
            <a:ext cx="9310673" cy="484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thank you for your w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46776"/>
            <a:ext cx="2662808" cy="181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0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560840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836712"/>
            <a:ext cx="2789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Georgia" pitchFamily="18" charset="0"/>
              </a:rPr>
              <a:t>swimming</a:t>
            </a:r>
            <a:endParaRPr lang="ru-RU" sz="4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7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27280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5342" y="958280"/>
            <a:ext cx="26413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cycling</a:t>
            </a:r>
            <a:endParaRPr lang="ru-RU" sz="4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4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1124743"/>
            <a:ext cx="35814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table tennis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28824"/>
            <a:ext cx="8064896" cy="392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56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1052735"/>
            <a:ext cx="24368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latin typeface="Georgia" pitchFamily="18" charset="0"/>
              </a:rPr>
              <a:t>football</a:t>
            </a:r>
            <a:endParaRPr lang="ru-RU" sz="4400" b="1" dirty="0">
              <a:latin typeface="Georgia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7128792" cy="4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20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489</TotalTime>
  <Words>544</Words>
  <Application>Microsoft Office PowerPoint</Application>
  <PresentationFormat>Экран (4:3)</PresentationFormat>
  <Paragraphs>101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Волна</vt:lpstr>
      <vt:lpstr>Презентация PowerPoint</vt:lpstr>
      <vt:lpstr>TASK: Complete the sentences  using the ideas from the box  If I were a teacher, I would ask a student to… </vt:lpstr>
      <vt:lpstr>Презентация PowerPoint</vt:lpstr>
      <vt:lpstr>The topic of the lesson </vt:lpstr>
      <vt:lpstr>Aims: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TASK: Complete the sentences  using the ideas from the box  If I were a teacher, I would ask a student to…</dc:title>
  <dc:creator>Дворянова Татьяна</dc:creator>
  <cp:lastModifiedBy>Таня</cp:lastModifiedBy>
  <cp:revision>88</cp:revision>
  <dcterms:created xsi:type="dcterms:W3CDTF">2017-02-04T13:51:53Z</dcterms:created>
  <dcterms:modified xsi:type="dcterms:W3CDTF">2017-02-07T18:15:18Z</dcterms:modified>
</cp:coreProperties>
</file>