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188640"/>
            <a:ext cx="7772400" cy="2808312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chemeClr val="tx2">
                    <a:lumMod val="75000"/>
                  </a:schemeClr>
                </a:solidFill>
              </a:rPr>
              <a:t>The Ukrainian Newspapers and Magazines</a:t>
            </a:r>
            <a:endParaRPr lang="ru-RU" sz="5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722376" y="4509120"/>
            <a:ext cx="7772400" cy="12961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212976"/>
            <a:ext cx="2425452" cy="3233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212976"/>
            <a:ext cx="2570412" cy="3323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212976"/>
            <a:ext cx="2339901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501008"/>
            <a:ext cx="2079751" cy="3073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3789040"/>
            <a:ext cx="1986136" cy="278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1. How often do you read newspapers or magazines?</a:t>
            </a:r>
            <a:endParaRPr lang="ru-RU" sz="3200" dirty="0" smtClean="0"/>
          </a:p>
          <a:p>
            <a:r>
              <a:rPr lang="en-US" sz="3200" dirty="0" smtClean="0"/>
              <a:t>2. What is your </a:t>
            </a:r>
            <a:r>
              <a:rPr lang="en-US" sz="3200" dirty="0" err="1" smtClean="0"/>
              <a:t>favourite</a:t>
            </a:r>
            <a:r>
              <a:rPr lang="en-US" sz="3200" dirty="0" smtClean="0"/>
              <a:t> newspaper or magazine? Why?</a:t>
            </a:r>
            <a:endParaRPr lang="ru-RU" sz="3200" dirty="0" smtClean="0"/>
          </a:p>
          <a:p>
            <a:r>
              <a:rPr lang="en-US" sz="3200" dirty="0" smtClean="0"/>
              <a:t>3. Is there anything you don't like reading in the magazines?</a:t>
            </a:r>
            <a:endParaRPr lang="ru-RU" sz="3200" dirty="0" smtClean="0"/>
          </a:p>
          <a:p>
            <a:r>
              <a:rPr lang="en-US" sz="3200" dirty="0" smtClean="0"/>
              <a:t>4. Do you read newspapers or magazines online? Why/why not?</a:t>
            </a:r>
            <a:endParaRPr lang="ru-RU" sz="3200" dirty="0" smtClean="0"/>
          </a:p>
          <a:p>
            <a:r>
              <a:rPr lang="en-US" sz="3200" dirty="0" smtClean="0"/>
              <a:t>5. Do you believe what you read?</a:t>
            </a:r>
            <a:endParaRPr lang="ru-RU" sz="3200" dirty="0" smtClean="0"/>
          </a:p>
          <a:p>
            <a:endParaRPr lang="ru-RU" sz="3200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404664"/>
            <a:ext cx="8183880" cy="5490936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an agency – </a:t>
            </a:r>
            <a:r>
              <a:rPr lang="ru-RU" sz="3600" dirty="0" err="1" smtClean="0">
                <a:solidFill>
                  <a:srgbClr val="C00000"/>
                </a:solidFill>
              </a:rPr>
              <a:t>агенство</a:t>
            </a:r>
            <a:endParaRPr lang="ru-RU" sz="3600" dirty="0" smtClean="0">
              <a:solidFill>
                <a:srgbClr val="C00000"/>
              </a:solidFill>
            </a:endParaRPr>
          </a:p>
          <a:p>
            <a:r>
              <a:rPr lang="en-US" sz="3600" dirty="0" smtClean="0">
                <a:solidFill>
                  <a:srgbClr val="C00000"/>
                </a:solidFill>
              </a:rPr>
              <a:t>a press centre -  </a:t>
            </a:r>
            <a:r>
              <a:rPr lang="ru-RU" sz="3600" dirty="0" err="1" smtClean="0">
                <a:solidFill>
                  <a:srgbClr val="C00000"/>
                </a:solidFill>
              </a:rPr>
              <a:t>прес</a:t>
            </a:r>
            <a:r>
              <a:rPr lang="en-US" sz="3600" dirty="0" smtClean="0">
                <a:solidFill>
                  <a:srgbClr val="C00000"/>
                </a:solidFill>
              </a:rPr>
              <a:t>-</a:t>
            </a:r>
            <a:r>
              <a:rPr lang="ru-RU" sz="3600" dirty="0" smtClean="0">
                <a:solidFill>
                  <a:srgbClr val="C00000"/>
                </a:solidFill>
              </a:rPr>
              <a:t>центр </a:t>
            </a:r>
          </a:p>
          <a:p>
            <a:r>
              <a:rPr lang="en-US" sz="3600" dirty="0" smtClean="0">
                <a:solidFill>
                  <a:srgbClr val="C00000"/>
                </a:solidFill>
              </a:rPr>
              <a:t>press services - </a:t>
            </a:r>
            <a:r>
              <a:rPr lang="en-US" sz="3600" dirty="0" err="1" smtClean="0">
                <a:solidFill>
                  <a:srgbClr val="C00000"/>
                </a:solidFill>
              </a:rPr>
              <a:t>прес-служба</a:t>
            </a:r>
            <a:endParaRPr lang="ru-RU" sz="3600" dirty="0" smtClean="0">
              <a:solidFill>
                <a:srgbClr val="C00000"/>
              </a:solidFill>
            </a:endParaRPr>
          </a:p>
          <a:p>
            <a:r>
              <a:rPr lang="en-US" sz="3600" dirty="0" smtClean="0">
                <a:solidFill>
                  <a:srgbClr val="C00000"/>
                </a:solidFill>
              </a:rPr>
              <a:t>a bookstall - </a:t>
            </a:r>
            <a:r>
              <a:rPr lang="en-US" sz="3600" dirty="0" err="1" smtClean="0">
                <a:solidFill>
                  <a:srgbClr val="C00000"/>
                </a:solidFill>
              </a:rPr>
              <a:t>книжковий</a:t>
            </a: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</a:rPr>
              <a:t>кіоск</a:t>
            </a:r>
            <a:endParaRPr lang="ru-RU" sz="3600" dirty="0" smtClean="0">
              <a:solidFill>
                <a:srgbClr val="C00000"/>
              </a:solidFill>
            </a:endParaRPr>
          </a:p>
          <a:p>
            <a:r>
              <a:rPr lang="en-US" sz="3600" dirty="0" smtClean="0">
                <a:solidFill>
                  <a:srgbClr val="C00000"/>
                </a:solidFill>
              </a:rPr>
              <a:t>a contents - </a:t>
            </a:r>
            <a:r>
              <a:rPr lang="en-US" sz="3600" dirty="0" err="1" smtClean="0">
                <a:solidFill>
                  <a:srgbClr val="C00000"/>
                </a:solidFill>
              </a:rPr>
              <a:t>зміст</a:t>
            </a:r>
            <a:endParaRPr lang="ru-RU" sz="3600" dirty="0" smtClean="0">
              <a:solidFill>
                <a:srgbClr val="C00000"/>
              </a:solidFill>
            </a:endParaRPr>
          </a:p>
          <a:p>
            <a:r>
              <a:rPr lang="en-US" sz="3600" dirty="0" smtClean="0">
                <a:solidFill>
                  <a:srgbClr val="C00000"/>
                </a:solidFill>
              </a:rPr>
              <a:t>a binding - </a:t>
            </a:r>
            <a:r>
              <a:rPr lang="en-US" sz="3600" dirty="0" err="1" smtClean="0">
                <a:solidFill>
                  <a:srgbClr val="C00000"/>
                </a:solidFill>
              </a:rPr>
              <a:t>палітурка</a:t>
            </a:r>
            <a:endParaRPr lang="ru-RU" sz="3600" dirty="0" smtClean="0">
              <a:solidFill>
                <a:srgbClr val="C00000"/>
              </a:solidFill>
            </a:endParaRPr>
          </a:p>
          <a:p>
            <a:r>
              <a:rPr lang="en-US" sz="3600" dirty="0" smtClean="0">
                <a:solidFill>
                  <a:srgbClr val="C00000"/>
                </a:solidFill>
              </a:rPr>
              <a:t>to provide -</a:t>
            </a:r>
            <a:r>
              <a:rPr lang="uk-UA" sz="3600" dirty="0" smtClean="0">
                <a:solidFill>
                  <a:srgbClr val="C00000"/>
                </a:solidFill>
              </a:rPr>
              <a:t> забезпечувати</a:t>
            </a:r>
            <a:endParaRPr lang="ru-RU" sz="3600" dirty="0" smtClean="0">
              <a:solidFill>
                <a:srgbClr val="C00000"/>
              </a:solidFill>
            </a:endParaRPr>
          </a:p>
          <a:p>
            <a:r>
              <a:rPr lang="en-US" sz="3600" dirty="0" smtClean="0">
                <a:solidFill>
                  <a:srgbClr val="C00000"/>
                </a:solidFill>
              </a:rPr>
              <a:t>to subscribe to - </a:t>
            </a:r>
            <a:r>
              <a:rPr lang="en-US" sz="3600" dirty="0" err="1" smtClean="0">
                <a:solidFill>
                  <a:srgbClr val="C00000"/>
                </a:solidFill>
              </a:rPr>
              <a:t>підписуватися</a:t>
            </a:r>
            <a:endParaRPr lang="ru-RU" sz="3600" dirty="0" smtClean="0">
              <a:solidFill>
                <a:srgbClr val="C00000"/>
              </a:solidFill>
            </a:endParaRPr>
          </a:p>
          <a:p>
            <a:r>
              <a:rPr lang="en-US" sz="3600" dirty="0" smtClean="0">
                <a:solidFill>
                  <a:srgbClr val="C00000"/>
                </a:solidFill>
              </a:rPr>
              <a:t>to print - </a:t>
            </a:r>
            <a:r>
              <a:rPr lang="en-US" sz="3600" dirty="0" err="1" smtClean="0">
                <a:solidFill>
                  <a:srgbClr val="C00000"/>
                </a:solidFill>
              </a:rPr>
              <a:t>друкувати</a:t>
            </a:r>
            <a:endParaRPr lang="ru-RU" sz="3600" dirty="0" smtClean="0">
              <a:solidFill>
                <a:srgbClr val="C00000"/>
              </a:solidFill>
            </a:endParaRPr>
          </a:p>
          <a:p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534692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older generation like reading serious socio-political newspapers such as </a:t>
            </a:r>
            <a:r>
              <a:rPr lang="en-US" dirty="0" err="1" smtClean="0"/>
              <a:t>Fakly</a:t>
            </a:r>
            <a:r>
              <a:rPr lang="en-US" dirty="0" smtClean="0"/>
              <a:t>,</a:t>
            </a:r>
            <a:endParaRPr lang="ru-RU" dirty="0" smtClean="0"/>
          </a:p>
          <a:p>
            <a:r>
              <a:rPr lang="en-US" dirty="0" err="1" smtClean="0"/>
              <a:t>Segodnia</a:t>
            </a:r>
            <a:r>
              <a:rPr lang="en-US" dirty="0" smtClean="0"/>
              <a:t>, </a:t>
            </a:r>
            <a:r>
              <a:rPr lang="en-US" dirty="0" err="1" smtClean="0"/>
              <a:t>Silski</a:t>
            </a:r>
            <a:r>
              <a:rPr lang="en-US" dirty="0" smtClean="0"/>
              <a:t> </a:t>
            </a:r>
            <a:r>
              <a:rPr lang="en-US" dirty="0" err="1" smtClean="0"/>
              <a:t>Visti</a:t>
            </a:r>
            <a:r>
              <a:rPr lang="en-US" dirty="0" smtClean="0"/>
              <a:t>. These newspapers cover the problems of modern life.</a:t>
            </a:r>
            <a:endParaRPr lang="ru-RU" dirty="0" smtClean="0"/>
          </a:p>
          <a:p>
            <a:r>
              <a:rPr lang="en-US" dirty="0" smtClean="0"/>
              <a:t>They feature articles an economics, industry, agriculture, social life, information about</a:t>
            </a:r>
            <a:endParaRPr lang="ru-RU" dirty="0" smtClean="0"/>
          </a:p>
          <a:p>
            <a:r>
              <a:rPr lang="en-US" dirty="0" smtClean="0"/>
              <a:t>sports events, comic strips, crosswords, horoscopes.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476672"/>
            <a:ext cx="17716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060848"/>
            <a:ext cx="257175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476672"/>
            <a:ext cx="19335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933056"/>
            <a:ext cx="3624064" cy="2038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3928" y="530352"/>
            <a:ext cx="4763352" cy="541892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2800" dirty="0" smtClean="0"/>
              <a:t>Young people prefer reading magazines. The most popular magazines for girls are Lisa Girl, </a:t>
            </a:r>
            <a:r>
              <a:rPr lang="en-US" sz="2800" dirty="0" err="1" smtClean="0"/>
              <a:t>Yunaia</a:t>
            </a:r>
            <a:r>
              <a:rPr lang="en-US" sz="2800" dirty="0" smtClean="0"/>
              <a:t> lady, Oops. The feature articles on beauty and fashion, music news,</a:t>
            </a:r>
            <a:endParaRPr lang="ru-RU" sz="2800" dirty="0" smtClean="0"/>
          </a:p>
          <a:p>
            <a:pPr algn="ctr">
              <a:buNone/>
            </a:pPr>
            <a:r>
              <a:rPr lang="en-US" sz="2800" dirty="0" smtClean="0"/>
              <a:t>real-life stories, horoscopes. They also have quizzes, jokes, problem pages.</a:t>
            </a:r>
            <a:endParaRPr lang="ru-RU" sz="2800" dirty="0" smtClean="0"/>
          </a:p>
          <a:p>
            <a:pPr algn="ctr">
              <a:buNone/>
            </a:pPr>
            <a:r>
              <a:rPr lang="en-US" sz="2800" dirty="0" smtClean="0"/>
              <a:t>The boys prefer articles about music, sport.</a:t>
            </a:r>
            <a:endParaRPr lang="ru-RU" sz="2800" dirty="0" smtClean="0"/>
          </a:p>
          <a:p>
            <a:pPr algn="ctr"/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2592288" cy="335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780928"/>
            <a:ext cx="2377827" cy="3224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57789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400" dirty="0" smtClean="0"/>
              <a:t>Women's magazines are </a:t>
            </a:r>
            <a:r>
              <a:rPr lang="en-US" sz="2400" dirty="0" err="1" smtClean="0"/>
              <a:t>Natali</a:t>
            </a:r>
            <a:r>
              <a:rPr lang="en-US" sz="2400" dirty="0" smtClean="0"/>
              <a:t>, </a:t>
            </a:r>
            <a:r>
              <a:rPr lang="en-US" sz="2400" dirty="0" err="1" smtClean="0"/>
              <a:t>Dobryie</a:t>
            </a:r>
            <a:r>
              <a:rPr lang="en-US" sz="2400" dirty="0" smtClean="0"/>
              <a:t> </a:t>
            </a:r>
            <a:r>
              <a:rPr lang="en-US" sz="2400" dirty="0" err="1" smtClean="0"/>
              <a:t>Soviety</a:t>
            </a:r>
            <a:r>
              <a:rPr lang="en-US" sz="2400" dirty="0" smtClean="0"/>
              <a:t>, Cosmopolitan, </a:t>
            </a:r>
            <a:r>
              <a:rPr lang="en-US" sz="2400" dirty="0" err="1" smtClean="0"/>
              <a:t>Yedinstvennaia</a:t>
            </a:r>
            <a:r>
              <a:rPr lang="en-US" sz="2400" dirty="0" smtClean="0"/>
              <a:t>.</a:t>
            </a:r>
            <a:endParaRPr lang="ru-RU" sz="2400" dirty="0" smtClean="0"/>
          </a:p>
          <a:p>
            <a:pPr algn="ctr">
              <a:buNone/>
            </a:pPr>
            <a:r>
              <a:rPr lang="en-US" sz="2400" dirty="0" smtClean="0"/>
              <a:t>They share beauty secrets, fashion trends, recipes for new dishes.</a:t>
            </a:r>
            <a:endParaRPr lang="ru-RU" sz="2400" dirty="0" smtClean="0"/>
          </a:p>
          <a:p>
            <a:pPr algn="ctr">
              <a:buNone/>
            </a:pPr>
            <a:r>
              <a:rPr lang="en-US" sz="2400" dirty="0" smtClean="0"/>
              <a:t>Fashion magazines are full of advertisements and photographs of glamorous models,</a:t>
            </a:r>
            <a:endParaRPr lang="ru-RU" sz="2400" dirty="0" smtClean="0"/>
          </a:p>
          <a:p>
            <a:pPr algn="ctr"/>
            <a:r>
              <a:rPr lang="en-US" sz="2400" dirty="0" smtClean="0"/>
              <a:t>there are serious articles.</a:t>
            </a:r>
            <a:endParaRPr lang="ru-RU" sz="2400" dirty="0" smtClean="0"/>
          </a:p>
          <a:p>
            <a:pPr algn="ctr"/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76672"/>
            <a:ext cx="2966344" cy="402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068960"/>
            <a:ext cx="2560385" cy="336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57789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600" dirty="0" smtClean="0"/>
              <a:t>Men in Ukraine prefer to read about cars, sports, fishing, gadgets.</a:t>
            </a:r>
            <a:endParaRPr lang="ru-RU" sz="3600" dirty="0" smtClean="0"/>
          </a:p>
          <a:p>
            <a:pPr algn="ctr">
              <a:buNone/>
            </a:pPr>
            <a:r>
              <a:rPr lang="en-US" sz="3600" dirty="0" smtClean="0"/>
              <a:t>Popular titles include  </a:t>
            </a:r>
            <a:r>
              <a:rPr lang="en-US" sz="3600" dirty="0" err="1" smtClean="0"/>
              <a:t>Automir</a:t>
            </a:r>
            <a:r>
              <a:rPr lang="en-US" sz="3600" dirty="0" smtClean="0"/>
              <a:t>, </a:t>
            </a:r>
            <a:r>
              <a:rPr lang="en-US" sz="3600" dirty="0" err="1" smtClean="0"/>
              <a:t>Rybalka</a:t>
            </a:r>
            <a:r>
              <a:rPr lang="en-US" sz="3600" dirty="0" smtClean="0"/>
              <a:t>, Chip.</a:t>
            </a:r>
            <a:endParaRPr lang="ru-RU" sz="3600" dirty="0" smtClean="0"/>
          </a:p>
          <a:p>
            <a:pPr algn="ctr">
              <a:buNone/>
            </a:pPr>
            <a:r>
              <a:rPr lang="en-US" sz="3600" dirty="0" smtClean="0"/>
              <a:t> </a:t>
            </a:r>
            <a:endParaRPr lang="ru-RU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548680"/>
            <a:ext cx="2664296" cy="3478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852936"/>
            <a:ext cx="2556296" cy="36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</TotalTime>
  <Words>278</Words>
  <Application>Microsoft Office PowerPoint</Application>
  <PresentationFormat>Экран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The Ukrainian Newspapers and Magazines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Ukrainian Newspapers and Magazines</dc:title>
  <dc:creator>1</dc:creator>
  <cp:lastModifiedBy>Admin</cp:lastModifiedBy>
  <cp:revision>4</cp:revision>
  <dcterms:created xsi:type="dcterms:W3CDTF">2013-02-07T20:11:12Z</dcterms:created>
  <dcterms:modified xsi:type="dcterms:W3CDTF">2013-02-13T18:49:10Z</dcterms:modified>
</cp:coreProperties>
</file>