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20" r:id="rId2"/>
    <p:sldMasterId id="2147483756" r:id="rId3"/>
  </p:sldMasterIdLst>
  <p:sldIdLst>
    <p:sldId id="257" r:id="rId4"/>
    <p:sldId id="347" r:id="rId5"/>
    <p:sldId id="265" r:id="rId6"/>
    <p:sldId id="266" r:id="rId7"/>
    <p:sldId id="267" r:id="rId8"/>
    <p:sldId id="268" r:id="rId9"/>
    <p:sldId id="271" r:id="rId10"/>
    <p:sldId id="272" r:id="rId11"/>
    <p:sldId id="270" r:id="rId12"/>
    <p:sldId id="348" r:id="rId13"/>
    <p:sldId id="349"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10" r:id="rId32"/>
    <p:sldId id="311" r:id="rId33"/>
    <p:sldId id="312" r:id="rId34"/>
    <p:sldId id="313" r:id="rId35"/>
    <p:sldId id="314" r:id="rId36"/>
    <p:sldId id="315" r:id="rId37"/>
    <p:sldId id="316" r:id="rId38"/>
    <p:sldId id="317" r:id="rId39"/>
    <p:sldId id="318" r:id="rId40"/>
    <p:sldId id="319" r:id="rId41"/>
    <p:sldId id="320" r:id="rId42"/>
    <p:sldId id="321" r:id="rId43"/>
    <p:sldId id="322" r:id="rId44"/>
    <p:sldId id="323" r:id="rId45"/>
    <p:sldId id="324" r:id="rId46"/>
    <p:sldId id="325" r:id="rId47"/>
    <p:sldId id="326" r:id="rId48"/>
    <p:sldId id="327" r:id="rId49"/>
    <p:sldId id="328" r:id="rId50"/>
    <p:sldId id="329" r:id="rId51"/>
    <p:sldId id="330" r:id="rId52"/>
    <p:sldId id="331" r:id="rId53"/>
    <p:sldId id="332" r:id="rId54"/>
    <p:sldId id="333" r:id="rId55"/>
    <p:sldId id="334" r:id="rId56"/>
    <p:sldId id="335" r:id="rId57"/>
    <p:sldId id="336" r:id="rId58"/>
    <p:sldId id="337" r:id="rId59"/>
    <p:sldId id="338" r:id="rId60"/>
    <p:sldId id="339" r:id="rId61"/>
    <p:sldId id="340" r:id="rId62"/>
    <p:sldId id="341" r:id="rId63"/>
    <p:sldId id="342" r:id="rId64"/>
    <p:sldId id="343" r:id="rId65"/>
    <p:sldId id="352" r:id="rId66"/>
    <p:sldId id="350" r:id="rId67"/>
    <p:sldId id="351" r:id="rId68"/>
    <p:sldId id="353" r:id="rId69"/>
    <p:sldId id="281" r:id="rId7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481" autoAdjust="0"/>
    <p:restoredTop sz="94660"/>
  </p:normalViewPr>
  <p:slideViewPr>
    <p:cSldViewPr>
      <p:cViewPr varScale="1">
        <p:scale>
          <a:sx n="69" d="100"/>
          <a:sy n="69" d="100"/>
        </p:scale>
        <p:origin x="-181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 Type="http://schemas.openxmlformats.org/officeDocument/2006/relationships/slide" Target="slides/slide4.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1" Type="http://schemas.openxmlformats.org/officeDocument/2006/relationships/slideMaster" Target="slideMasters/slideMaster1.xml"/><Relationship Id="rId6"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custDataLst>
              <p:tags r:id="rId1"/>
            </p:custDataLst>
          </p:nvPr>
        </p:nvSpPr>
        <p:spPr/>
        <p:txBody>
          <a:bodyPr/>
          <a:lstStyle>
            <a:lvl1pPr>
              <a:defRPr/>
            </a:lvl1pPr>
          </a:lstStyle>
          <a:p>
            <a:pPr>
              <a:defRPr/>
            </a:pPr>
            <a:fld id="{9D90A514-48E0-4868-B595-346B4E256E39}"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11"/>
            <p:custDataLst>
              <p:tags r:id="rId2"/>
            </p:custDataLst>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custDataLst>
              <p:tags r:id="rId3"/>
            </p:custDataLst>
          </p:nvPr>
        </p:nvSpPr>
        <p:spPr/>
        <p:txBody>
          <a:bodyPr/>
          <a:lstStyle>
            <a:lvl1pPr>
              <a:defRPr/>
            </a:lvl1pPr>
          </a:lstStyle>
          <a:p>
            <a:pPr>
              <a:defRPr/>
            </a:pPr>
            <a:fld id="{B7344601-72E6-4308-98D0-7FAA859A0709}"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533858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custDataLst>
              <p:tags r:id="rId1"/>
            </p:custDataLst>
          </p:nvPr>
        </p:nvSpPr>
        <p:spPr/>
        <p:txBody>
          <a:bodyPr/>
          <a:lstStyle>
            <a:lvl1pPr>
              <a:defRPr/>
            </a:lvl1pPr>
          </a:lstStyle>
          <a:p>
            <a:pPr>
              <a:defRPr/>
            </a:pPr>
            <a:fld id="{5980FFC3-56E6-4A13-A60D-57B95594D659}"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11"/>
            <p:custDataLst>
              <p:tags r:id="rId2"/>
            </p:custDataLst>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custDataLst>
              <p:tags r:id="rId3"/>
            </p:custDataLst>
          </p:nvPr>
        </p:nvSpPr>
        <p:spPr/>
        <p:txBody>
          <a:bodyPr/>
          <a:lstStyle>
            <a:lvl1pPr>
              <a:defRPr/>
            </a:lvl1pPr>
          </a:lstStyle>
          <a:p>
            <a:pPr>
              <a:defRPr/>
            </a:pPr>
            <a:fld id="{A7E02D6F-3123-4832-9D7C-53E9DB87CE9D}"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786924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custDataLst>
              <p:tags r:id="rId1"/>
            </p:custDataLst>
          </p:nvPr>
        </p:nvSpPr>
        <p:spPr/>
        <p:txBody>
          <a:bodyPr/>
          <a:lstStyle>
            <a:lvl1pPr>
              <a:defRPr/>
            </a:lvl1pPr>
          </a:lstStyle>
          <a:p>
            <a:pPr>
              <a:defRPr/>
            </a:pPr>
            <a:fld id="{020EBDC4-128D-4F25-A468-BB32D38F3FC1}"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11"/>
            <p:custDataLst>
              <p:tags r:id="rId2"/>
            </p:custDataLst>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custDataLst>
              <p:tags r:id="rId3"/>
            </p:custDataLst>
          </p:nvPr>
        </p:nvSpPr>
        <p:spPr/>
        <p:txBody>
          <a:bodyPr/>
          <a:lstStyle>
            <a:lvl1pPr>
              <a:defRPr/>
            </a:lvl1pPr>
          </a:lstStyle>
          <a:p>
            <a:pPr>
              <a:defRPr/>
            </a:pPr>
            <a:fld id="{5C0B5962-41E6-49F3-9842-5ED3EDDAF01E}"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397193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DC175954-8DF9-42FB-9CD9-8C2A11FC8486}"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1AC022BA-14E0-40ED-8A6A-545B1E56909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8167269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084FF36-1B8F-4908-8F58-8650A3424AD4}"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787BEAD3-8155-4B06-94E3-7F00824FE23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9607441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054D5C0-332B-4C9E-9383-7628E82A6090}"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2406A170-57CE-49B9-AC24-0933830F87C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0858857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3F47166B-25B3-4B7C-97D9-B953609080A7}" type="datetimeFigureOut">
              <a:rPr lang="ru-RU">
                <a:solidFill>
                  <a:prstClr val="black">
                    <a:tint val="75000"/>
                  </a:prstClr>
                </a:solidFill>
              </a:rPr>
              <a:pPr>
                <a:defRPr/>
              </a:pPr>
              <a:t>30.11.2016</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9A3C81F1-F97A-4964-B151-B51EBB6A6F6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0122508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22F0FB8F-038E-48F2-988E-D7A9D7360F66}" type="datetimeFigureOut">
              <a:rPr lang="ru-RU">
                <a:solidFill>
                  <a:prstClr val="black">
                    <a:tint val="75000"/>
                  </a:prstClr>
                </a:solidFill>
              </a:rPr>
              <a:pPr>
                <a:defRPr/>
              </a:pPr>
              <a:t>30.11.2016</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7E676B14-94ED-4979-8548-B39CD57E0C70}"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9513024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D1BB4A0E-F5E2-4D57-AA2C-A1A7CA150010}" type="datetimeFigureOut">
              <a:rPr lang="ru-RU">
                <a:solidFill>
                  <a:prstClr val="black">
                    <a:tint val="75000"/>
                  </a:prstClr>
                </a:solidFill>
              </a:rPr>
              <a:pPr>
                <a:defRPr/>
              </a:pPr>
              <a:t>30.11.2016</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A7CAD45E-B575-401A-96B6-BE036C372E4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2149739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DFE42295-E1F4-43E6-A966-1DC46A1A11CF}" type="datetimeFigureOut">
              <a:rPr lang="ru-RU">
                <a:solidFill>
                  <a:prstClr val="black">
                    <a:tint val="75000"/>
                  </a:prstClr>
                </a:solidFill>
              </a:rPr>
              <a:pPr>
                <a:defRPr/>
              </a:pPr>
              <a:t>30.11.2016</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9AEEA684-1DEE-4C63-9FD0-A783DF8F11B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0211254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F7C5859-5014-4DF5-AF0D-002184E046EE}" type="datetimeFigureOut">
              <a:rPr lang="ru-RU">
                <a:solidFill>
                  <a:prstClr val="black">
                    <a:tint val="75000"/>
                  </a:prstClr>
                </a:solidFill>
              </a:rPr>
              <a:pPr>
                <a:defRPr/>
              </a:pPr>
              <a:t>30.11.2016</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0E958AE4-CC6D-44BF-82B1-6FDD1F73F4F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839570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custDataLst>
              <p:tags r:id="rId1"/>
            </p:custDataLst>
          </p:nvPr>
        </p:nvSpPr>
        <p:spPr/>
        <p:txBody>
          <a:bodyPr/>
          <a:lstStyle>
            <a:lvl1pPr>
              <a:defRPr/>
            </a:lvl1pPr>
          </a:lstStyle>
          <a:p>
            <a:pPr>
              <a:defRPr/>
            </a:pPr>
            <a:fld id="{626FC62C-CAA6-4E92-AB69-890E7DB8BAA7}"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11"/>
            <p:custDataLst>
              <p:tags r:id="rId2"/>
            </p:custDataLst>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custDataLst>
              <p:tags r:id="rId3"/>
            </p:custDataLst>
          </p:nvPr>
        </p:nvSpPr>
        <p:spPr/>
        <p:txBody>
          <a:bodyPr/>
          <a:lstStyle>
            <a:lvl1pPr>
              <a:defRPr/>
            </a:lvl1pPr>
          </a:lstStyle>
          <a:p>
            <a:pPr>
              <a:defRPr/>
            </a:pPr>
            <a:fld id="{C703B845-8291-4884-8256-10DA0243786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2693108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8FE6D27-1AA2-4229-A6BD-58AB4B405C45}" type="datetimeFigureOut">
              <a:rPr lang="ru-RU">
                <a:solidFill>
                  <a:prstClr val="black">
                    <a:tint val="75000"/>
                  </a:prstClr>
                </a:solidFill>
              </a:rPr>
              <a:pPr>
                <a:defRPr/>
              </a:pPr>
              <a:t>30.11.2016</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5ECF011-DFEA-4796-88BF-779484BD7FAF}"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7944525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04D02F1-5891-408D-B890-78149F3D773D}"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3E335028-46F1-4334-A12D-EC32505C794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6496650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CE43ADE-0215-4F79-9AD5-1B39BFC4FF59}"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64647360-5754-4712-AC57-BD28AA9DB26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4683378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9AC59B9-FC7F-4F34-91DE-D6FDAD6B15BD}"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41754487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3AADB855-76F5-4EE0-A723-FF0338ECADC3}"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22268476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B34888E-04E8-4AD2-838B-3CBA8D71BB45}"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12140294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lvl1pPr>
              <a:defRPr/>
            </a:lvl1pPr>
          </a:lstStyle>
          <a:p>
            <a:endParaRPr 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CA0DB779-D660-42C6-A858-A13B6A9E26EC}"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39198263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lvl1pPr>
              <a:defRPr/>
            </a:lvl1pPr>
          </a:lstStyle>
          <a:p>
            <a:endParaRPr 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B2440F58-7E4A-4567-9AA2-68EC2B9DBFE5}"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30276941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lvl1pPr>
              <a:defRPr/>
            </a:lvl1pPr>
          </a:lstStyle>
          <a:p>
            <a:endParaRPr 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2F466039-3E9B-4F3E-BFE2-D63125B354FF}"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7987561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0796D3CC-4054-43E4-801F-9621799A8B29}"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1726268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custDataLst>
              <p:tags r:id="rId1"/>
            </p:custDataLst>
          </p:nvPr>
        </p:nvSpPr>
        <p:spPr/>
        <p:txBody>
          <a:bodyPr/>
          <a:lstStyle>
            <a:lvl1pPr>
              <a:defRPr/>
            </a:lvl1pPr>
          </a:lstStyle>
          <a:p>
            <a:pPr>
              <a:defRPr/>
            </a:pPr>
            <a:fld id="{CA100275-D914-4DF8-9332-57A44878DAE9}"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11"/>
            <p:custDataLst>
              <p:tags r:id="rId2"/>
            </p:custDataLst>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custDataLst>
              <p:tags r:id="rId3"/>
            </p:custDataLst>
          </p:nvPr>
        </p:nvSpPr>
        <p:spPr/>
        <p:txBody>
          <a:bodyPr/>
          <a:lstStyle>
            <a:lvl1pPr>
              <a:defRPr/>
            </a:lvl1pPr>
          </a:lstStyle>
          <a:p>
            <a:pPr>
              <a:defRPr/>
            </a:pPr>
            <a:fld id="{93C16F36-998C-47AA-84EF-9273B6534903}"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2653391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65DDB204-AFC1-40D9-826C-3477FA63001D}"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28735628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FE7ED8D2-0EE3-4C46-B1DC-4B62A33526AC}"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7763030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0513B53-EA54-482D-9651-B78929F411BA}"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6221307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8EF93D58-A5BA-48BB-BD08-7424C3FFA062}"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324936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custDataLst>
              <p:tags r:id="rId1"/>
            </p:custDataLst>
          </p:nvPr>
        </p:nvSpPr>
        <p:spPr/>
        <p:txBody>
          <a:bodyPr/>
          <a:lstStyle>
            <a:lvl1pPr>
              <a:defRPr/>
            </a:lvl1pPr>
          </a:lstStyle>
          <a:p>
            <a:pPr>
              <a:defRPr/>
            </a:pPr>
            <a:fld id="{65AB2B75-F19D-495D-8BD9-8E234510196F}" type="datetimeFigureOut">
              <a:rPr lang="ru-RU">
                <a:solidFill>
                  <a:prstClr val="black">
                    <a:tint val="75000"/>
                  </a:prstClr>
                </a:solidFill>
              </a:rPr>
              <a:pPr>
                <a:defRPr/>
              </a:pPr>
              <a:t>30.11.2016</a:t>
            </a:fld>
            <a:endParaRPr lang="ru-RU">
              <a:solidFill>
                <a:prstClr val="black">
                  <a:tint val="75000"/>
                </a:prstClr>
              </a:solidFill>
            </a:endParaRPr>
          </a:p>
        </p:txBody>
      </p:sp>
      <p:sp>
        <p:nvSpPr>
          <p:cNvPr id="6" name="Нижний колонтитул 4"/>
          <p:cNvSpPr>
            <a:spLocks noGrp="1"/>
          </p:cNvSpPr>
          <p:nvPr>
            <p:ph type="ftr" sz="quarter" idx="11"/>
            <p:custDataLst>
              <p:tags r:id="rId2"/>
            </p:custDataLst>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custDataLst>
              <p:tags r:id="rId3"/>
            </p:custDataLst>
          </p:nvPr>
        </p:nvSpPr>
        <p:spPr/>
        <p:txBody>
          <a:bodyPr/>
          <a:lstStyle>
            <a:lvl1pPr>
              <a:defRPr/>
            </a:lvl1pPr>
          </a:lstStyle>
          <a:p>
            <a:pPr>
              <a:defRPr/>
            </a:pPr>
            <a:fld id="{763A96E0-3CF9-4A16-9E5A-D449DBBF27A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97121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custDataLst>
              <p:tags r:id="rId1"/>
            </p:custDataLst>
          </p:nvPr>
        </p:nvSpPr>
        <p:spPr/>
        <p:txBody>
          <a:bodyPr/>
          <a:lstStyle>
            <a:lvl1pPr>
              <a:defRPr/>
            </a:lvl1pPr>
          </a:lstStyle>
          <a:p>
            <a:pPr>
              <a:defRPr/>
            </a:pPr>
            <a:fld id="{A60EE4CA-050E-4B8C-B330-B13A87742EF5}" type="datetimeFigureOut">
              <a:rPr lang="ru-RU">
                <a:solidFill>
                  <a:prstClr val="black">
                    <a:tint val="75000"/>
                  </a:prstClr>
                </a:solidFill>
              </a:rPr>
              <a:pPr>
                <a:defRPr/>
              </a:pPr>
              <a:t>30.11.2016</a:t>
            </a:fld>
            <a:endParaRPr lang="ru-RU">
              <a:solidFill>
                <a:prstClr val="black">
                  <a:tint val="75000"/>
                </a:prstClr>
              </a:solidFill>
            </a:endParaRPr>
          </a:p>
        </p:txBody>
      </p:sp>
      <p:sp>
        <p:nvSpPr>
          <p:cNvPr id="8" name="Нижний колонтитул 4"/>
          <p:cNvSpPr>
            <a:spLocks noGrp="1"/>
          </p:cNvSpPr>
          <p:nvPr>
            <p:ph type="ftr" sz="quarter" idx="11"/>
            <p:custDataLst>
              <p:tags r:id="rId2"/>
            </p:custDataLst>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custDataLst>
              <p:tags r:id="rId3"/>
            </p:custDataLst>
          </p:nvPr>
        </p:nvSpPr>
        <p:spPr/>
        <p:txBody>
          <a:bodyPr/>
          <a:lstStyle>
            <a:lvl1pPr>
              <a:defRPr/>
            </a:lvl1pPr>
          </a:lstStyle>
          <a:p>
            <a:pPr>
              <a:defRPr/>
            </a:pPr>
            <a:fld id="{160ED8E4-EED2-420E-8655-210103DACED3}"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9856701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custDataLst>
              <p:tags r:id="rId1"/>
            </p:custDataLst>
          </p:nvPr>
        </p:nvSpPr>
        <p:spPr/>
        <p:txBody>
          <a:bodyPr/>
          <a:lstStyle>
            <a:lvl1pPr>
              <a:defRPr/>
            </a:lvl1pPr>
          </a:lstStyle>
          <a:p>
            <a:pPr>
              <a:defRPr/>
            </a:pPr>
            <a:fld id="{1476BC8B-F8BE-4116-8267-0A46D93D1534}" type="datetimeFigureOut">
              <a:rPr lang="ru-RU">
                <a:solidFill>
                  <a:prstClr val="black">
                    <a:tint val="75000"/>
                  </a:prstClr>
                </a:solidFill>
              </a:rPr>
              <a:pPr>
                <a:defRPr/>
              </a:pPr>
              <a:t>30.11.2016</a:t>
            </a:fld>
            <a:endParaRPr lang="ru-RU">
              <a:solidFill>
                <a:prstClr val="black">
                  <a:tint val="75000"/>
                </a:prstClr>
              </a:solidFill>
            </a:endParaRPr>
          </a:p>
        </p:txBody>
      </p:sp>
      <p:sp>
        <p:nvSpPr>
          <p:cNvPr id="4" name="Нижний колонтитул 4"/>
          <p:cNvSpPr>
            <a:spLocks noGrp="1"/>
          </p:cNvSpPr>
          <p:nvPr>
            <p:ph type="ftr" sz="quarter" idx="11"/>
            <p:custDataLst>
              <p:tags r:id="rId2"/>
            </p:custDataLst>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custDataLst>
              <p:tags r:id="rId3"/>
            </p:custDataLst>
          </p:nvPr>
        </p:nvSpPr>
        <p:spPr/>
        <p:txBody>
          <a:bodyPr/>
          <a:lstStyle>
            <a:lvl1pPr>
              <a:defRPr/>
            </a:lvl1pPr>
          </a:lstStyle>
          <a:p>
            <a:pPr>
              <a:defRPr/>
            </a:pPr>
            <a:fld id="{A2CA17E6-FACB-4B80-B0FD-4AE6C59D3D7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257848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custDataLst>
              <p:tags r:id="rId1"/>
            </p:custDataLst>
          </p:nvPr>
        </p:nvSpPr>
        <p:spPr/>
        <p:txBody>
          <a:bodyPr/>
          <a:lstStyle>
            <a:lvl1pPr>
              <a:defRPr/>
            </a:lvl1pPr>
          </a:lstStyle>
          <a:p>
            <a:pPr>
              <a:defRPr/>
            </a:pPr>
            <a:fld id="{5A639648-8309-4F9D-B0E5-16EEFA3B0935}" type="datetimeFigureOut">
              <a:rPr lang="ru-RU">
                <a:solidFill>
                  <a:prstClr val="black">
                    <a:tint val="75000"/>
                  </a:prstClr>
                </a:solidFill>
              </a:rPr>
              <a:pPr>
                <a:defRPr/>
              </a:pPr>
              <a:t>30.11.2016</a:t>
            </a:fld>
            <a:endParaRPr lang="ru-RU">
              <a:solidFill>
                <a:prstClr val="black">
                  <a:tint val="75000"/>
                </a:prstClr>
              </a:solidFill>
            </a:endParaRPr>
          </a:p>
        </p:txBody>
      </p:sp>
      <p:sp>
        <p:nvSpPr>
          <p:cNvPr id="3" name="Нижний колонтитул 4"/>
          <p:cNvSpPr>
            <a:spLocks noGrp="1"/>
          </p:cNvSpPr>
          <p:nvPr>
            <p:ph type="ftr" sz="quarter" idx="11"/>
            <p:custDataLst>
              <p:tags r:id="rId2"/>
            </p:custDataLst>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custDataLst>
              <p:tags r:id="rId3"/>
            </p:custDataLst>
          </p:nvPr>
        </p:nvSpPr>
        <p:spPr/>
        <p:txBody>
          <a:bodyPr/>
          <a:lstStyle>
            <a:lvl1pPr>
              <a:defRPr/>
            </a:lvl1pPr>
          </a:lstStyle>
          <a:p>
            <a:pPr>
              <a:defRPr/>
            </a:pPr>
            <a:fld id="{D2BD59E0-FC19-4377-AECC-A86BE9FD5424}"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432730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custDataLst>
              <p:tags r:id="rId1"/>
            </p:custDataLst>
          </p:nvPr>
        </p:nvSpPr>
        <p:spPr/>
        <p:txBody>
          <a:bodyPr/>
          <a:lstStyle>
            <a:lvl1pPr>
              <a:defRPr/>
            </a:lvl1pPr>
          </a:lstStyle>
          <a:p>
            <a:pPr>
              <a:defRPr/>
            </a:pPr>
            <a:fld id="{BD928553-E8E1-4597-A733-6E729F870CB6}" type="datetimeFigureOut">
              <a:rPr lang="ru-RU">
                <a:solidFill>
                  <a:prstClr val="black">
                    <a:tint val="75000"/>
                  </a:prstClr>
                </a:solidFill>
              </a:rPr>
              <a:pPr>
                <a:defRPr/>
              </a:pPr>
              <a:t>30.11.2016</a:t>
            </a:fld>
            <a:endParaRPr lang="ru-RU">
              <a:solidFill>
                <a:prstClr val="black">
                  <a:tint val="75000"/>
                </a:prstClr>
              </a:solidFill>
            </a:endParaRPr>
          </a:p>
        </p:txBody>
      </p:sp>
      <p:sp>
        <p:nvSpPr>
          <p:cNvPr id="6" name="Нижний колонтитул 4"/>
          <p:cNvSpPr>
            <a:spLocks noGrp="1"/>
          </p:cNvSpPr>
          <p:nvPr>
            <p:ph type="ftr" sz="quarter" idx="11"/>
            <p:custDataLst>
              <p:tags r:id="rId2"/>
            </p:custDataLst>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custDataLst>
              <p:tags r:id="rId3"/>
            </p:custDataLst>
          </p:nvPr>
        </p:nvSpPr>
        <p:spPr/>
        <p:txBody>
          <a:bodyPr/>
          <a:lstStyle>
            <a:lvl1pPr>
              <a:defRPr/>
            </a:lvl1pPr>
          </a:lstStyle>
          <a:p>
            <a:pPr>
              <a:defRPr/>
            </a:pPr>
            <a:fld id="{364010AD-449A-47F9-91AA-E973FFC5FC7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87709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custDataLst>
              <p:tags r:id="rId1"/>
            </p:custDataLst>
          </p:nvPr>
        </p:nvSpPr>
        <p:spPr/>
        <p:txBody>
          <a:bodyPr/>
          <a:lstStyle>
            <a:lvl1pPr>
              <a:defRPr/>
            </a:lvl1pPr>
          </a:lstStyle>
          <a:p>
            <a:pPr>
              <a:defRPr/>
            </a:pPr>
            <a:fld id="{CF9C885E-1574-4F49-93EC-5AF8F9C4E279}" type="datetimeFigureOut">
              <a:rPr lang="ru-RU">
                <a:solidFill>
                  <a:prstClr val="black">
                    <a:tint val="75000"/>
                  </a:prstClr>
                </a:solidFill>
              </a:rPr>
              <a:pPr>
                <a:defRPr/>
              </a:pPr>
              <a:t>30.11.2016</a:t>
            </a:fld>
            <a:endParaRPr lang="ru-RU">
              <a:solidFill>
                <a:prstClr val="black">
                  <a:tint val="75000"/>
                </a:prstClr>
              </a:solidFill>
            </a:endParaRPr>
          </a:p>
        </p:txBody>
      </p:sp>
      <p:sp>
        <p:nvSpPr>
          <p:cNvPr id="6" name="Нижний колонтитул 4"/>
          <p:cNvSpPr>
            <a:spLocks noGrp="1"/>
          </p:cNvSpPr>
          <p:nvPr>
            <p:ph type="ftr" sz="quarter" idx="11"/>
            <p:custDataLst>
              <p:tags r:id="rId2"/>
            </p:custDataLst>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custDataLst>
              <p:tags r:id="rId3"/>
            </p:custDataLst>
          </p:nvPr>
        </p:nvSpPr>
        <p:spPr/>
        <p:txBody>
          <a:bodyPr/>
          <a:lstStyle>
            <a:lvl1pPr>
              <a:defRPr/>
            </a:lvl1pPr>
          </a:lstStyle>
          <a:p>
            <a:pPr>
              <a:defRPr/>
            </a:pPr>
            <a:fld id="{75E3B7C2-7C95-4C15-BD89-4DFA9F3E1D04}"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9330774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custDataLst>
              <p:tags r:id="rId13"/>
            </p:custDataLst>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custDataLst>
              <p:tags r:id="rId14"/>
            </p:custDataLst>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custDataLst>
              <p:tags r:id="rId15"/>
            </p:custDataLst>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A63D14A-8EA9-4C46-8AB0-B1B392300507}"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3"/>
            <p:custDataLst>
              <p:tags r:id="rId16"/>
            </p:custDataLst>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custDataLst>
              <p:tags r:id="rId17"/>
            </p:custDataLst>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124A776-9B42-4489-8F9C-393E0A0BA310}"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7166145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128FDAC-F546-464A-8ED2-F63B3349C61D}" type="datetimeFigureOut">
              <a:rPr lang="ru-RU">
                <a:solidFill>
                  <a:prstClr val="black">
                    <a:tint val="75000"/>
                  </a:prstClr>
                </a:solidFill>
              </a:rPr>
              <a:pPr>
                <a:defRPr/>
              </a:pPr>
              <a:t>30.11.2016</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20EED8A5-F21D-4B92-AEA7-3D1982C3F7EE}"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55808105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9219"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922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solidFill>
                <a:srgbClr val="000000"/>
              </a:solidFill>
            </a:endParaRPr>
          </a:p>
        </p:txBody>
      </p:sp>
      <p:sp>
        <p:nvSpPr>
          <p:cNvPr id="922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solidFill>
                <a:srgbClr val="000000"/>
              </a:solidFill>
            </a:endParaRPr>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09A38DDF-88C1-4685-AE2E-C87341C31196}" type="slidenum">
              <a:rPr lang="ru-RU">
                <a:solidFill>
                  <a:srgbClr val="000000"/>
                </a:solidFill>
              </a:rPr>
              <a:pPr fontAlgn="base">
                <a:spcBef>
                  <a:spcPct val="0"/>
                </a:spcBef>
                <a:spcAft>
                  <a:spcPct val="0"/>
                </a:spcAft>
              </a:pPr>
              <a:t>‹#›</a:t>
            </a:fld>
            <a:endParaRPr lang="ru-RU">
              <a:solidFill>
                <a:srgbClr val="000000"/>
              </a:solidFill>
            </a:endParaRPr>
          </a:p>
        </p:txBody>
      </p:sp>
    </p:spTree>
    <p:extLst>
      <p:ext uri="{BB962C8B-B14F-4D97-AF65-F5344CB8AC3E}">
        <p14:creationId xmlns:p14="http://schemas.microsoft.com/office/powerpoint/2010/main" val="70199359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1.xml"/><Relationship Id="rId7" Type="http://schemas.openxmlformats.org/officeDocument/2006/relationships/tags" Target="../tags/tag44.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audio" Target="file:///C:\Documents%20and%20Settings\User\&#1056;&#1072;&#1073;&#1086;&#1095;&#1080;&#1081;%20&#1089;&#1090;&#1086;&#1083;\&#1092;&#1083;&#1077;&#1096;&#1082;&#1072;%20&#1086;&#1083;&#1103;\&#1048;&#1075;&#1086;&#1088;&#1100;%20&#1050;&#1088;&#1091;&#1090;&#1086;&#1081;%20-%20&#1052;&#1091;&#1079;&#1099;&#1082;&#1072;%20&#1073;&#1077;&#1079;%20&#1089;&#1083;&#1086;&#1074;%20(mp3ostrov.com).wma" TargetMode="External"/><Relationship Id="rId5" Type="http://schemas.openxmlformats.org/officeDocument/2006/relationships/tags" Target="../tags/tag43.xml"/><Relationship Id="rId10" Type="http://schemas.openxmlformats.org/officeDocument/2006/relationships/image" Target="../media/image3.png"/><Relationship Id="rId4" Type="http://schemas.openxmlformats.org/officeDocument/2006/relationships/tags" Target="../tags/tag42.xml"/><Relationship Id="rId9"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image" Target="../media/image38.jpeg"/><Relationship Id="rId4"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4.xml"/><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4.xml"/><Relationship Id="rId4" Type="http://schemas.openxmlformats.org/officeDocument/2006/relationships/image" Target="../media/image59.png"/></Relationships>
</file>

<file path=ppt/slides/_rels/slide3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4.xml"/><Relationship Id="rId4" Type="http://schemas.openxmlformats.org/officeDocument/2006/relationships/image" Target="../media/image62.jpeg"/></Relationships>
</file>

<file path=ppt/slides/_rels/slide3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hyperlink" Target="https://yandex.ua/images/search?text=%D1%87%D0%B5%D0%BB%D0%BE%D0%B2%D0%B5%D0%BA%20%D0%B5%D1%81%D1%82%20%D0%BF%D0%B0%D0%BC%D0%BF%D1%83%D1%88%D0%BA%D0%B8&amp;img_url=http://max-box.ru/wp-content/uploads/2016/03/%D0%9F%D0%B0%D1%80%D0%BE%D0%B2%D1%8B%D0%B5-%D0%B1%D1%83%D0%BB%D0%BE%D1%87%D0%BA%D0%B8_%D0%9C%D0%B0%D0%BD%D1%82%D0%BE%D1%83_%D0%A1%D0%B0%D0%B9%D1%82-1-1024x844.jpg&amp;pos=5&amp;rpt=simage" TargetMode="Externa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5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9.xml"/><Relationship Id="rId4" Type="http://schemas.openxmlformats.org/officeDocument/2006/relationships/image" Target="../media/image85.jpeg"/></Relationships>
</file>

<file path=ppt/slides/_rels/slide5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9.xml"/><Relationship Id="rId4" Type="http://schemas.openxmlformats.org/officeDocument/2006/relationships/image" Target="../media/image88.jpeg"/></Relationships>
</file>

<file path=ppt/slides/_rels/slide5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9.xml"/><Relationship Id="rId4" Type="http://schemas.openxmlformats.org/officeDocument/2006/relationships/image" Target="../media/image94.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29.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97.jpeg"/></Relationships>
</file>

<file path=ppt/slides/_rels/slide6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p:custDataLst>
              <p:tags r:id="rId2"/>
            </p:custDataLst>
          </p:nvPr>
        </p:nvSpPr>
        <p:spPr/>
        <p:txBody>
          <a:bodyPr/>
          <a:lstStyle/>
          <a:p>
            <a:pPr eaLnBrk="1" hangingPunct="1"/>
            <a:endParaRPr lang="ru-RU" smtClean="0"/>
          </a:p>
        </p:txBody>
      </p:sp>
      <p:sp>
        <p:nvSpPr>
          <p:cNvPr id="3" name="Подзаголовок 2"/>
          <p:cNvSpPr>
            <a:spLocks noGrp="1"/>
          </p:cNvSpPr>
          <p:nvPr>
            <p:ph type="subTitle" idx="1"/>
            <p:custDataLst>
              <p:tags r:id="rId3"/>
            </p:custDataLst>
          </p:nvPr>
        </p:nvSpPr>
        <p:spPr/>
        <p:txBody>
          <a:bodyPr rtlCol="0">
            <a:normAutofit/>
          </a:bodyPr>
          <a:lstStyle/>
          <a:p>
            <a:pPr eaLnBrk="1" fontAlgn="auto" hangingPunct="1">
              <a:spcAft>
                <a:spcPts val="0"/>
              </a:spcAft>
              <a:defRPr/>
            </a:pPr>
            <a:endParaRPr lang="ru-RU"/>
          </a:p>
        </p:txBody>
      </p:sp>
      <p:pic>
        <p:nvPicPr>
          <p:cNvPr id="2052" name="Рисунок 3" descr="Ukraina_pole.jpg"/>
          <p:cNvPicPr>
            <a:picLocks noChangeAspect="1"/>
          </p:cNvPicPr>
          <p:nvPr>
            <p:custDataLst>
              <p:tags r:id="rId4"/>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0" y="-4763"/>
            <a:ext cx="9144000" cy="6867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TextBox 4"/>
          <p:cNvSpPr txBox="1">
            <a:spLocks noChangeArrowheads="1"/>
          </p:cNvSpPr>
          <p:nvPr>
            <p:custDataLst>
              <p:tags r:id="rId5"/>
            </p:custDataLst>
          </p:nvPr>
        </p:nvSpPr>
        <p:spPr bwMode="auto">
          <a:xfrm>
            <a:off x="500063" y="0"/>
            <a:ext cx="800100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endParaRPr lang="en-US" sz="7200" b="1" dirty="0" smtClean="0">
              <a:solidFill>
                <a:srgbClr val="FF0000"/>
              </a:solidFill>
              <a:latin typeface="Comic Sans MS" pitchFamily="66" charset="0"/>
            </a:endParaRPr>
          </a:p>
          <a:p>
            <a:pPr algn="ctr" eaLnBrk="1" fontAlgn="base" hangingPunct="1">
              <a:spcBef>
                <a:spcPct val="0"/>
              </a:spcBef>
              <a:spcAft>
                <a:spcPct val="0"/>
              </a:spcAft>
            </a:pPr>
            <a:r>
              <a:rPr lang="en-US" sz="9600" b="1" dirty="0" smtClean="0">
                <a:solidFill>
                  <a:srgbClr val="FF0000"/>
                </a:solidFill>
                <a:latin typeface="Comic Sans MS" pitchFamily="66" charset="0"/>
              </a:rPr>
              <a:t>Ukrainian National </a:t>
            </a:r>
          </a:p>
          <a:p>
            <a:pPr algn="ctr" eaLnBrk="1" fontAlgn="base" hangingPunct="1">
              <a:spcBef>
                <a:spcPct val="0"/>
              </a:spcBef>
              <a:spcAft>
                <a:spcPct val="0"/>
              </a:spcAft>
            </a:pPr>
            <a:r>
              <a:rPr lang="en-US" sz="9600" b="1" dirty="0" smtClean="0">
                <a:solidFill>
                  <a:srgbClr val="FF0000"/>
                </a:solidFill>
                <a:latin typeface="Comic Sans MS" pitchFamily="66" charset="0"/>
              </a:rPr>
              <a:t>Cuisine</a:t>
            </a:r>
            <a:endParaRPr lang="ru-RU" sz="9600" b="1" dirty="0" smtClean="0">
              <a:solidFill>
                <a:srgbClr val="FF0000"/>
              </a:solidFill>
              <a:latin typeface="Comic Sans MS" pitchFamily="66" charset="0"/>
            </a:endParaRPr>
          </a:p>
        </p:txBody>
      </p:sp>
      <p:pic>
        <p:nvPicPr>
          <p:cNvPr id="8" name="Игорь Крутой - Музыка без слов (mp3ostrov.com).wma">
            <a:hlinkClick r:id="" action="ppaction://media"/>
          </p:cNvPr>
          <p:cNvPicPr>
            <a:picLocks noRot="1" noChangeAspect="1"/>
          </p:cNvPicPr>
          <p:nvPr>
            <a:audioFile r:link="rId6"/>
            <p:custDataLst>
              <p:tags r:id="rId7"/>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428625" y="5857875"/>
            <a:ext cx="79533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431306185"/>
      </p:ext>
    </p:extLst>
  </p:cSld>
  <p:clrMapOvr>
    <a:masterClrMapping/>
  </p:clrMapOvr>
  <p:transition>
    <p:newsflash/>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19211"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0060" y="1196752"/>
            <a:ext cx="2787897"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utoShape 4" descr="Картинки по запросу чистить овощи"/>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07958" y="4356848"/>
            <a:ext cx="3118558" cy="2024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utoShape 7" descr="Картинки по запросу нарезать дольками"/>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80"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0060" y="4365104"/>
            <a:ext cx="2600325"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76978" y="1196753"/>
            <a:ext cx="2914268" cy="2013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77285" y="1196752"/>
            <a:ext cx="2867025" cy="1975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77285" y="4365104"/>
            <a:ext cx="2800350" cy="195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5259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52029" y="522817"/>
            <a:ext cx="2714625"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7317" y="1251480"/>
            <a:ext cx="24765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996" y="3866994"/>
            <a:ext cx="2466975"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14061" y="2780928"/>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3241" y="5146609"/>
            <a:ext cx="2534698" cy="168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267" y="1479158"/>
            <a:ext cx="2819400"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5"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88760" y="3924143"/>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29774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endParaRPr lang="ru-RU"/>
          </a:p>
        </p:txBody>
      </p:sp>
      <p:sp>
        <p:nvSpPr>
          <p:cNvPr id="20483" name="Rectangle 3"/>
          <p:cNvSpPr>
            <a:spLocks noGrp="1" noChangeArrowheads="1"/>
          </p:cNvSpPr>
          <p:nvPr>
            <p:ph type="body" idx="1"/>
          </p:nvPr>
        </p:nvSpPr>
        <p:spPr/>
        <p:txBody>
          <a:bodyPr/>
          <a:lstStyle/>
          <a:p>
            <a:pPr>
              <a:buFontTx/>
              <a:buNone/>
            </a:pPr>
            <a:endParaRPr lang="ru-RU"/>
          </a:p>
        </p:txBody>
      </p:sp>
      <p:pic>
        <p:nvPicPr>
          <p:cNvPr id="2048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8839200" cy="662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5851210"/>
      </p:ext>
    </p:extLst>
  </p:cSld>
  <p:clrMapOvr>
    <a:masterClrMapping/>
  </p:clrMapOvr>
  <p:transition advTm="3594">
    <p:blind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Рисунок 1" descr="259_0122xjy_1721_6gi.jpg"/>
          <p:cNvPicPr>
            <a:picLocks noChangeAspect="1"/>
          </p:cNvPicPr>
          <p:nvPr>
            <p:custDataLst>
              <p:tags r:id="rId2"/>
            </p:custDataLst>
          </p:nvPr>
        </p:nvPicPr>
        <p:blipFill>
          <a:blip r:embed="rId5" cstate="print"/>
          <a:srcRect/>
          <a:stretch>
            <a:fillRect/>
          </a:stretch>
        </p:blipFill>
        <p:spPr bwMode="auto">
          <a:xfrm>
            <a:off x="0" y="0"/>
            <a:ext cx="9144000" cy="6818313"/>
          </a:xfrm>
          <a:prstGeom prst="rect">
            <a:avLst/>
          </a:prstGeom>
          <a:noFill/>
          <a:ln w="9525">
            <a:noFill/>
            <a:miter lim="800000"/>
            <a:headEnd/>
            <a:tailEnd/>
          </a:ln>
        </p:spPr>
      </p:pic>
      <p:sp>
        <p:nvSpPr>
          <p:cNvPr id="39939" name="TextBox 2"/>
          <p:cNvSpPr txBox="1">
            <a:spLocks noChangeArrowheads="1"/>
          </p:cNvSpPr>
          <p:nvPr>
            <p:custDataLst>
              <p:tags r:id="rId3"/>
            </p:custDataLst>
          </p:nvPr>
        </p:nvSpPr>
        <p:spPr bwMode="auto">
          <a:xfrm>
            <a:off x="2571750" y="0"/>
            <a:ext cx="3929063" cy="1200150"/>
          </a:xfrm>
          <a:prstGeom prst="rect">
            <a:avLst/>
          </a:prstGeom>
          <a:noFill/>
          <a:ln w="9525">
            <a:noFill/>
            <a:miter lim="800000"/>
            <a:headEnd/>
            <a:tailEnd/>
          </a:ln>
        </p:spPr>
        <p:txBody>
          <a:bodyPr>
            <a:spAutoFit/>
          </a:bodyPr>
          <a:lstStyle/>
          <a:p>
            <a:r>
              <a:rPr lang="en-US" sz="7200" b="1">
                <a:latin typeface="Comic Sans MS" pitchFamily="66" charset="0"/>
              </a:rPr>
              <a:t>Borshch</a:t>
            </a:r>
            <a:endParaRPr lang="ru-RU" sz="7200" b="1">
              <a:latin typeface="Comic Sans MS" pitchFamily="66" charset="0"/>
            </a:endParaRP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flipV="1">
            <a:off x="685800" y="-45718"/>
            <a:ext cx="7772400" cy="45719"/>
          </a:xfrm>
        </p:spPr>
        <p:txBody>
          <a:bodyPr>
            <a:normAutofit fontScale="90000"/>
          </a:bodyPr>
          <a:lstStyle/>
          <a:p>
            <a:endParaRPr lang="ru-RU" dirty="0"/>
          </a:p>
        </p:txBody>
      </p:sp>
      <p:sp>
        <p:nvSpPr>
          <p:cNvPr id="3" name="Подзаголовок 2"/>
          <p:cNvSpPr>
            <a:spLocks noGrp="1"/>
          </p:cNvSpPr>
          <p:nvPr>
            <p:ph type="subTitle" idx="1"/>
          </p:nvPr>
        </p:nvSpPr>
        <p:spPr>
          <a:xfrm>
            <a:off x="323528" y="188640"/>
            <a:ext cx="8568952" cy="6669360"/>
          </a:xfrm>
        </p:spPr>
        <p:txBody>
          <a:bodyPr>
            <a:normAutofit fontScale="92500" lnSpcReduction="10000"/>
          </a:bodyPr>
          <a:lstStyle/>
          <a:p>
            <a:r>
              <a:rPr lang="en-US" sz="3900" b="1" i="1" u="sng" dirty="0" smtClean="0">
                <a:solidFill>
                  <a:srgbClr val="C00000"/>
                </a:solidFill>
              </a:rPr>
              <a:t>Ingredients:</a:t>
            </a:r>
            <a:r>
              <a:rPr lang="en-US" dirty="0" smtClean="0">
                <a:solidFill>
                  <a:schemeClr val="tx1"/>
                </a:solidFill>
              </a:rPr>
              <a:t/>
            </a:r>
            <a:br>
              <a:rPr lang="en-US" dirty="0" smtClean="0">
                <a:solidFill>
                  <a:schemeClr val="tx1"/>
                </a:solidFill>
              </a:rPr>
            </a:br>
            <a:r>
              <a:rPr lang="en-US" dirty="0" smtClean="0">
                <a:solidFill>
                  <a:schemeClr val="tx1"/>
                </a:solidFill>
              </a:rPr>
              <a:t> 1kg beef (on the bone)</a:t>
            </a:r>
          </a:p>
          <a:p>
            <a:r>
              <a:rPr lang="en-US" dirty="0" smtClean="0">
                <a:solidFill>
                  <a:schemeClr val="tx1"/>
                </a:solidFill>
              </a:rPr>
              <a:t>2 liters water </a:t>
            </a:r>
          </a:p>
          <a:p>
            <a:r>
              <a:rPr lang="en-US" dirty="0" smtClean="0">
                <a:solidFill>
                  <a:schemeClr val="tx1"/>
                </a:solidFill>
              </a:rPr>
              <a:t>50 ml vegetable oil</a:t>
            </a:r>
          </a:p>
          <a:p>
            <a:r>
              <a:rPr lang="en-US" dirty="0" smtClean="0">
                <a:solidFill>
                  <a:schemeClr val="tx1"/>
                </a:solidFill>
              </a:rPr>
              <a:t>1 beet (boil)</a:t>
            </a:r>
          </a:p>
          <a:p>
            <a:r>
              <a:rPr lang="en-US" dirty="0" smtClean="0">
                <a:solidFill>
                  <a:schemeClr val="tx1"/>
                </a:solidFill>
              </a:rPr>
              <a:t>1 onion </a:t>
            </a:r>
          </a:p>
          <a:p>
            <a:r>
              <a:rPr lang="en-US" dirty="0" smtClean="0">
                <a:solidFill>
                  <a:schemeClr val="tx1"/>
                </a:solidFill>
              </a:rPr>
              <a:t>200g cabbage </a:t>
            </a:r>
          </a:p>
          <a:p>
            <a:r>
              <a:rPr lang="en-US" dirty="0" smtClean="0">
                <a:solidFill>
                  <a:schemeClr val="tx1"/>
                </a:solidFill>
              </a:rPr>
              <a:t>1 carrot </a:t>
            </a:r>
          </a:p>
          <a:p>
            <a:r>
              <a:rPr lang="en-US" dirty="0" smtClean="0">
                <a:solidFill>
                  <a:schemeClr val="tx1"/>
                </a:solidFill>
              </a:rPr>
              <a:t>Parsley to taste</a:t>
            </a:r>
          </a:p>
          <a:p>
            <a:r>
              <a:rPr lang="en-US" dirty="0" smtClean="0">
                <a:solidFill>
                  <a:schemeClr val="tx1"/>
                </a:solidFill>
              </a:rPr>
              <a:t>2 garlic cloves</a:t>
            </a:r>
          </a:p>
          <a:p>
            <a:r>
              <a:rPr lang="en-US" dirty="0" smtClean="0">
                <a:solidFill>
                  <a:schemeClr val="tx1"/>
                </a:solidFill>
              </a:rPr>
              <a:t>2 bay leaves</a:t>
            </a:r>
          </a:p>
          <a:p>
            <a:r>
              <a:rPr lang="en-US" dirty="0" smtClean="0">
                <a:solidFill>
                  <a:schemeClr val="tx1"/>
                </a:solidFill>
              </a:rPr>
              <a:t>Salt to taste</a:t>
            </a:r>
          </a:p>
          <a:p>
            <a:r>
              <a:rPr lang="en-US" dirty="0" smtClean="0">
                <a:solidFill>
                  <a:schemeClr val="tx1"/>
                </a:solidFill>
              </a:rPr>
              <a:t>2 tablespoons tomato paste</a:t>
            </a:r>
            <a:r>
              <a:rPr lang="en-US" dirty="0" smtClean="0"/>
              <a:t> </a:t>
            </a:r>
          </a:p>
          <a:p>
            <a:endParaRPr lang="ru-RU" dirty="0">
              <a:solidFill>
                <a:schemeClr val="tx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0648"/>
            <a:ext cx="8229600" cy="2520280"/>
          </a:xfrm>
        </p:spPr>
        <p:txBody>
          <a:bodyPr>
            <a:normAutofit fontScale="90000"/>
          </a:bodyPr>
          <a:lstStyle/>
          <a:p>
            <a:r>
              <a:rPr lang="en-US" dirty="0" smtClean="0"/>
              <a:t> Prepare all the ingredients. Put the beet in a small saucepan, cover with water (the water should completely cover the beet) </a:t>
            </a:r>
            <a:endParaRPr lang="en-US" dirty="0"/>
          </a:p>
        </p:txBody>
      </p:sp>
      <p:pic>
        <p:nvPicPr>
          <p:cNvPr id="1026" name="Picture 2" descr="C:\Users\Екатерина\Desktop\1.jpg"/>
          <p:cNvPicPr>
            <a:picLocks noGrp="1" noChangeAspect="1" noChangeArrowheads="1"/>
          </p:cNvPicPr>
          <p:nvPr>
            <p:ph idx="1"/>
          </p:nvPr>
        </p:nvPicPr>
        <p:blipFill>
          <a:blip r:embed="rId2" cstate="print"/>
          <a:srcRect/>
          <a:stretch>
            <a:fillRect/>
          </a:stretch>
        </p:blipFill>
        <p:spPr bwMode="auto">
          <a:xfrm>
            <a:off x="1691680" y="2780928"/>
            <a:ext cx="5472608" cy="396044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Boil the water</a:t>
            </a:r>
            <a:endParaRPr lang="ru-RU" dirty="0"/>
          </a:p>
        </p:txBody>
      </p:sp>
      <p:pic>
        <p:nvPicPr>
          <p:cNvPr id="4" name="Содержимое 3" descr="2.jpg"/>
          <p:cNvPicPr>
            <a:picLocks noGrp="1" noChangeAspect="1"/>
          </p:cNvPicPr>
          <p:nvPr>
            <p:ph idx="1"/>
          </p:nvPr>
        </p:nvPicPr>
        <p:blipFill>
          <a:blip r:embed="rId2" cstate="print"/>
          <a:stretch>
            <a:fillRect/>
          </a:stretch>
        </p:blipFill>
        <p:spPr>
          <a:xfrm>
            <a:off x="1403648" y="1340768"/>
            <a:ext cx="6192688" cy="4536504"/>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Chop the cabbage.</a:t>
            </a:r>
            <a:endParaRPr lang="ru-RU" dirty="0"/>
          </a:p>
        </p:txBody>
      </p:sp>
      <p:pic>
        <p:nvPicPr>
          <p:cNvPr id="4" name="Содержимое 3" descr="3.jpg"/>
          <p:cNvPicPr>
            <a:picLocks noGrp="1" noChangeAspect="1"/>
          </p:cNvPicPr>
          <p:nvPr>
            <p:ph idx="1"/>
          </p:nvPr>
        </p:nvPicPr>
        <p:blipFill>
          <a:blip r:embed="rId2" cstate="print"/>
          <a:stretch>
            <a:fillRect/>
          </a:stretch>
        </p:blipFill>
        <p:spPr>
          <a:xfrm>
            <a:off x="1187624" y="1340768"/>
            <a:ext cx="6336704" cy="4968552"/>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
            </a:r>
            <a:br>
              <a:rPr lang="en-US" dirty="0" smtClean="0"/>
            </a:br>
            <a:r>
              <a:rPr lang="en-US" dirty="0" smtClean="0"/>
              <a:t>Grate peeled raw carrot.</a:t>
            </a:r>
            <a:endParaRPr lang="ru-RU" dirty="0"/>
          </a:p>
        </p:txBody>
      </p:sp>
      <p:pic>
        <p:nvPicPr>
          <p:cNvPr id="4" name="Содержимое 3" descr="4.jpg"/>
          <p:cNvPicPr>
            <a:picLocks noGrp="1" noChangeAspect="1"/>
          </p:cNvPicPr>
          <p:nvPr>
            <p:ph idx="1"/>
          </p:nvPr>
        </p:nvPicPr>
        <p:blipFill>
          <a:blip r:embed="rId2" cstate="print"/>
          <a:stretch>
            <a:fillRect/>
          </a:stretch>
        </p:blipFill>
        <p:spPr>
          <a:xfrm>
            <a:off x="899592" y="1628800"/>
            <a:ext cx="6840760" cy="468052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Grate boiled beet.</a:t>
            </a:r>
            <a:endParaRPr lang="ru-RU" dirty="0"/>
          </a:p>
        </p:txBody>
      </p:sp>
      <p:pic>
        <p:nvPicPr>
          <p:cNvPr id="4" name="Содержимое 3" descr="5.jpg"/>
          <p:cNvPicPr>
            <a:picLocks noGrp="1" noChangeAspect="1"/>
          </p:cNvPicPr>
          <p:nvPr>
            <p:ph idx="1"/>
          </p:nvPr>
        </p:nvPicPr>
        <p:blipFill>
          <a:blip r:embed="rId2" cstate="print"/>
          <a:stretch>
            <a:fillRect/>
          </a:stretch>
        </p:blipFill>
        <p:spPr>
          <a:xfrm>
            <a:off x="827584" y="1484784"/>
            <a:ext cx="7474505" cy="495758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Arial Black" pitchFamily="34" charset="0"/>
              </a:rPr>
              <a:t/>
            </a:r>
            <a:br>
              <a:rPr lang="en-US" dirty="0" smtClean="0">
                <a:latin typeface="Arial Black" pitchFamily="34" charset="0"/>
              </a:rPr>
            </a:br>
            <a:r>
              <a:rPr lang="en-US" sz="6000" b="1" i="1" u="sng" dirty="0" smtClean="0">
                <a:latin typeface="Times New Roman" pitchFamily="18" charset="0"/>
                <a:cs typeface="Times New Roman" pitchFamily="18" charset="0"/>
              </a:rPr>
              <a:t>Ukrainians </a:t>
            </a:r>
            <a:r>
              <a:rPr lang="en-US" sz="6000" b="1" i="1" u="sng" dirty="0">
                <a:latin typeface="Times New Roman" pitchFamily="18" charset="0"/>
                <a:cs typeface="Times New Roman" pitchFamily="18" charset="0"/>
              </a:rPr>
              <a:t>are big eaters</a:t>
            </a:r>
            <a:r>
              <a:rPr lang="en-US" dirty="0"/>
              <a:t/>
            </a:r>
            <a:br>
              <a:rPr lang="en-US" dirty="0"/>
            </a:br>
            <a:endParaRPr lang="ru-RU" dirty="0"/>
          </a:p>
        </p:txBody>
      </p:sp>
      <p:sp>
        <p:nvSpPr>
          <p:cNvPr id="3" name="Объект 2"/>
          <p:cNvSpPr>
            <a:spLocks noGrp="1"/>
          </p:cNvSpPr>
          <p:nvPr>
            <p:ph idx="1"/>
          </p:nvPr>
        </p:nvSpPr>
        <p:spPr/>
        <p:txBody>
          <a:bodyPr/>
          <a:lstStyle/>
          <a:p>
            <a:endParaRPr lang="ru-RU"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412776"/>
            <a:ext cx="7992888"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80510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Chop the onion finely.</a:t>
            </a:r>
            <a:endParaRPr lang="ru-RU" dirty="0"/>
          </a:p>
        </p:txBody>
      </p:sp>
      <p:pic>
        <p:nvPicPr>
          <p:cNvPr id="7" name="Содержимое 6" descr="6.jpg"/>
          <p:cNvPicPr>
            <a:picLocks noGrp="1" noChangeAspect="1"/>
          </p:cNvPicPr>
          <p:nvPr>
            <p:ph idx="1"/>
          </p:nvPr>
        </p:nvPicPr>
        <p:blipFill>
          <a:blip r:embed="rId2" cstate="print"/>
          <a:stretch>
            <a:fillRect/>
          </a:stretch>
        </p:blipFill>
        <p:spPr>
          <a:xfrm>
            <a:off x="827584" y="1340768"/>
            <a:ext cx="7128792" cy="5040560"/>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
            </a:r>
            <a:br>
              <a:rPr lang="en-US" dirty="0" smtClean="0"/>
            </a:br>
            <a:r>
              <a:rPr lang="en-US" dirty="0" smtClean="0"/>
              <a:t>Heat the vegetable oil in a frying pan. Fry the onion for 2-3 minutes</a:t>
            </a:r>
            <a:endParaRPr lang="ru-RU" dirty="0"/>
          </a:p>
        </p:txBody>
      </p:sp>
      <p:pic>
        <p:nvPicPr>
          <p:cNvPr id="4" name="Содержимое 3" descr="7.jpg"/>
          <p:cNvPicPr>
            <a:picLocks noGrp="1" noChangeAspect="1"/>
          </p:cNvPicPr>
          <p:nvPr>
            <p:ph idx="1"/>
          </p:nvPr>
        </p:nvPicPr>
        <p:blipFill>
          <a:blip r:embed="rId2" cstate="print"/>
          <a:stretch>
            <a:fillRect/>
          </a:stretch>
        </p:blipFill>
        <p:spPr>
          <a:xfrm>
            <a:off x="1115616" y="1988840"/>
            <a:ext cx="7056784" cy="4608512"/>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
            </a:r>
            <a:br>
              <a:rPr lang="en-US" dirty="0" smtClean="0"/>
            </a:br>
            <a:r>
              <a:rPr lang="en-US" dirty="0" smtClean="0"/>
              <a:t>Add the cabbage.</a:t>
            </a:r>
            <a:endParaRPr lang="ru-RU" dirty="0"/>
          </a:p>
        </p:txBody>
      </p:sp>
      <p:pic>
        <p:nvPicPr>
          <p:cNvPr id="4" name="Содержимое 3" descr="8.jpg"/>
          <p:cNvPicPr>
            <a:picLocks noGrp="1" noChangeAspect="1"/>
          </p:cNvPicPr>
          <p:nvPr>
            <p:ph idx="1"/>
          </p:nvPr>
        </p:nvPicPr>
        <p:blipFill>
          <a:blip r:embed="rId2" cstate="print"/>
          <a:stretch>
            <a:fillRect/>
          </a:stretch>
        </p:blipFill>
        <p:spPr>
          <a:xfrm>
            <a:off x="1331640" y="1628800"/>
            <a:ext cx="6552728" cy="4608512"/>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
            </a:r>
            <a:br>
              <a:rPr lang="en-US" dirty="0" smtClean="0"/>
            </a:br>
            <a:r>
              <a:rPr lang="en-US" dirty="0" smtClean="0"/>
              <a:t> Add the carrot, some salt and cook the cabbage and onion for 5-6 minutes</a:t>
            </a:r>
            <a:endParaRPr lang="en-US" dirty="0"/>
          </a:p>
        </p:txBody>
      </p:sp>
      <p:pic>
        <p:nvPicPr>
          <p:cNvPr id="4" name="Содержимое 3" descr="10.jpg"/>
          <p:cNvPicPr>
            <a:picLocks noGrp="1" noChangeAspect="1"/>
          </p:cNvPicPr>
          <p:nvPr>
            <p:ph idx="1"/>
          </p:nvPr>
        </p:nvPicPr>
        <p:blipFill>
          <a:blip r:embed="rId2" cstate="print"/>
          <a:stretch>
            <a:fillRect/>
          </a:stretch>
        </p:blipFill>
        <p:spPr>
          <a:xfrm>
            <a:off x="1115616" y="2060848"/>
            <a:ext cx="6696744" cy="4320480"/>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32656"/>
            <a:ext cx="8964488" cy="1143000"/>
          </a:xfrm>
        </p:spPr>
        <p:txBody>
          <a:bodyPr>
            <a:normAutofit fontScale="90000"/>
          </a:bodyPr>
          <a:lstStyle/>
          <a:p>
            <a:r>
              <a:rPr lang="en-US" dirty="0" smtClean="0"/>
              <a:t/>
            </a:r>
            <a:br>
              <a:rPr lang="en-US" dirty="0" smtClean="0"/>
            </a:br>
            <a:r>
              <a:rPr lang="en-US" dirty="0" smtClean="0"/>
              <a:t> </a:t>
            </a:r>
            <a:r>
              <a:rPr lang="ru-RU" dirty="0" smtClean="0"/>
              <a:t/>
            </a:r>
            <a:br>
              <a:rPr lang="ru-RU" dirty="0" smtClean="0"/>
            </a:br>
            <a:r>
              <a:rPr lang="en-US" dirty="0" smtClean="0"/>
              <a:t>Add the tomato paste, stir, cover the pan with a lid and stew for 4-5 minutes </a:t>
            </a:r>
            <a:br>
              <a:rPr lang="en-US" dirty="0" smtClean="0"/>
            </a:br>
            <a:endParaRPr lang="ru-RU" dirty="0"/>
          </a:p>
        </p:txBody>
      </p:sp>
      <p:pic>
        <p:nvPicPr>
          <p:cNvPr id="4" name="Содержимое 3" descr="11.jpg"/>
          <p:cNvPicPr>
            <a:picLocks noGrp="1" noChangeAspect="1"/>
          </p:cNvPicPr>
          <p:nvPr>
            <p:ph idx="1"/>
          </p:nvPr>
        </p:nvPicPr>
        <p:blipFill>
          <a:blip r:embed="rId2" cstate="print"/>
          <a:stretch>
            <a:fillRect/>
          </a:stretch>
        </p:blipFill>
        <p:spPr>
          <a:xfrm>
            <a:off x="1187624" y="2132856"/>
            <a:ext cx="6768752" cy="4176464"/>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Add some fresh parsley.</a:t>
            </a:r>
            <a:endParaRPr lang="ru-RU" dirty="0"/>
          </a:p>
        </p:txBody>
      </p:sp>
      <p:pic>
        <p:nvPicPr>
          <p:cNvPr id="4" name="Содержимое 3" descr="12.jpg"/>
          <p:cNvPicPr>
            <a:picLocks noGrp="1" noChangeAspect="1"/>
          </p:cNvPicPr>
          <p:nvPr>
            <p:ph idx="1"/>
          </p:nvPr>
        </p:nvPicPr>
        <p:blipFill>
          <a:blip r:embed="rId2" cstate="print"/>
          <a:stretch>
            <a:fillRect/>
          </a:stretch>
        </p:blipFill>
        <p:spPr>
          <a:xfrm>
            <a:off x="827584" y="1484784"/>
            <a:ext cx="7416824" cy="4824536"/>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2400" dirty="0" smtClean="0"/>
              <a:t/>
            </a:r>
            <a:br>
              <a:rPr lang="en-US" sz="2400" dirty="0" smtClean="0"/>
            </a:br>
            <a:r>
              <a:rPr lang="en-US" sz="2400" dirty="0"/>
              <a:t/>
            </a:r>
            <a:br>
              <a:rPr lang="en-US" sz="2400" dirty="0"/>
            </a:br>
            <a:r>
              <a:rPr lang="en-US" sz="2400" dirty="0" smtClean="0"/>
              <a:t/>
            </a:r>
            <a:br>
              <a:rPr lang="en-US" sz="2400" dirty="0" smtClean="0"/>
            </a:br>
            <a:r>
              <a:rPr lang="en-US" sz="2400" dirty="0"/>
              <a:t/>
            </a:r>
            <a:br>
              <a:rPr lang="en-US" sz="2400" dirty="0"/>
            </a:br>
            <a:r>
              <a:rPr lang="en-US" sz="2400" dirty="0" smtClean="0"/>
              <a:t>Take the meat out of the broth, cut into cubes and let it cool down. Carefully put the vegetables from the pan in the broth. Put the broth with vegetables on the fire, add the bay leaf, bring to the boil and cook over medium heat for 25-30 minutes.</a:t>
            </a:r>
            <a:endParaRPr lang="ru-RU" sz="2400" dirty="0"/>
          </a:p>
        </p:txBody>
      </p:sp>
      <p:pic>
        <p:nvPicPr>
          <p:cNvPr id="4" name="Содержимое 3" descr="14.jpg"/>
          <p:cNvPicPr>
            <a:picLocks noGrp="1" noChangeAspect="1"/>
          </p:cNvPicPr>
          <p:nvPr>
            <p:ph idx="1"/>
          </p:nvPr>
        </p:nvPicPr>
        <p:blipFill>
          <a:blip r:embed="rId2" cstate="print"/>
          <a:stretch>
            <a:fillRect/>
          </a:stretch>
        </p:blipFill>
        <p:spPr>
          <a:xfrm>
            <a:off x="1403648" y="2780928"/>
            <a:ext cx="6264696" cy="3744416"/>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002234"/>
          </a:xfrm>
        </p:spPr>
        <p:txBody>
          <a:bodyPr>
            <a:normAutofit fontScale="90000"/>
          </a:bodyPr>
          <a:lstStyle/>
          <a:p>
            <a:r>
              <a:rPr lang="en-US" dirty="0" smtClean="0"/>
              <a:t/>
            </a:r>
            <a:br>
              <a:rPr lang="en-US" dirty="0" smtClean="0"/>
            </a:br>
            <a:r>
              <a:rPr lang="en-US" dirty="0" smtClean="0"/>
              <a:t> </a:t>
            </a:r>
            <a:r>
              <a:rPr lang="en-US" sz="3600" dirty="0" smtClean="0"/>
              <a:t>Add the meat, remove the saucepan from heat, cover and let it infuse for 10-15 minutes. Check for salt</a:t>
            </a:r>
            <a:r>
              <a:rPr lang="en-US" dirty="0" smtClean="0"/>
              <a:t>.</a:t>
            </a:r>
            <a:br>
              <a:rPr lang="en-US" dirty="0" smtClean="0"/>
            </a:br>
            <a:endParaRPr lang="ru-RU" dirty="0"/>
          </a:p>
        </p:txBody>
      </p:sp>
      <p:pic>
        <p:nvPicPr>
          <p:cNvPr id="4" name="Содержимое 3" descr="15.jpg"/>
          <p:cNvPicPr>
            <a:picLocks noGrp="1" noChangeAspect="1"/>
          </p:cNvPicPr>
          <p:nvPr>
            <p:ph idx="1"/>
          </p:nvPr>
        </p:nvPicPr>
        <p:blipFill>
          <a:blip r:embed="rId2" cstate="print"/>
          <a:stretch>
            <a:fillRect/>
          </a:stretch>
        </p:blipFill>
        <p:spPr>
          <a:xfrm>
            <a:off x="1187624" y="2636912"/>
            <a:ext cx="6696744" cy="4032448"/>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
            </a:r>
            <a:br>
              <a:rPr lang="en-US" dirty="0" smtClean="0"/>
            </a:br>
            <a:r>
              <a:rPr lang="en-US" dirty="0" smtClean="0"/>
              <a:t>Serve with sour cream and bread. Enjoy your meal!</a:t>
            </a:r>
            <a:endParaRPr lang="ru-RU" dirty="0"/>
          </a:p>
        </p:txBody>
      </p:sp>
      <p:pic>
        <p:nvPicPr>
          <p:cNvPr id="4" name="Содержимое 3" descr="16.jpg"/>
          <p:cNvPicPr>
            <a:picLocks noGrp="1" noChangeAspect="1"/>
          </p:cNvPicPr>
          <p:nvPr>
            <p:ph idx="1"/>
          </p:nvPr>
        </p:nvPicPr>
        <p:blipFill>
          <a:blip r:embed="rId2" cstate="print"/>
          <a:stretch>
            <a:fillRect/>
          </a:stretch>
        </p:blipFill>
        <p:spPr>
          <a:xfrm>
            <a:off x="1043608" y="1988840"/>
            <a:ext cx="7128792" cy="4608512"/>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980728"/>
            <a:ext cx="7607399" cy="4320480"/>
          </a:xfrm>
        </p:spPr>
        <p:txBody>
          <a:bodyPr/>
          <a:lstStyle/>
          <a:p>
            <a:pPr algn="ctr"/>
            <a:r>
              <a:rPr lang="en-US" sz="7200" dirty="0"/>
              <a:t>P</a:t>
            </a:r>
            <a:r>
              <a:rPr lang="en-US" sz="7200" dirty="0" smtClean="0"/>
              <a:t>reparation </a:t>
            </a:r>
            <a:r>
              <a:rPr lang="en-US" sz="7200" dirty="0"/>
              <a:t>of </a:t>
            </a:r>
            <a:r>
              <a:rPr lang="en-US" sz="7200" dirty="0" smtClean="0"/>
              <a:t>Ukrainian aspic </a:t>
            </a:r>
            <a:r>
              <a:rPr lang="en-US" sz="7200" dirty="0"/>
              <a:t>or </a:t>
            </a:r>
            <a:r>
              <a:rPr lang="en-US" sz="7200" dirty="0" err="1"/>
              <a:t>holodets</a:t>
            </a:r>
            <a:endParaRPr lang="uk-UA" sz="7200" dirty="0"/>
          </a:p>
        </p:txBody>
      </p:sp>
    </p:spTree>
    <p:extLst>
      <p:ext uri="{BB962C8B-B14F-4D97-AF65-F5344CB8AC3E}">
        <p14:creationId xmlns:p14="http://schemas.microsoft.com/office/powerpoint/2010/main" val="29112802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4578" name="Заголовок 1"/>
          <p:cNvSpPr>
            <a:spLocks noGrp="1"/>
          </p:cNvSpPr>
          <p:nvPr>
            <p:ph type="ctrTitle" idx="4294967295"/>
          </p:nvPr>
        </p:nvSpPr>
        <p:spPr>
          <a:xfrm>
            <a:off x="0" y="2276475"/>
            <a:ext cx="7772400" cy="1512888"/>
          </a:xfrm>
        </p:spPr>
        <p:txBody>
          <a:bodyPr/>
          <a:lstStyle/>
          <a:p>
            <a:pPr eaLnBrk="1" hangingPunct="1"/>
            <a:r>
              <a:rPr lang="en-US" sz="5400" b="1" i="1" dirty="0" smtClean="0">
                <a:latin typeface="Times New Roman" pitchFamily="18" charset="0"/>
              </a:rPr>
              <a:t>What do you like to eat?</a:t>
            </a:r>
            <a:endParaRPr lang="uk-UA" sz="5400" b="1" i="1" dirty="0" smtClean="0">
              <a:latin typeface="Times New Roman" pitchFamily="18" charset="0"/>
            </a:endParaRPr>
          </a:p>
        </p:txBody>
      </p:sp>
      <p:pic>
        <p:nvPicPr>
          <p:cNvPr id="2458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836613"/>
            <a:ext cx="2376488" cy="1482725"/>
          </a:xfrm>
          <a:prstGeom prst="rect">
            <a:avLst/>
          </a:prstGeom>
          <a:noFill/>
          <a:extLst>
            <a:ext uri="{909E8E84-426E-40DD-AFC4-6F175D3DCCD1}">
              <a14:hiddenFill xmlns:a14="http://schemas.microsoft.com/office/drawing/2010/main">
                <a:solidFill>
                  <a:srgbClr val="FFFFFF"/>
                </a:solidFill>
              </a14:hiddenFill>
            </a:ext>
          </a:extLst>
        </p:spPr>
      </p:pic>
      <p:pic>
        <p:nvPicPr>
          <p:cNvPr id="24586"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7675" y="4076700"/>
            <a:ext cx="2735263" cy="1822450"/>
          </a:xfrm>
          <a:prstGeom prst="rect">
            <a:avLst/>
          </a:prstGeom>
          <a:noFill/>
          <a:extLst>
            <a:ext uri="{909E8E84-426E-40DD-AFC4-6F175D3DCCD1}">
              <a14:hiddenFill xmlns:a14="http://schemas.microsoft.com/office/drawing/2010/main">
                <a:solidFill>
                  <a:srgbClr val="FFFFFF"/>
                </a:solidFill>
              </a14:hiddenFill>
            </a:ext>
          </a:extLst>
        </p:spPr>
      </p:pic>
      <p:pic>
        <p:nvPicPr>
          <p:cNvPr id="24588"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00563" y="981075"/>
            <a:ext cx="2519362" cy="1417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9522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4294967295"/>
          </p:nvPr>
        </p:nvSpPr>
        <p:spPr>
          <a:xfrm>
            <a:off x="323528" y="404664"/>
            <a:ext cx="8496944" cy="45719"/>
          </a:xfrm>
          <a:prstGeom prst="rect">
            <a:avLst/>
          </a:prstGeom>
        </p:spPr>
        <p:txBody>
          <a:bodyPr>
            <a:noAutofit/>
          </a:bodyPr>
          <a:lstStyle/>
          <a:p>
            <a:pPr marL="45720" indent="0">
              <a:buNone/>
            </a:pPr>
            <a:endParaRPr lang="uk-UA" sz="40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261007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260648"/>
            <a:ext cx="6512511" cy="1143000"/>
          </a:xfrm>
        </p:spPr>
        <p:txBody>
          <a:bodyPr/>
          <a:lstStyle/>
          <a:p>
            <a:pPr algn="ctr"/>
            <a:r>
              <a:rPr lang="en-US" dirty="0"/>
              <a:t>Cooking</a:t>
            </a:r>
            <a:endParaRPr lang="uk-UA" dirty="0"/>
          </a:p>
        </p:txBody>
      </p:sp>
      <p:sp>
        <p:nvSpPr>
          <p:cNvPr id="3" name="Объект 2"/>
          <p:cNvSpPr>
            <a:spLocks noGrp="1"/>
          </p:cNvSpPr>
          <p:nvPr>
            <p:ph sz="quarter" idx="4294967295"/>
          </p:nvPr>
        </p:nvSpPr>
        <p:spPr>
          <a:xfrm>
            <a:off x="467544" y="1052736"/>
            <a:ext cx="8424936" cy="5400600"/>
          </a:xfrm>
          <a:prstGeom prst="rect">
            <a:avLst/>
          </a:prstGeom>
        </p:spPr>
        <p:txBody>
          <a:bodyPr>
            <a:normAutofit fontScale="85000" lnSpcReduction="20000"/>
          </a:bodyPr>
          <a:lstStyle/>
          <a:p>
            <a:pPr marL="45720" indent="0">
              <a:buNone/>
            </a:pPr>
            <a:r>
              <a:rPr lang="en-US" sz="4100" dirty="0"/>
              <a:t>Ingredients:</a:t>
            </a:r>
          </a:p>
          <a:p>
            <a:pPr marL="560070" indent="-514350">
              <a:buFont typeface="+mj-lt"/>
              <a:buAutoNum type="arabicPeriod"/>
            </a:pPr>
            <a:r>
              <a:rPr lang="en-US" sz="3200" dirty="0"/>
              <a:t>0,5 kg pork </a:t>
            </a:r>
            <a:r>
              <a:rPr lang="en-US" sz="3200" dirty="0" smtClean="0"/>
              <a:t>shank</a:t>
            </a:r>
          </a:p>
          <a:p>
            <a:pPr marL="560070" indent="-514350">
              <a:buFont typeface="+mj-lt"/>
              <a:buAutoNum type="arabicPeriod"/>
            </a:pPr>
            <a:r>
              <a:rPr lang="en-US" sz="3200" dirty="0" smtClean="0"/>
              <a:t>0.5 </a:t>
            </a:r>
            <a:r>
              <a:rPr lang="en-US" sz="3200" dirty="0"/>
              <a:t>kg of pig's </a:t>
            </a:r>
            <a:r>
              <a:rPr lang="en-US" sz="3200" dirty="0" smtClean="0"/>
              <a:t>head</a:t>
            </a:r>
          </a:p>
          <a:p>
            <a:pPr marL="560070" indent="-514350">
              <a:buFont typeface="+mj-lt"/>
              <a:buAutoNum type="arabicPeriod"/>
            </a:pPr>
            <a:r>
              <a:rPr lang="en-US" sz="3200" dirty="0" smtClean="0"/>
              <a:t>0.5 kg </a:t>
            </a:r>
            <a:r>
              <a:rPr lang="en-US" sz="3200" dirty="0"/>
              <a:t>chicken </a:t>
            </a:r>
          </a:p>
          <a:p>
            <a:pPr marL="560070" indent="-514350">
              <a:buFont typeface="+mj-lt"/>
              <a:buAutoNum type="arabicPeriod"/>
            </a:pPr>
            <a:r>
              <a:rPr lang="en-US" sz="3200" dirty="0" smtClean="0"/>
              <a:t>2 </a:t>
            </a:r>
            <a:r>
              <a:rPr lang="en-US" sz="3200" dirty="0"/>
              <a:t>pork </a:t>
            </a:r>
            <a:r>
              <a:rPr lang="en-US" sz="3200" dirty="0" smtClean="0"/>
              <a:t>legs</a:t>
            </a:r>
          </a:p>
          <a:p>
            <a:pPr marL="560070" indent="-514350">
              <a:buFont typeface="+mj-lt"/>
              <a:buAutoNum type="arabicPeriod"/>
            </a:pPr>
            <a:r>
              <a:rPr lang="en-US" sz="3200" dirty="0" smtClean="0"/>
              <a:t>1 </a:t>
            </a:r>
            <a:r>
              <a:rPr lang="en-US" sz="3200" dirty="0"/>
              <a:t>large </a:t>
            </a:r>
            <a:r>
              <a:rPr lang="en-US" sz="3200" dirty="0" smtClean="0"/>
              <a:t>carrot</a:t>
            </a:r>
          </a:p>
          <a:p>
            <a:pPr marL="560070" indent="-514350">
              <a:buFont typeface="+mj-lt"/>
              <a:buAutoNum type="arabicPeriod"/>
            </a:pPr>
            <a:r>
              <a:rPr lang="en-US" sz="3200" dirty="0" smtClean="0"/>
              <a:t>1 onion</a:t>
            </a:r>
          </a:p>
          <a:p>
            <a:pPr marL="560070" indent="-514350">
              <a:buFont typeface="+mj-lt"/>
              <a:buAutoNum type="arabicPeriod"/>
            </a:pPr>
            <a:r>
              <a:rPr lang="en-US" sz="3200" dirty="0" smtClean="0"/>
              <a:t>5-6 </a:t>
            </a:r>
            <a:r>
              <a:rPr lang="en-US" sz="3200" dirty="0"/>
              <a:t>cloves of </a:t>
            </a:r>
            <a:r>
              <a:rPr lang="en-US" sz="3200" dirty="0" smtClean="0"/>
              <a:t>garlic</a:t>
            </a:r>
          </a:p>
          <a:p>
            <a:pPr marL="560070" indent="-514350">
              <a:buFont typeface="+mj-lt"/>
              <a:buAutoNum type="arabicPeriod"/>
            </a:pPr>
            <a:r>
              <a:rPr lang="en-US" sz="3200" dirty="0" smtClean="0"/>
              <a:t>2 </a:t>
            </a:r>
            <a:r>
              <a:rPr lang="en-US" sz="3200" dirty="0"/>
              <a:t>bay </a:t>
            </a:r>
            <a:r>
              <a:rPr lang="en-US" sz="3200" dirty="0" smtClean="0"/>
              <a:t>leaves</a:t>
            </a:r>
          </a:p>
          <a:p>
            <a:pPr marL="560070" indent="-514350">
              <a:buFont typeface="+mj-lt"/>
              <a:buAutoNum type="arabicPeriod"/>
            </a:pPr>
            <a:r>
              <a:rPr lang="en-US" sz="3200" dirty="0" smtClean="0"/>
              <a:t>5 </a:t>
            </a:r>
            <a:r>
              <a:rPr lang="en-US" sz="3200" dirty="0"/>
              <a:t>peas of black </a:t>
            </a:r>
            <a:r>
              <a:rPr lang="en-US" sz="3200" dirty="0" smtClean="0"/>
              <a:t>pepper</a:t>
            </a:r>
          </a:p>
          <a:p>
            <a:pPr marL="560070" indent="-514350">
              <a:buFont typeface="+mj-lt"/>
              <a:buAutoNum type="arabicPeriod"/>
            </a:pPr>
            <a:r>
              <a:rPr lang="en-US" sz="3200" dirty="0" smtClean="0"/>
              <a:t>Salt</a:t>
            </a:r>
          </a:p>
          <a:p>
            <a:pPr marL="560070" indent="-514350">
              <a:buFont typeface="+mj-lt"/>
              <a:buAutoNum type="arabicPeriod"/>
            </a:pPr>
            <a:r>
              <a:rPr lang="en-US" sz="3200" dirty="0" smtClean="0"/>
              <a:t>Water </a:t>
            </a:r>
            <a:r>
              <a:rPr lang="en-US" sz="3200" dirty="0"/>
              <a:t>2,5 l</a:t>
            </a:r>
          </a:p>
          <a:p>
            <a:pPr marL="45720" indent="0">
              <a:buNone/>
            </a:pPr>
            <a:endParaRPr lang="en-US" sz="3200" dirty="0" smtClean="0"/>
          </a:p>
          <a:p>
            <a:pPr marL="617220" indent="-571500">
              <a:buFont typeface="+mj-lt"/>
              <a:buAutoNum type="romanUcPeriod"/>
            </a:pPr>
            <a:endParaRPr lang="en-US" sz="3200" dirty="0"/>
          </a:p>
          <a:p>
            <a:pPr marL="617220" indent="-571500">
              <a:buFont typeface="+mj-lt"/>
              <a:buAutoNum type="romanUcPeriod"/>
            </a:pPr>
            <a:endParaRPr lang="en-US" sz="3200" dirty="0" smtClean="0"/>
          </a:p>
          <a:p>
            <a:pPr marL="45720" indent="0">
              <a:buNone/>
            </a:pPr>
            <a:endParaRPr lang="en-US" sz="3200" dirty="0"/>
          </a:p>
          <a:p>
            <a:pPr marL="45720" indent="0">
              <a:buNone/>
            </a:pPr>
            <a:endParaRPr lang="uk-UA" sz="3200" dirty="0"/>
          </a:p>
        </p:txBody>
      </p:sp>
    </p:spTree>
    <p:extLst>
      <p:ext uri="{BB962C8B-B14F-4D97-AF65-F5344CB8AC3E}">
        <p14:creationId xmlns:p14="http://schemas.microsoft.com/office/powerpoint/2010/main" val="10130999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4294967295"/>
          </p:nvPr>
        </p:nvSpPr>
        <p:spPr>
          <a:xfrm>
            <a:off x="179512" y="260648"/>
            <a:ext cx="4392488" cy="6336704"/>
          </a:xfrm>
          <a:prstGeom prst="rect">
            <a:avLst/>
          </a:prstGeom>
        </p:spPr>
        <p:txBody>
          <a:bodyPr>
            <a:normAutofit/>
          </a:bodyPr>
          <a:lstStyle/>
          <a:p>
            <a:r>
              <a:rPr lang="en-US" sz="2400" dirty="0"/>
              <a:t>Well wash the meat, cover with cold water, let stand for 2 hours, pour the water</a:t>
            </a:r>
            <a:r>
              <a:rPr lang="en-US" sz="2400" dirty="0" smtClean="0"/>
              <a:t>.</a:t>
            </a:r>
          </a:p>
          <a:p>
            <a:r>
              <a:rPr lang="en-US" sz="2400" dirty="0" smtClean="0"/>
              <a:t>Clean and cut </a:t>
            </a:r>
            <a:r>
              <a:rPr lang="en-US" sz="2400" dirty="0"/>
              <a:t>the </a:t>
            </a:r>
            <a:r>
              <a:rPr lang="en-US" sz="2400" dirty="0" smtClean="0"/>
              <a:t>vegetables.</a:t>
            </a:r>
          </a:p>
          <a:p>
            <a:r>
              <a:rPr lang="en-US" sz="2400" dirty="0" smtClean="0"/>
              <a:t>Meat, vegetables, spices put in a saucepan, cover with water up to the top. </a:t>
            </a:r>
          </a:p>
          <a:p>
            <a:r>
              <a:rPr lang="en-US" sz="2400" dirty="0" smtClean="0"/>
              <a:t>On </a:t>
            </a:r>
            <a:r>
              <a:rPr lang="en-US" sz="2400" dirty="0"/>
              <a:t>low heat bring to a boil and remove foam with a </a:t>
            </a:r>
            <a:r>
              <a:rPr lang="en-US" sz="2400" dirty="0" smtClean="0"/>
              <a:t>spoon.</a:t>
            </a:r>
          </a:p>
          <a:p>
            <a:r>
              <a:rPr lang="en-US" sz="2400" dirty="0"/>
              <a:t>Cook over very low heat, covered for about 6 hours.</a:t>
            </a:r>
          </a:p>
          <a:p>
            <a:pPr marL="45720" indent="0">
              <a:buNone/>
            </a:pPr>
            <a:endParaRPr lang="en-US" dirty="0" smtClean="0"/>
          </a:p>
          <a:p>
            <a:pPr marL="560070" indent="-514350">
              <a:buFont typeface="+mj-lt"/>
              <a:buAutoNum type="romanUcPeriod"/>
            </a:pPr>
            <a:endParaRPr lang="uk-UA"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37986" y="0"/>
            <a:ext cx="3263278" cy="1844134"/>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1576" y="1844134"/>
            <a:ext cx="3042752" cy="2279298"/>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45142" y="4123432"/>
            <a:ext cx="3798857" cy="2537637"/>
          </a:xfrm>
          <a:prstGeom prst="rect">
            <a:avLst/>
          </a:prstGeom>
        </p:spPr>
      </p:pic>
    </p:spTree>
    <p:extLst>
      <p:ext uri="{BB962C8B-B14F-4D97-AF65-F5344CB8AC3E}">
        <p14:creationId xmlns:p14="http://schemas.microsoft.com/office/powerpoint/2010/main" val="26930754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4294967295"/>
          </p:nvPr>
        </p:nvSpPr>
        <p:spPr>
          <a:xfrm>
            <a:off x="-38100" y="1147696"/>
            <a:ext cx="4536504" cy="4701604"/>
          </a:xfrm>
          <a:prstGeom prst="rect">
            <a:avLst/>
          </a:prstGeom>
        </p:spPr>
        <p:txBody>
          <a:bodyPr>
            <a:noAutofit/>
          </a:bodyPr>
          <a:lstStyle/>
          <a:p>
            <a:r>
              <a:rPr lang="en-US" sz="2400" dirty="0" smtClean="0"/>
              <a:t>Remove meat from </a:t>
            </a:r>
            <a:r>
              <a:rPr lang="en-US" sz="2400" dirty="0"/>
              <a:t>the broth and </a:t>
            </a:r>
            <a:r>
              <a:rPr lang="en-US" sz="2400" dirty="0" smtClean="0"/>
              <a:t>separate from </a:t>
            </a:r>
            <a:r>
              <a:rPr lang="en-US" sz="2400" dirty="0"/>
              <a:t>the bones</a:t>
            </a:r>
            <a:r>
              <a:rPr lang="en-US" sz="2400" dirty="0" smtClean="0"/>
              <a:t>.</a:t>
            </a:r>
          </a:p>
          <a:p>
            <a:r>
              <a:rPr lang="en-US" sz="2400" dirty="0" smtClean="0"/>
              <a:t>Add  garlic to the broth and </a:t>
            </a:r>
            <a:r>
              <a:rPr lang="en-US" sz="2400" dirty="0"/>
              <a:t>let stand </a:t>
            </a:r>
            <a:r>
              <a:rPr lang="en-US" sz="2400" dirty="0" smtClean="0"/>
              <a:t>for 10 </a:t>
            </a:r>
            <a:r>
              <a:rPr lang="en-US" sz="2400" dirty="0"/>
              <a:t>minutes.</a:t>
            </a:r>
          </a:p>
          <a:p>
            <a:r>
              <a:rPr lang="en-US" sz="2400" dirty="0" smtClean="0"/>
              <a:t>Salt</a:t>
            </a:r>
            <a:endParaRPr lang="en-US" sz="2400"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8024" y="0"/>
            <a:ext cx="3600400" cy="2405067"/>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8252" y="2405067"/>
            <a:ext cx="3059832" cy="2186862"/>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4559910"/>
            <a:ext cx="3672408" cy="2269614"/>
          </a:xfrm>
          <a:prstGeom prst="rect">
            <a:avLst/>
          </a:prstGeom>
        </p:spPr>
      </p:pic>
    </p:spTree>
    <p:extLst>
      <p:ext uri="{BB962C8B-B14F-4D97-AF65-F5344CB8AC3E}">
        <p14:creationId xmlns:p14="http://schemas.microsoft.com/office/powerpoint/2010/main" val="10210826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4294967295"/>
          </p:nvPr>
        </p:nvSpPr>
        <p:spPr>
          <a:xfrm>
            <a:off x="0" y="1484784"/>
            <a:ext cx="4608512" cy="3312368"/>
          </a:xfrm>
          <a:prstGeom prst="rect">
            <a:avLst/>
          </a:prstGeom>
        </p:spPr>
        <p:txBody>
          <a:bodyPr>
            <a:normAutofit/>
          </a:bodyPr>
          <a:lstStyle/>
          <a:p>
            <a:r>
              <a:rPr lang="en-US" sz="2400" dirty="0"/>
              <a:t>The broth </a:t>
            </a:r>
            <a:r>
              <a:rPr lang="en-US" sz="2400" dirty="0" smtClean="0"/>
              <a:t>must be </a:t>
            </a:r>
            <a:r>
              <a:rPr lang="en-US" sz="2400" dirty="0"/>
              <a:t>filtered through cheesecloth.</a:t>
            </a:r>
          </a:p>
          <a:p>
            <a:r>
              <a:rPr lang="en-US" sz="2400" dirty="0" smtClean="0"/>
              <a:t> Put the </a:t>
            </a:r>
            <a:r>
              <a:rPr lang="en-US" sz="2400" dirty="0"/>
              <a:t>meat in </a:t>
            </a:r>
            <a:r>
              <a:rPr lang="en-US" sz="2400" dirty="0" smtClean="0"/>
              <a:t>the shape</a:t>
            </a:r>
            <a:r>
              <a:rPr lang="en-US" sz="2400" dirty="0"/>
              <a:t>.</a:t>
            </a:r>
          </a:p>
          <a:p>
            <a:r>
              <a:rPr lang="en-US" sz="2400" dirty="0"/>
              <a:t>Pour the broth, put in the fridge for 6 hours or more to complete solidification.</a:t>
            </a:r>
            <a:endParaRPr lang="uk-UA" sz="24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0"/>
            <a:ext cx="3619500" cy="2717800"/>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0492" y="2717800"/>
            <a:ext cx="3168352" cy="2379043"/>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6148" y="4140200"/>
            <a:ext cx="3619500" cy="2717800"/>
          </a:xfrm>
          <a:prstGeom prst="rect">
            <a:avLst/>
          </a:prstGeom>
        </p:spPr>
      </p:pic>
    </p:spTree>
    <p:extLst>
      <p:ext uri="{BB962C8B-B14F-4D97-AF65-F5344CB8AC3E}">
        <p14:creationId xmlns:p14="http://schemas.microsoft.com/office/powerpoint/2010/main" val="18733936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4294967295"/>
          </p:nvPr>
        </p:nvPicPr>
        <p:blipFill rotWithShape="1">
          <a:blip r:embed="rId2" cstate="print">
            <a:extLst>
              <a:ext uri="{28A0092B-C50C-407E-A947-70E740481C1C}">
                <a14:useLocalDpi xmlns:a14="http://schemas.microsoft.com/office/drawing/2010/main" val="0"/>
              </a:ext>
            </a:extLst>
          </a:blip>
          <a:srcRect/>
          <a:stretch/>
        </p:blipFill>
        <p:spPr>
          <a:xfrm>
            <a:off x="0" y="0"/>
            <a:ext cx="9144000" cy="6858000"/>
          </a:xfrm>
          <a:prstGeom prst="rect">
            <a:avLst/>
          </a:prstGeom>
        </p:spPr>
      </p:pic>
      <p:sp>
        <p:nvSpPr>
          <p:cNvPr id="6" name="Выноска-облако 5"/>
          <p:cNvSpPr/>
          <p:nvPr/>
        </p:nvSpPr>
        <p:spPr>
          <a:xfrm>
            <a:off x="5148064" y="119460"/>
            <a:ext cx="2952328" cy="2064072"/>
          </a:xfrm>
          <a:prstGeom prst="cloudCallo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rPr>
              <a:t>Bon Appetite!</a:t>
            </a:r>
          </a:p>
        </p:txBody>
      </p:sp>
    </p:spTree>
    <p:extLst>
      <p:ext uri="{BB962C8B-B14F-4D97-AF65-F5344CB8AC3E}">
        <p14:creationId xmlns:p14="http://schemas.microsoft.com/office/powerpoint/2010/main" val="6768992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Чесночные пампушки"/>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44000" cy="6879819"/>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1143000" y="1214438"/>
            <a:ext cx="5629275" cy="2387600"/>
          </a:xfrm>
        </p:spPr>
        <p:txBody>
          <a:bodyPr/>
          <a:lstStyle/>
          <a:p>
            <a:r>
              <a:rPr lang="en-US" dirty="0" smtClean="0"/>
              <a:t>Ukrainian </a:t>
            </a:r>
            <a:r>
              <a:rPr lang="en-US" dirty="0" err="1" smtClean="0"/>
              <a:t>pampushki</a:t>
            </a:r>
            <a:endParaRPr lang="ru-RU" dirty="0"/>
          </a:p>
        </p:txBody>
      </p:sp>
    </p:spTree>
    <p:extLst>
      <p:ext uri="{BB962C8B-B14F-4D97-AF65-F5344CB8AC3E}">
        <p14:creationId xmlns:p14="http://schemas.microsoft.com/office/powerpoint/2010/main" val="419934393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836712"/>
            <a:ext cx="4728915" cy="4954489"/>
          </a:xfrm>
        </p:spPr>
        <p:txBody>
          <a:bodyPr>
            <a:normAutofit fontScale="85000" lnSpcReduction="10000"/>
          </a:bodyPr>
          <a:lstStyle/>
          <a:p>
            <a:pPr marL="0" indent="0">
              <a:buNone/>
            </a:pPr>
            <a:r>
              <a:rPr lang="en-US" dirty="0" smtClean="0"/>
              <a:t>Components:</a:t>
            </a:r>
          </a:p>
          <a:p>
            <a:pPr>
              <a:buFont typeface="Wingdings" panose="05000000000000000000" pitchFamily="2" charset="2"/>
              <a:buChar char="Ø"/>
            </a:pPr>
            <a:r>
              <a:rPr lang="en-US" dirty="0" smtClean="0"/>
              <a:t>Milk - 0.5 l;</a:t>
            </a:r>
          </a:p>
          <a:p>
            <a:pPr>
              <a:buFont typeface="Wingdings" panose="05000000000000000000" pitchFamily="2" charset="2"/>
              <a:buChar char="Ø"/>
            </a:pPr>
            <a:r>
              <a:rPr lang="en-US" dirty="0" smtClean="0"/>
              <a:t>Flour - 400 g;</a:t>
            </a:r>
          </a:p>
          <a:p>
            <a:pPr>
              <a:buFont typeface="Wingdings" panose="05000000000000000000" pitchFamily="2" charset="2"/>
              <a:buChar char="Ø"/>
            </a:pPr>
            <a:r>
              <a:rPr lang="en-US" dirty="0" smtClean="0"/>
              <a:t>Margarine or spread - 50 g;</a:t>
            </a:r>
          </a:p>
          <a:p>
            <a:pPr>
              <a:buFont typeface="Wingdings" panose="05000000000000000000" pitchFamily="2" charset="2"/>
              <a:buChar char="Ø"/>
            </a:pPr>
            <a:r>
              <a:rPr lang="en-US" dirty="0" smtClean="0"/>
              <a:t>Garlic - 3 cloves;</a:t>
            </a:r>
          </a:p>
          <a:p>
            <a:pPr>
              <a:buFont typeface="Wingdings" panose="05000000000000000000" pitchFamily="2" charset="2"/>
              <a:buChar char="Ø"/>
            </a:pPr>
            <a:r>
              <a:rPr lang="en-US" dirty="0" smtClean="0"/>
              <a:t>Sugar - 1 tsp;</a:t>
            </a:r>
          </a:p>
          <a:p>
            <a:pPr>
              <a:buFont typeface="Wingdings" panose="05000000000000000000" pitchFamily="2" charset="2"/>
              <a:buChar char="Ø"/>
            </a:pPr>
            <a:r>
              <a:rPr lang="en-US" dirty="0" smtClean="0"/>
              <a:t>Salt - 1 tsp;</a:t>
            </a:r>
          </a:p>
          <a:p>
            <a:pPr>
              <a:buFont typeface="Wingdings" panose="05000000000000000000" pitchFamily="2" charset="2"/>
              <a:buChar char="Ø"/>
            </a:pPr>
            <a:r>
              <a:rPr lang="en-US" dirty="0" smtClean="0"/>
              <a:t>Vegetable oil - 50 ml;</a:t>
            </a:r>
          </a:p>
          <a:p>
            <a:pPr>
              <a:buFont typeface="Wingdings" panose="05000000000000000000" pitchFamily="2" charset="2"/>
              <a:buChar char="Ø"/>
            </a:pPr>
            <a:r>
              <a:rPr lang="en-US" dirty="0" smtClean="0"/>
              <a:t>Yeast "Soft point" - 1 pack;</a:t>
            </a:r>
          </a:p>
          <a:p>
            <a:pPr>
              <a:buFont typeface="Wingdings" panose="05000000000000000000" pitchFamily="2" charset="2"/>
              <a:buChar char="Ø"/>
            </a:pPr>
            <a:r>
              <a:rPr lang="en-US" dirty="0" smtClean="0"/>
              <a:t>The water - </a:t>
            </a:r>
            <a:r>
              <a:rPr lang="en-US" dirty="0"/>
              <a:t> </a:t>
            </a:r>
            <a:r>
              <a:rPr lang="en-US" dirty="0" smtClean="0"/>
              <a:t>1 glass</a:t>
            </a:r>
            <a:endParaRPr lang="ru-RU" dirty="0"/>
          </a:p>
        </p:txBody>
      </p:sp>
      <p:sp>
        <p:nvSpPr>
          <p:cNvPr id="4" name="AutoShape 2" descr="Картинки по запросу ингредиенты для пампушек"/>
          <p:cNvSpPr>
            <a:spLocks noChangeAspect="1" noChangeArrowheads="1"/>
          </p:cNvSpPr>
          <p:nvPr/>
        </p:nvSpPr>
        <p:spPr bwMode="auto">
          <a:xfrm>
            <a:off x="6573087" y="1427458"/>
            <a:ext cx="1705940" cy="227459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Картинки по запросу ингредиенты для пампушек"/>
          <p:cNvSpPr>
            <a:spLocks noChangeAspect="1" noChangeArrowheads="1"/>
          </p:cNvSpPr>
          <p:nvPr/>
        </p:nvSpPr>
        <p:spPr bwMode="auto">
          <a:xfrm>
            <a:off x="230981" y="7938"/>
            <a:ext cx="2286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 name="Рисунок 5"/>
          <p:cNvPicPr>
            <a:picLocks noChangeAspect="1"/>
          </p:cNvPicPr>
          <p:nvPr/>
        </p:nvPicPr>
        <p:blipFill>
          <a:blip r:embed="rId2" cstate="print"/>
          <a:stretch>
            <a:fillRect/>
          </a:stretch>
        </p:blipFill>
        <p:spPr>
          <a:xfrm>
            <a:off x="5148064" y="836712"/>
            <a:ext cx="3995936" cy="4715244"/>
          </a:xfrm>
          <a:prstGeom prst="rect">
            <a:avLst/>
          </a:prstGeom>
        </p:spPr>
      </p:pic>
    </p:spTree>
    <p:extLst>
      <p:ext uri="{BB962C8B-B14F-4D97-AF65-F5344CB8AC3E}">
        <p14:creationId xmlns:p14="http://schemas.microsoft.com/office/powerpoint/2010/main" val="22539307"/>
      </p:ext>
    </p:extLst>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620689"/>
            <a:ext cx="4248472" cy="5556276"/>
          </a:xfrm>
        </p:spPr>
        <p:txBody>
          <a:bodyPr/>
          <a:lstStyle/>
          <a:p>
            <a:pPr marL="0" indent="0">
              <a:buNone/>
            </a:pPr>
            <a:endParaRPr lang="ru-RU" dirty="0" smtClean="0"/>
          </a:p>
          <a:p>
            <a:pPr marL="0" indent="0">
              <a:buNone/>
            </a:pPr>
            <a:r>
              <a:rPr lang="en-US" dirty="0" smtClean="0"/>
              <a:t>Add the </a:t>
            </a:r>
            <a:r>
              <a:rPr lang="en-US" dirty="0"/>
              <a:t>dry yeast </a:t>
            </a:r>
            <a:r>
              <a:rPr lang="en-US" dirty="0" smtClean="0"/>
              <a:t>and one cup of flour into the warmed milk. Knead well and leave for a few minutes. Then add salt, melted spread and flour.</a:t>
            </a:r>
            <a:endParaRPr lang="ru-RU" dirty="0"/>
          </a:p>
        </p:txBody>
      </p:sp>
      <p:pic>
        <p:nvPicPr>
          <p:cNvPr id="2050" name="Picture 2" descr="развести пампушки"/>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81863" y="980728"/>
            <a:ext cx="4529989" cy="45501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1393988"/>
      </p:ext>
    </p:extLst>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764704"/>
            <a:ext cx="4640139" cy="5026497"/>
          </a:xfrm>
        </p:spPr>
        <p:txBody>
          <a:bodyPr/>
          <a:lstStyle/>
          <a:p>
            <a:pPr marL="0" indent="0">
              <a:buNone/>
            </a:pPr>
            <a:endParaRPr lang="ru-RU" dirty="0" smtClean="0"/>
          </a:p>
          <a:p>
            <a:pPr marL="0" indent="0">
              <a:buNone/>
            </a:pPr>
            <a:r>
              <a:rPr lang="en-US" dirty="0" smtClean="0"/>
              <a:t>Knead the dough. Flour </a:t>
            </a:r>
            <a:r>
              <a:rPr lang="en-US" dirty="0"/>
              <a:t>d</a:t>
            </a:r>
            <a:r>
              <a:rPr lang="en-US" dirty="0" smtClean="0"/>
              <a:t>osage </a:t>
            </a:r>
            <a:r>
              <a:rPr lang="en-US" dirty="0"/>
              <a:t>can vary, it depends on its quality. </a:t>
            </a:r>
            <a:r>
              <a:rPr lang="en-US" dirty="0" smtClean="0"/>
              <a:t>Grease </a:t>
            </a:r>
            <a:r>
              <a:rPr lang="en-US" dirty="0"/>
              <a:t>dough with vegetable oil and </a:t>
            </a:r>
            <a:r>
              <a:rPr lang="en-US" dirty="0" smtClean="0"/>
              <a:t>cover with </a:t>
            </a:r>
            <a:r>
              <a:rPr lang="en-US" dirty="0"/>
              <a:t>a bowl, leave to rise for one hour. </a:t>
            </a:r>
            <a:endParaRPr lang="ru-RU" dirty="0"/>
          </a:p>
        </p:txBody>
      </p:sp>
      <p:pic>
        <p:nvPicPr>
          <p:cNvPr id="3074" name="Picture 2" descr="дайте тесту подойти"/>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45958" y="1052736"/>
            <a:ext cx="4298042" cy="4666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4202069"/>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5602" name="Заголовок 1"/>
          <p:cNvSpPr>
            <a:spLocks noGrp="1"/>
          </p:cNvSpPr>
          <p:nvPr>
            <p:ph type="ctrTitle" idx="4294967295"/>
          </p:nvPr>
        </p:nvSpPr>
        <p:spPr>
          <a:xfrm>
            <a:off x="0" y="2420938"/>
            <a:ext cx="8132763" cy="1512887"/>
          </a:xfrm>
        </p:spPr>
        <p:txBody>
          <a:bodyPr/>
          <a:lstStyle/>
          <a:p>
            <a:pPr eaLnBrk="1" hangingPunct="1"/>
            <a:r>
              <a:rPr lang="ru-RU" sz="5400" b="1" i="1" dirty="0" smtClean="0">
                <a:latin typeface="Times New Roman" pitchFamily="18" charset="0"/>
              </a:rPr>
              <a:t>  </a:t>
            </a:r>
            <a:r>
              <a:rPr lang="en-US" sz="5400" b="1" i="1" dirty="0" smtClean="0">
                <a:latin typeface="Times New Roman" pitchFamily="18" charset="0"/>
              </a:rPr>
              <a:t>What don’t you like to eat?</a:t>
            </a:r>
            <a:endParaRPr lang="uk-UA" sz="5400" b="1" i="1" dirty="0" smtClean="0">
              <a:latin typeface="Times New Roman" pitchFamily="18" charset="0"/>
            </a:endParaRPr>
          </a:p>
        </p:txBody>
      </p:sp>
      <p:pic>
        <p:nvPicPr>
          <p:cNvPr id="2560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088" y="836613"/>
            <a:ext cx="2376487" cy="1749425"/>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3575" y="4005263"/>
            <a:ext cx="1944688" cy="1931987"/>
          </a:xfrm>
          <a:prstGeom prst="rect">
            <a:avLst/>
          </a:prstGeom>
          <a:noFill/>
          <a:extLst>
            <a:ext uri="{909E8E84-426E-40DD-AFC4-6F175D3DCCD1}">
              <a14:hiddenFill xmlns:a14="http://schemas.microsoft.com/office/drawing/2010/main">
                <a:solidFill>
                  <a:srgbClr val="FFFFFF"/>
                </a:solidFill>
              </a14:hiddenFill>
            </a:ext>
          </a:extLst>
        </p:spPr>
      </p:pic>
      <p:pic>
        <p:nvPicPr>
          <p:cNvPr id="25608"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27538" y="836613"/>
            <a:ext cx="2514600" cy="1819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67216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260649"/>
            <a:ext cx="7416824" cy="1512168"/>
          </a:xfrm>
        </p:spPr>
        <p:txBody>
          <a:bodyPr/>
          <a:lstStyle/>
          <a:p>
            <a:pPr marL="0" indent="0">
              <a:buNone/>
            </a:pPr>
            <a:endParaRPr lang="ru-RU" sz="3600" dirty="0" smtClean="0"/>
          </a:p>
          <a:p>
            <a:pPr marL="0" indent="0" algn="ctr">
              <a:buNone/>
            </a:pPr>
            <a:r>
              <a:rPr lang="en-US" sz="4000" dirty="0" smtClean="0"/>
              <a:t>Chop garlic and </a:t>
            </a:r>
            <a:r>
              <a:rPr lang="en-US" sz="4000" dirty="0"/>
              <a:t>fresh </a:t>
            </a:r>
            <a:r>
              <a:rPr lang="en-US" sz="4000" dirty="0" smtClean="0"/>
              <a:t>greens</a:t>
            </a:r>
            <a:endParaRPr lang="ru-RU" sz="4000" dirty="0"/>
          </a:p>
        </p:txBody>
      </p:sp>
      <p:pic>
        <p:nvPicPr>
          <p:cNvPr id="4098" name="Picture 2" descr="смешайте зелень"/>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988840"/>
            <a:ext cx="6696744" cy="4526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6642707"/>
      </p:ext>
    </p:extLst>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1124744"/>
            <a:ext cx="4334198" cy="4869657"/>
          </a:xfrm>
        </p:spPr>
        <p:txBody>
          <a:bodyPr/>
          <a:lstStyle/>
          <a:p>
            <a:pPr marL="0" indent="0">
              <a:buNone/>
            </a:pPr>
            <a:endParaRPr lang="ru-RU" dirty="0" smtClean="0"/>
          </a:p>
          <a:p>
            <a:pPr marL="0" indent="0">
              <a:buNone/>
            </a:pPr>
            <a:r>
              <a:rPr lang="en-US" dirty="0" smtClean="0"/>
              <a:t>Activate </a:t>
            </a:r>
            <a:r>
              <a:rPr lang="en-US" dirty="0"/>
              <a:t>the electric oven </a:t>
            </a:r>
            <a:r>
              <a:rPr lang="en-US" dirty="0" smtClean="0"/>
              <a:t>and make the balls</a:t>
            </a:r>
            <a:endParaRPr lang="ru-RU" dirty="0"/>
          </a:p>
        </p:txBody>
      </p:sp>
      <p:pic>
        <p:nvPicPr>
          <p:cNvPr id="5122" name="Picture 2" descr="сформируйте пампушки"/>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76135" y="1412776"/>
            <a:ext cx="4967865" cy="3488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3289327"/>
      </p:ext>
    </p:extLst>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3608" y="260649"/>
            <a:ext cx="6912767" cy="1872208"/>
          </a:xfrm>
        </p:spPr>
        <p:txBody>
          <a:bodyPr/>
          <a:lstStyle/>
          <a:p>
            <a:pPr marL="0" indent="0" algn="ctr">
              <a:buNone/>
            </a:pPr>
            <a:endParaRPr lang="ru-RU" dirty="0" smtClean="0"/>
          </a:p>
          <a:p>
            <a:pPr marL="0" indent="0" algn="ctr">
              <a:buNone/>
            </a:pPr>
            <a:r>
              <a:rPr lang="en-US" dirty="0" smtClean="0"/>
              <a:t>Bake for </a:t>
            </a:r>
            <a:r>
              <a:rPr lang="en-US" dirty="0"/>
              <a:t>half an </a:t>
            </a:r>
            <a:r>
              <a:rPr lang="en-US" dirty="0" smtClean="0"/>
              <a:t>hour</a:t>
            </a:r>
            <a:endParaRPr lang="en-US" dirty="0"/>
          </a:p>
          <a:p>
            <a:pPr marL="0" indent="0" algn="ctr">
              <a:buNone/>
            </a:pPr>
            <a:endParaRPr lang="ru-RU" dirty="0"/>
          </a:p>
        </p:txBody>
      </p:sp>
      <p:pic>
        <p:nvPicPr>
          <p:cNvPr id="7170" name="Picture 2" descr="пампушки готовы"/>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1909656"/>
            <a:ext cx="6984776" cy="4759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5139548"/>
      </p:ext>
    </p:extLst>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13232" y="332657"/>
            <a:ext cx="5979047" cy="1224136"/>
          </a:xfrm>
        </p:spPr>
        <p:txBody>
          <a:bodyPr/>
          <a:lstStyle/>
          <a:p>
            <a:pPr marL="0" indent="0" algn="ctr">
              <a:buNone/>
            </a:pPr>
            <a:endParaRPr lang="ru-RU" dirty="0" smtClean="0"/>
          </a:p>
          <a:p>
            <a:pPr marL="0" indent="0" algn="ctr">
              <a:buNone/>
            </a:pPr>
            <a:r>
              <a:rPr lang="en-US" dirty="0" smtClean="0"/>
              <a:t>Cover with garlic</a:t>
            </a:r>
            <a:endParaRPr lang="ru-RU" dirty="0"/>
          </a:p>
        </p:txBody>
      </p:sp>
      <p:pic>
        <p:nvPicPr>
          <p:cNvPr id="8194" name="Picture 2" descr="смазать соусом"/>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916832"/>
            <a:ext cx="6768752" cy="4369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749674"/>
      </p:ext>
    </p:extLst>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836712"/>
            <a:ext cx="4210371" cy="4954489"/>
          </a:xfrm>
        </p:spPr>
        <p:txBody>
          <a:bodyPr>
            <a:normAutofit/>
          </a:bodyPr>
          <a:lstStyle/>
          <a:p>
            <a:pPr marL="0" indent="0">
              <a:buNone/>
            </a:pPr>
            <a:r>
              <a:rPr lang="en-US" sz="7200" dirty="0" smtClean="0"/>
              <a:t>Enjoy your meal!!!</a:t>
            </a:r>
            <a:endParaRPr lang="ru-RU" sz="7200" dirty="0"/>
          </a:p>
        </p:txBody>
      </p:sp>
      <p:pic>
        <p:nvPicPr>
          <p:cNvPr id="9218" name="Picture 2" descr="Китайские пампушки с чем едят. китайские пампушки с чем едят. ">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8830" y="548680"/>
            <a:ext cx="5555169" cy="5416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1115454"/>
      </p:ext>
    </p:extLst>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xn--80ad9aaafkkq.xn--p1ai/images/Eda/Pervoe/SupGalushki/IMG_3636.JPG"/>
          <p:cNvPicPr>
            <a:picLocks noChangeAspect="1" noChangeArrowheads="1"/>
          </p:cNvPicPr>
          <p:nvPr/>
        </p:nvPicPr>
        <p:blipFill>
          <a:blip r:embed="rId2" cstate="print"/>
          <a:srcRect/>
          <a:stretch>
            <a:fillRect/>
          </a:stretch>
        </p:blipFill>
        <p:spPr bwMode="auto">
          <a:xfrm>
            <a:off x="683568" y="1340768"/>
            <a:ext cx="7620000" cy="5328592"/>
          </a:xfrm>
          <a:prstGeom prst="rect">
            <a:avLst/>
          </a:prstGeom>
          <a:ln>
            <a:noFill/>
          </a:ln>
          <a:effectLst>
            <a:softEdge rad="112500"/>
          </a:effectLst>
        </p:spPr>
      </p:pic>
      <p:sp>
        <p:nvSpPr>
          <p:cNvPr id="4" name="Прямоугольник 3"/>
          <p:cNvSpPr/>
          <p:nvPr/>
        </p:nvSpPr>
        <p:spPr>
          <a:xfrm>
            <a:off x="539552" y="620688"/>
            <a:ext cx="8136904" cy="830997"/>
          </a:xfrm>
          <a:prstGeom prst="rect">
            <a:avLst/>
          </a:prstGeom>
        </p:spPr>
        <p:txBody>
          <a:bodyPr wrap="square">
            <a:spAutoFit/>
          </a:bodyPr>
          <a:lstStyle/>
          <a:p>
            <a:pPr algn="ctr"/>
            <a:r>
              <a:rPr lang="en-US" sz="4800" dirty="0" smtClean="0"/>
              <a:t>Soup with dumplings</a:t>
            </a:r>
            <a:endParaRPr lang="ru-RU" sz="48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0"/>
            <a:ext cx="4788024" cy="6740307"/>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Ingredients:</a:t>
            </a: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2 chicken legs </a:t>
            </a:r>
          </a:p>
          <a:p>
            <a:r>
              <a:rPr lang="en-US" sz="2400" dirty="0" smtClean="0">
                <a:latin typeface="Times New Roman" pitchFamily="18" charset="0"/>
                <a:cs typeface="Times New Roman" pitchFamily="18" charset="0"/>
              </a:rPr>
              <a:t>Water - 2.5 l</a:t>
            </a:r>
          </a:p>
          <a:p>
            <a:r>
              <a:rPr lang="en-US" sz="2400" dirty="0" smtClean="0">
                <a:latin typeface="Times New Roman" pitchFamily="18" charset="0"/>
                <a:cs typeface="Times New Roman" pitchFamily="18" charset="0"/>
              </a:rPr>
              <a:t>4 peas of black pepper</a:t>
            </a:r>
          </a:p>
          <a:p>
            <a:r>
              <a:rPr lang="en-US" sz="2400" dirty="0" smtClean="0">
                <a:latin typeface="Times New Roman" pitchFamily="18" charset="0"/>
                <a:cs typeface="Times New Roman" pitchFamily="18" charset="0"/>
              </a:rPr>
              <a:t>2 bay leaves</a:t>
            </a:r>
          </a:p>
          <a:p>
            <a:r>
              <a:rPr lang="en-US" sz="2400" dirty="0" smtClean="0">
                <a:latin typeface="Times New Roman" pitchFamily="18" charset="0"/>
                <a:cs typeface="Times New Roman" pitchFamily="18" charset="0"/>
              </a:rPr>
              <a:t>3 potatoes</a:t>
            </a:r>
          </a:p>
          <a:p>
            <a:r>
              <a:rPr lang="en-US" sz="2400" dirty="0" smtClean="0">
                <a:latin typeface="Times New Roman" pitchFamily="18" charset="0"/>
                <a:cs typeface="Times New Roman" pitchFamily="18" charset="0"/>
              </a:rPr>
              <a:t>Butter - 30 g</a:t>
            </a:r>
          </a:p>
          <a:p>
            <a:r>
              <a:rPr lang="en-US" sz="2400" dirty="0" smtClean="0">
                <a:latin typeface="Times New Roman" pitchFamily="18" charset="0"/>
                <a:cs typeface="Times New Roman" pitchFamily="18" charset="0"/>
              </a:rPr>
              <a:t>Vegetable oil - 2 tbsp</a:t>
            </a:r>
          </a:p>
          <a:p>
            <a:r>
              <a:rPr lang="en-US" sz="2400" dirty="0" smtClean="0">
                <a:latin typeface="Times New Roman" pitchFamily="18" charset="0"/>
                <a:cs typeface="Times New Roman" pitchFamily="18" charset="0"/>
              </a:rPr>
              <a:t>1 onion</a:t>
            </a:r>
          </a:p>
          <a:p>
            <a:r>
              <a:rPr lang="en-US" sz="2400" dirty="0" smtClean="0">
                <a:latin typeface="Times New Roman" pitchFamily="18" charset="0"/>
                <a:cs typeface="Times New Roman" pitchFamily="18" charset="0"/>
              </a:rPr>
              <a:t>Black pepper </a:t>
            </a:r>
          </a:p>
          <a:p>
            <a:r>
              <a:rPr lang="en-US" sz="2400" dirty="0" smtClean="0">
                <a:latin typeface="Times New Roman" pitchFamily="18" charset="0"/>
                <a:cs typeface="Times New Roman" pitchFamily="18" charset="0"/>
              </a:rPr>
              <a:t>Salt </a:t>
            </a:r>
          </a:p>
          <a:p>
            <a:r>
              <a:rPr lang="en-US" sz="2400" dirty="0" smtClean="0">
                <a:latin typeface="Times New Roman" pitchFamily="18" charset="0"/>
                <a:cs typeface="Times New Roman" pitchFamily="18" charset="0"/>
              </a:rPr>
              <a:t>1 carrot</a:t>
            </a:r>
          </a:p>
          <a:p>
            <a:r>
              <a:rPr lang="en-US" sz="2400" dirty="0" smtClean="0">
                <a:latin typeface="Times New Roman" pitchFamily="18" charset="0"/>
                <a:cs typeface="Times New Roman" pitchFamily="18" charset="0"/>
              </a:rPr>
              <a:t>Milk - 2 tbsp</a:t>
            </a:r>
          </a:p>
          <a:p>
            <a:r>
              <a:rPr lang="en-US" sz="2400" dirty="0" smtClean="0">
                <a:latin typeface="Times New Roman" pitchFamily="18" charset="0"/>
                <a:cs typeface="Times New Roman" pitchFamily="18" charset="0"/>
              </a:rPr>
              <a:t>2 eggs </a:t>
            </a:r>
          </a:p>
          <a:p>
            <a:r>
              <a:rPr lang="en-US" sz="2400" dirty="0" smtClean="0">
                <a:latin typeface="Times New Roman" pitchFamily="18" charset="0"/>
                <a:cs typeface="Times New Roman" pitchFamily="18" charset="0"/>
              </a:rPr>
              <a:t>Flour - 7 tablespoons</a:t>
            </a:r>
          </a:p>
          <a:p>
            <a:r>
              <a:rPr lang="en-US" sz="2400" dirty="0" smtClean="0">
                <a:latin typeface="Times New Roman" pitchFamily="18" charset="0"/>
                <a:cs typeface="Times New Roman" pitchFamily="18" charset="0"/>
              </a:rPr>
              <a:t>Garlic </a:t>
            </a:r>
          </a:p>
          <a:p>
            <a:r>
              <a:rPr lang="en-US" sz="2400" dirty="0" smtClean="0">
                <a:latin typeface="Times New Roman" pitchFamily="18" charset="0"/>
                <a:cs typeface="Times New Roman" pitchFamily="18" charset="0"/>
              </a:rPr>
              <a:t>Greens </a:t>
            </a:r>
            <a:endParaRPr lang="ru-RU" sz="2400" dirty="0">
              <a:latin typeface="Times New Roman" pitchFamily="18" charset="0"/>
              <a:cs typeface="Times New Roman" pitchFamily="18" charset="0"/>
            </a:endParaRPr>
          </a:p>
        </p:txBody>
      </p:sp>
      <p:pic>
        <p:nvPicPr>
          <p:cNvPr id="17410" name="Picture 2" descr="http://fb.ru/misc/i/gallery/5419/260163.jpg"/>
          <p:cNvPicPr>
            <a:picLocks noChangeAspect="1" noChangeArrowheads="1"/>
          </p:cNvPicPr>
          <p:nvPr/>
        </p:nvPicPr>
        <p:blipFill>
          <a:blip r:embed="rId2" cstate="print"/>
          <a:srcRect/>
          <a:stretch>
            <a:fillRect/>
          </a:stretch>
        </p:blipFill>
        <p:spPr bwMode="auto">
          <a:xfrm>
            <a:off x="3238500" y="836712"/>
            <a:ext cx="5905500" cy="477202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836712"/>
            <a:ext cx="6912768" cy="2062103"/>
          </a:xfrm>
          <a:prstGeom prst="rect">
            <a:avLst/>
          </a:prstGeom>
        </p:spPr>
        <p:txBody>
          <a:bodyPr wrap="square">
            <a:spAutoFit/>
          </a:bodyPr>
          <a:lstStyle/>
          <a:p>
            <a:r>
              <a:rPr lang="en-US" sz="3200" dirty="0" smtClean="0">
                <a:latin typeface="Times New Roman" pitchFamily="18" charset="0"/>
                <a:cs typeface="Times New Roman" pitchFamily="18" charset="0"/>
              </a:rPr>
              <a:t>Put the chicken legs into the cold water and put on fire</a:t>
            </a:r>
          </a:p>
          <a:p>
            <a:r>
              <a:rPr lang="en-US" sz="3200" dirty="0" smtClean="0">
                <a:latin typeface="Times New Roman" pitchFamily="18" charset="0"/>
                <a:cs typeface="Times New Roman" pitchFamily="18" charset="0"/>
              </a:rPr>
              <a:t>Add bay leaves and pepper</a:t>
            </a:r>
          </a:p>
          <a:p>
            <a:r>
              <a:rPr lang="en-US" sz="3200" dirty="0" smtClean="0">
                <a:latin typeface="Times New Roman" pitchFamily="18" charset="0"/>
                <a:cs typeface="Times New Roman" pitchFamily="18" charset="0"/>
              </a:rPr>
              <a:t>Cut the vegetables</a:t>
            </a:r>
          </a:p>
        </p:txBody>
      </p:sp>
      <p:sp>
        <p:nvSpPr>
          <p:cNvPr id="3" name="Прямоугольник 2"/>
          <p:cNvSpPr/>
          <p:nvPr/>
        </p:nvSpPr>
        <p:spPr>
          <a:xfrm>
            <a:off x="3491880" y="188640"/>
            <a:ext cx="1319079" cy="646331"/>
          </a:xfrm>
          <a:prstGeom prst="rect">
            <a:avLst/>
          </a:prstGeom>
        </p:spPr>
        <p:txBody>
          <a:bodyPr wrap="none">
            <a:spAutoFit/>
          </a:bodyPr>
          <a:lstStyle/>
          <a:p>
            <a:r>
              <a:rPr lang="en-US" sz="3600" dirty="0" smtClean="0"/>
              <a:t>step 1</a:t>
            </a:r>
            <a:endParaRPr lang="ru-RU" sz="3600" dirty="0"/>
          </a:p>
        </p:txBody>
      </p:sp>
      <p:pic>
        <p:nvPicPr>
          <p:cNvPr id="18434" name="Picture 2" descr="https://menunedeli.ru/wp-content/uploads/2014/09/34/S-ov.jpg"/>
          <p:cNvPicPr>
            <a:picLocks noChangeAspect="1" noChangeArrowheads="1"/>
          </p:cNvPicPr>
          <p:nvPr/>
        </p:nvPicPr>
        <p:blipFill>
          <a:blip r:embed="rId2" cstate="print"/>
          <a:srcRect/>
          <a:stretch>
            <a:fillRect/>
          </a:stretch>
        </p:blipFill>
        <p:spPr bwMode="auto">
          <a:xfrm>
            <a:off x="539552" y="2204864"/>
            <a:ext cx="8136904" cy="439248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3608" y="1196752"/>
            <a:ext cx="6408712" cy="1200329"/>
          </a:xfrm>
          <a:prstGeom prst="rect">
            <a:avLst/>
          </a:prstGeom>
        </p:spPr>
        <p:txBody>
          <a:bodyPr wrap="square">
            <a:spAutoFit/>
          </a:bodyPr>
          <a:lstStyle/>
          <a:p>
            <a:r>
              <a:rPr lang="en-US" sz="3600" dirty="0" smtClean="0">
                <a:latin typeface="Times New Roman" pitchFamily="18" charset="0"/>
                <a:cs typeface="Times New Roman" pitchFamily="18" charset="0"/>
              </a:rPr>
              <a:t>Chop and fry the onions</a:t>
            </a:r>
          </a:p>
          <a:p>
            <a:r>
              <a:rPr lang="en-US" sz="3600" dirty="0" smtClean="0">
                <a:latin typeface="Times New Roman" pitchFamily="18" charset="0"/>
                <a:cs typeface="Times New Roman" pitchFamily="18" charset="0"/>
              </a:rPr>
              <a:t>Add some butter</a:t>
            </a:r>
            <a:endParaRPr lang="ru-RU" sz="3600" dirty="0">
              <a:latin typeface="Times New Roman" pitchFamily="18" charset="0"/>
              <a:cs typeface="Times New Roman" pitchFamily="18" charset="0"/>
            </a:endParaRPr>
          </a:p>
        </p:txBody>
      </p:sp>
      <p:sp>
        <p:nvSpPr>
          <p:cNvPr id="4" name="Прямоугольник 3"/>
          <p:cNvSpPr/>
          <p:nvPr/>
        </p:nvSpPr>
        <p:spPr>
          <a:xfrm>
            <a:off x="3203848" y="404664"/>
            <a:ext cx="1319079" cy="646331"/>
          </a:xfrm>
          <a:prstGeom prst="rect">
            <a:avLst/>
          </a:prstGeom>
        </p:spPr>
        <p:txBody>
          <a:bodyPr wrap="none">
            <a:spAutoFit/>
          </a:bodyPr>
          <a:lstStyle/>
          <a:p>
            <a:r>
              <a:rPr lang="en-US" sz="3600" dirty="0" smtClean="0"/>
              <a:t>step 2</a:t>
            </a:r>
            <a:endParaRPr lang="ru-RU" sz="3600" dirty="0"/>
          </a:p>
        </p:txBody>
      </p:sp>
      <p:pic>
        <p:nvPicPr>
          <p:cNvPr id="19458" name="Picture 2" descr="https://menunedeli.ru/wp-content/uploads/2014/09/34/S-luk.jpg"/>
          <p:cNvPicPr>
            <a:picLocks noChangeAspect="1" noChangeArrowheads="1"/>
          </p:cNvPicPr>
          <p:nvPr/>
        </p:nvPicPr>
        <p:blipFill>
          <a:blip r:embed="rId2" cstate="print"/>
          <a:srcRect/>
          <a:stretch>
            <a:fillRect/>
          </a:stretch>
        </p:blipFill>
        <p:spPr bwMode="auto">
          <a:xfrm>
            <a:off x="1259632" y="2852936"/>
            <a:ext cx="5904656" cy="338437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3608" y="980728"/>
            <a:ext cx="6912768" cy="1815882"/>
          </a:xfrm>
          <a:prstGeom prst="rect">
            <a:avLst/>
          </a:prstGeom>
        </p:spPr>
        <p:txBody>
          <a:bodyPr wrap="square">
            <a:spAutoFit/>
          </a:bodyPr>
          <a:lstStyle/>
          <a:p>
            <a:r>
              <a:rPr lang="en-US" sz="2800" dirty="0" smtClean="0">
                <a:latin typeface="Times New Roman" pitchFamily="18" charset="0"/>
                <a:cs typeface="Times New Roman" pitchFamily="18" charset="0"/>
              </a:rPr>
              <a:t>Prepare the dough for dumplings. </a:t>
            </a:r>
          </a:p>
          <a:p>
            <a:r>
              <a:rPr lang="en-US" sz="2800" dirty="0" smtClean="0">
                <a:latin typeface="Times New Roman" pitchFamily="18" charset="0"/>
                <a:cs typeface="Times New Roman" pitchFamily="18" charset="0"/>
              </a:rPr>
              <a:t>Whisk two eggs.</a:t>
            </a:r>
          </a:p>
          <a:p>
            <a:r>
              <a:rPr lang="en-US" sz="2800" dirty="0" smtClean="0">
                <a:latin typeface="Times New Roman" pitchFamily="18" charset="0"/>
                <a:cs typeface="Times New Roman" pitchFamily="18" charset="0"/>
              </a:rPr>
              <a:t>Pour the milk, salt the pepper. </a:t>
            </a:r>
          </a:p>
          <a:p>
            <a:r>
              <a:rPr lang="en-US" sz="2800" dirty="0" smtClean="0">
                <a:latin typeface="Times New Roman" pitchFamily="18" charset="0"/>
                <a:cs typeface="Times New Roman" pitchFamily="18" charset="0"/>
              </a:rPr>
              <a:t>Add flour and garlic</a:t>
            </a:r>
            <a:endParaRPr lang="ru-RU" sz="2800" dirty="0">
              <a:latin typeface="Times New Roman" pitchFamily="18" charset="0"/>
              <a:cs typeface="Times New Roman" pitchFamily="18" charset="0"/>
            </a:endParaRPr>
          </a:p>
        </p:txBody>
      </p:sp>
      <p:sp>
        <p:nvSpPr>
          <p:cNvPr id="3" name="Прямоугольник 2"/>
          <p:cNvSpPr/>
          <p:nvPr/>
        </p:nvSpPr>
        <p:spPr>
          <a:xfrm>
            <a:off x="3347864" y="260649"/>
            <a:ext cx="2088232" cy="646331"/>
          </a:xfrm>
          <a:prstGeom prst="rect">
            <a:avLst/>
          </a:prstGeom>
        </p:spPr>
        <p:txBody>
          <a:bodyPr wrap="square">
            <a:spAutoFit/>
          </a:bodyPr>
          <a:lstStyle/>
          <a:p>
            <a:r>
              <a:rPr lang="en-US" sz="3600" dirty="0" smtClean="0"/>
              <a:t>step 3</a:t>
            </a:r>
            <a:endParaRPr lang="ru-RU" sz="3600" dirty="0"/>
          </a:p>
        </p:txBody>
      </p:sp>
      <p:pic>
        <p:nvPicPr>
          <p:cNvPr id="20482" name="Picture 2" descr="https://menunedeli.ru/wp-content/uploads/2014/09/34/S-testo-1.jpg"/>
          <p:cNvPicPr>
            <a:picLocks noChangeAspect="1" noChangeArrowheads="1"/>
          </p:cNvPicPr>
          <p:nvPr/>
        </p:nvPicPr>
        <p:blipFill>
          <a:blip r:embed="rId2" cstate="print"/>
          <a:srcRect/>
          <a:stretch>
            <a:fillRect/>
          </a:stretch>
        </p:blipFill>
        <p:spPr bwMode="auto">
          <a:xfrm>
            <a:off x="1547664" y="2852936"/>
            <a:ext cx="5631026" cy="367240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6626" name="Заголовок 1"/>
          <p:cNvSpPr>
            <a:spLocks noGrp="1"/>
          </p:cNvSpPr>
          <p:nvPr>
            <p:ph type="ctrTitle" idx="4294967295"/>
          </p:nvPr>
        </p:nvSpPr>
        <p:spPr>
          <a:xfrm>
            <a:off x="611560" y="2276475"/>
            <a:ext cx="8532440" cy="2376488"/>
          </a:xfrm>
        </p:spPr>
        <p:txBody>
          <a:bodyPr/>
          <a:lstStyle/>
          <a:p>
            <a:pPr eaLnBrk="1" hangingPunct="1"/>
            <a:r>
              <a:rPr lang="en-US" sz="5400" b="1" i="1" dirty="0" smtClean="0">
                <a:latin typeface="Times New Roman" pitchFamily="18" charset="0"/>
              </a:rPr>
              <a:t>What is your </a:t>
            </a:r>
            <a:r>
              <a:rPr lang="en-US" sz="5400" b="1" i="1" dirty="0" err="1" smtClean="0">
                <a:latin typeface="Times New Roman" pitchFamily="18" charset="0"/>
              </a:rPr>
              <a:t>favourite</a:t>
            </a:r>
            <a:r>
              <a:rPr lang="uk-UA" sz="5400" b="1" i="1" dirty="0" smtClean="0">
                <a:latin typeface="Times New Roman" pitchFamily="18" charset="0"/>
              </a:rPr>
              <a:t> </a:t>
            </a:r>
            <a:r>
              <a:rPr lang="en-US" sz="5400" b="1" i="1" dirty="0" smtClean="0">
                <a:latin typeface="Times New Roman" pitchFamily="18" charset="0"/>
              </a:rPr>
              <a:t>drink?</a:t>
            </a:r>
            <a:endParaRPr lang="uk-UA" sz="5400" b="1" i="1" dirty="0" smtClean="0">
              <a:latin typeface="Times New Roman" pitchFamily="18" charset="0"/>
            </a:endParaRPr>
          </a:p>
        </p:txBody>
      </p:sp>
      <p:pic>
        <p:nvPicPr>
          <p:cNvPr id="266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875" y="4221163"/>
            <a:ext cx="1800225" cy="1697037"/>
          </a:xfrm>
          <a:prstGeom prst="rect">
            <a:avLst/>
          </a:prstGeom>
          <a:noFill/>
          <a:extLst>
            <a:ext uri="{909E8E84-426E-40DD-AFC4-6F175D3DCCD1}">
              <a14:hiddenFill xmlns:a14="http://schemas.microsoft.com/office/drawing/2010/main">
                <a:solidFill>
                  <a:srgbClr val="FFFFFF"/>
                </a:solidFill>
              </a14:hiddenFill>
            </a:ext>
          </a:extLst>
        </p:spPr>
      </p:pic>
      <p:pic>
        <p:nvPicPr>
          <p:cNvPr id="266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t="20987" b="12500"/>
          <a:stretch>
            <a:fillRect/>
          </a:stretch>
        </p:blipFill>
        <p:spPr bwMode="auto">
          <a:xfrm>
            <a:off x="4716463" y="981075"/>
            <a:ext cx="2381250" cy="1368425"/>
          </a:xfrm>
          <a:prstGeom prst="rect">
            <a:avLst/>
          </a:prstGeom>
          <a:noFill/>
          <a:extLst>
            <a:ext uri="{909E8E84-426E-40DD-AFC4-6F175D3DCCD1}">
              <a14:hiddenFill xmlns:a14="http://schemas.microsoft.com/office/drawing/2010/main">
                <a:solidFill>
                  <a:srgbClr val="FFFFFF"/>
                </a:solidFill>
              </a14:hiddenFill>
            </a:ext>
          </a:extLst>
        </p:spPr>
      </p:pic>
      <p:pic>
        <p:nvPicPr>
          <p:cNvPr id="2663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l="27605" r="31027"/>
          <a:stretch>
            <a:fillRect/>
          </a:stretch>
        </p:blipFill>
        <p:spPr bwMode="auto">
          <a:xfrm>
            <a:off x="827088" y="836613"/>
            <a:ext cx="863600" cy="2087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353263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15616" y="1340768"/>
            <a:ext cx="6696744" cy="1815882"/>
          </a:xfrm>
          <a:prstGeom prst="rect">
            <a:avLst/>
          </a:prstGeom>
        </p:spPr>
        <p:txBody>
          <a:bodyPr wrap="square">
            <a:spAutoFit/>
          </a:bodyPr>
          <a:lstStyle/>
          <a:p>
            <a:r>
              <a:rPr lang="en-US" sz="2800" dirty="0" smtClean="0">
                <a:latin typeface="Times New Roman" pitchFamily="18" charset="0"/>
                <a:cs typeface="Times New Roman" pitchFamily="18" charset="0"/>
              </a:rPr>
              <a:t>Make small pieces from the dough</a:t>
            </a:r>
          </a:p>
          <a:p>
            <a:r>
              <a:rPr lang="en-US" sz="2800" dirty="0" smtClean="0">
                <a:latin typeface="Times New Roman" pitchFamily="18" charset="0"/>
                <a:cs typeface="Times New Roman" pitchFamily="18" charset="0"/>
              </a:rPr>
              <a:t>Add them into the boiling soup. It is better to make small dumplings. Boil for 5-10 minutes.</a:t>
            </a:r>
            <a:endParaRPr lang="ru-RU" sz="2800" dirty="0">
              <a:latin typeface="Times New Roman" pitchFamily="18" charset="0"/>
              <a:cs typeface="Times New Roman" pitchFamily="18" charset="0"/>
            </a:endParaRPr>
          </a:p>
        </p:txBody>
      </p:sp>
      <p:sp>
        <p:nvSpPr>
          <p:cNvPr id="4" name="Прямоугольник 3"/>
          <p:cNvSpPr/>
          <p:nvPr/>
        </p:nvSpPr>
        <p:spPr>
          <a:xfrm>
            <a:off x="2195736" y="836712"/>
            <a:ext cx="4572000" cy="646331"/>
          </a:xfrm>
          <a:prstGeom prst="rect">
            <a:avLst/>
          </a:prstGeom>
        </p:spPr>
        <p:txBody>
          <a:bodyPr>
            <a:spAutoFit/>
          </a:bodyPr>
          <a:lstStyle/>
          <a:p>
            <a:r>
              <a:rPr lang="en-US" dirty="0"/>
              <a:t/>
            </a:r>
            <a:br>
              <a:rPr lang="en-US" dirty="0"/>
            </a:br>
            <a:endParaRPr lang="en-US" dirty="0"/>
          </a:p>
        </p:txBody>
      </p:sp>
      <p:sp>
        <p:nvSpPr>
          <p:cNvPr id="5" name="Прямоугольник 4"/>
          <p:cNvSpPr/>
          <p:nvPr/>
        </p:nvSpPr>
        <p:spPr>
          <a:xfrm>
            <a:off x="2483768" y="3429000"/>
            <a:ext cx="1576072" cy="646331"/>
          </a:xfrm>
          <a:prstGeom prst="rect">
            <a:avLst/>
          </a:prstGeom>
        </p:spPr>
        <p:txBody>
          <a:bodyPr wrap="none">
            <a:spAutoFit/>
          </a:bodyPr>
          <a:lstStyle/>
          <a:p>
            <a:pPr lvl="0"/>
            <a:r>
              <a:rPr lang="ru-RU" sz="3600" dirty="0" smtClean="0">
                <a:solidFill>
                  <a:prstClr val="black"/>
                </a:solidFill>
              </a:rPr>
              <a:t>4</a:t>
            </a:r>
            <a:r>
              <a:rPr lang="en-US" sz="3600" dirty="0" smtClean="0">
                <a:solidFill>
                  <a:prstClr val="black"/>
                </a:solidFill>
              </a:rPr>
              <a:t>step 4</a:t>
            </a:r>
            <a:endParaRPr lang="en-US" sz="3600" dirty="0">
              <a:solidFill>
                <a:prstClr val="black"/>
              </a:solidFill>
            </a:endParaRPr>
          </a:p>
        </p:txBody>
      </p:sp>
      <p:pic>
        <p:nvPicPr>
          <p:cNvPr id="21506" name="Picture 2" descr="https://menunedeli.ru/wp-content/uploads/2014/09/34/S-testo-2.jpg"/>
          <p:cNvPicPr>
            <a:picLocks noChangeAspect="1" noChangeArrowheads="1"/>
          </p:cNvPicPr>
          <p:nvPr/>
        </p:nvPicPr>
        <p:blipFill>
          <a:blip r:embed="rId2" cstate="print"/>
          <a:srcRect/>
          <a:stretch>
            <a:fillRect/>
          </a:stretch>
        </p:blipFill>
        <p:spPr bwMode="auto">
          <a:xfrm>
            <a:off x="2123728" y="3140968"/>
            <a:ext cx="5019986" cy="3456384"/>
          </a:xfrm>
          <a:prstGeom prst="rect">
            <a:avLst/>
          </a:prstGeom>
          <a:ln>
            <a:noFill/>
          </a:ln>
          <a:effectLst>
            <a:softEdge rad="112500"/>
          </a:effectLst>
        </p:spPr>
      </p:pic>
      <p:sp>
        <p:nvSpPr>
          <p:cNvPr id="7" name="TextBox 6"/>
          <p:cNvSpPr txBox="1"/>
          <p:nvPr/>
        </p:nvSpPr>
        <p:spPr>
          <a:xfrm>
            <a:off x="3347864" y="476672"/>
            <a:ext cx="1872208" cy="646331"/>
          </a:xfrm>
          <a:prstGeom prst="rect">
            <a:avLst/>
          </a:prstGeom>
          <a:noFill/>
        </p:spPr>
        <p:txBody>
          <a:bodyPr wrap="square" rtlCol="0">
            <a:spAutoFit/>
          </a:bodyPr>
          <a:lstStyle/>
          <a:p>
            <a:r>
              <a:rPr lang="en-US" sz="3600" dirty="0" smtClean="0"/>
              <a:t>Step 4</a:t>
            </a:r>
            <a:endParaRPr lang="ru-RU" sz="36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35696" y="1268760"/>
            <a:ext cx="4752528" cy="1107996"/>
          </a:xfrm>
          <a:prstGeom prst="rect">
            <a:avLst/>
          </a:prstGeom>
        </p:spPr>
        <p:txBody>
          <a:bodyPr wrap="square">
            <a:spAutoFit/>
          </a:bodyPr>
          <a:lstStyle/>
          <a:p>
            <a:pPr algn="ctr"/>
            <a:r>
              <a:rPr lang="en-US" sz="6600" dirty="0" smtClean="0">
                <a:latin typeface="Times New Roman" pitchFamily="18" charset="0"/>
                <a:cs typeface="Times New Roman" pitchFamily="18" charset="0"/>
              </a:rPr>
              <a:t>Serve hot</a:t>
            </a:r>
            <a:endParaRPr lang="ru-RU" sz="6600" dirty="0">
              <a:latin typeface="Times New Roman" pitchFamily="18" charset="0"/>
              <a:cs typeface="Times New Roman" pitchFamily="18" charset="0"/>
            </a:endParaRPr>
          </a:p>
        </p:txBody>
      </p:sp>
      <p:sp>
        <p:nvSpPr>
          <p:cNvPr id="3" name="Прямоугольник 2"/>
          <p:cNvSpPr/>
          <p:nvPr/>
        </p:nvSpPr>
        <p:spPr>
          <a:xfrm>
            <a:off x="3275856" y="548680"/>
            <a:ext cx="1319592" cy="646331"/>
          </a:xfrm>
          <a:prstGeom prst="rect">
            <a:avLst/>
          </a:prstGeom>
        </p:spPr>
        <p:txBody>
          <a:bodyPr wrap="none">
            <a:spAutoFit/>
          </a:bodyPr>
          <a:lstStyle/>
          <a:p>
            <a:r>
              <a:rPr lang="en-US" sz="3600" dirty="0" smtClean="0"/>
              <a:t>step </a:t>
            </a:r>
            <a:r>
              <a:rPr lang="ru-RU" sz="3600" dirty="0" smtClean="0"/>
              <a:t>5</a:t>
            </a:r>
            <a:endParaRPr lang="ru-RU" sz="3600" dirty="0"/>
          </a:p>
        </p:txBody>
      </p:sp>
      <p:pic>
        <p:nvPicPr>
          <p:cNvPr id="22530" name="Picture 2" descr="https://menunedeli.ru/wp-content/uploads/2014/09/34/S-mal.jpg"/>
          <p:cNvPicPr>
            <a:picLocks noChangeAspect="1" noChangeArrowheads="1"/>
          </p:cNvPicPr>
          <p:nvPr/>
        </p:nvPicPr>
        <p:blipFill>
          <a:blip r:embed="rId2" cstate="print"/>
          <a:srcRect/>
          <a:stretch>
            <a:fillRect/>
          </a:stretch>
        </p:blipFill>
        <p:spPr bwMode="auto">
          <a:xfrm>
            <a:off x="971600" y="2276872"/>
            <a:ext cx="6688743" cy="396044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salatniy.ru/wp-content/uploads/2014/12/2.jpg"/>
          <p:cNvPicPr>
            <a:picLocks noChangeAspect="1" noChangeArrowheads="1"/>
          </p:cNvPicPr>
          <p:nvPr/>
        </p:nvPicPr>
        <p:blipFill>
          <a:blip r:embed="rId2" cstate="print"/>
          <a:srcRect/>
          <a:stretch>
            <a:fillRect/>
          </a:stretch>
        </p:blipFill>
        <p:spPr bwMode="auto">
          <a:xfrm>
            <a:off x="0" y="68872"/>
            <a:ext cx="9144000" cy="696052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citykey.net/images/review/382/38382/takie-raznyie-vareniki_35.jpg"/>
          <p:cNvPicPr>
            <a:picLocks noChangeAspect="1" noChangeArrowheads="1"/>
          </p:cNvPicPr>
          <p:nvPr/>
        </p:nvPicPr>
        <p:blipFill>
          <a:blip r:embed="rId2" cstate="print"/>
          <a:srcRect/>
          <a:stretch>
            <a:fillRect/>
          </a:stretch>
        </p:blipFill>
        <p:spPr bwMode="auto">
          <a:xfrm>
            <a:off x="54990" y="1484784"/>
            <a:ext cx="9089010" cy="5112568"/>
          </a:xfrm>
          <a:prstGeom prst="rect">
            <a:avLst/>
          </a:prstGeom>
          <a:noFill/>
        </p:spPr>
      </p:pic>
      <p:sp>
        <p:nvSpPr>
          <p:cNvPr id="4" name="Прямоугольник 3"/>
          <p:cNvSpPr/>
          <p:nvPr/>
        </p:nvSpPr>
        <p:spPr>
          <a:xfrm>
            <a:off x="2771800" y="548680"/>
            <a:ext cx="4968552" cy="769441"/>
          </a:xfrm>
          <a:prstGeom prst="rect">
            <a:avLst/>
          </a:prstGeom>
        </p:spPr>
        <p:txBody>
          <a:bodyPr wrap="square">
            <a:spAutoFit/>
          </a:bodyPr>
          <a:lstStyle/>
          <a:p>
            <a:r>
              <a:rPr lang="en-US" sz="4400" dirty="0" smtClean="0"/>
              <a:t>Ukrainian dumplings</a:t>
            </a:r>
            <a:endParaRPr lang="ru-RU" sz="44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332656"/>
            <a:ext cx="4572000" cy="584775"/>
          </a:xfrm>
          <a:prstGeom prst="rect">
            <a:avLst/>
          </a:prstGeom>
        </p:spPr>
        <p:txBody>
          <a:bodyPr wrap="square">
            <a:spAutoFit/>
          </a:bodyPr>
          <a:lstStyle/>
          <a:p>
            <a:r>
              <a:rPr lang="en-US" sz="3200" b="1" dirty="0" smtClean="0"/>
              <a:t>Ingredients</a:t>
            </a:r>
            <a:r>
              <a:rPr lang="ru-RU" sz="3200" dirty="0" smtClean="0"/>
              <a:t>:</a:t>
            </a:r>
            <a:endParaRPr lang="ru-RU" sz="3200" dirty="0"/>
          </a:p>
        </p:txBody>
      </p:sp>
      <p:pic>
        <p:nvPicPr>
          <p:cNvPr id="16386" name="Picture 2" descr="http://dettka.com/wp-content/uploads/2015/07/Kak-pravilno-zamorozit-vareniki.jpg"/>
          <p:cNvPicPr>
            <a:picLocks noChangeAspect="1" noChangeArrowheads="1"/>
          </p:cNvPicPr>
          <p:nvPr/>
        </p:nvPicPr>
        <p:blipFill>
          <a:blip r:embed="rId2" cstate="print"/>
          <a:srcRect/>
          <a:stretch>
            <a:fillRect/>
          </a:stretch>
        </p:blipFill>
        <p:spPr bwMode="auto">
          <a:xfrm>
            <a:off x="3143250" y="1916832"/>
            <a:ext cx="6000750" cy="4000501"/>
          </a:xfrm>
          <a:prstGeom prst="rect">
            <a:avLst/>
          </a:prstGeom>
          <a:noFill/>
        </p:spPr>
      </p:pic>
      <p:sp>
        <p:nvSpPr>
          <p:cNvPr id="5" name="Прямоугольник 4"/>
          <p:cNvSpPr/>
          <p:nvPr/>
        </p:nvSpPr>
        <p:spPr>
          <a:xfrm>
            <a:off x="179512" y="620688"/>
            <a:ext cx="4572000" cy="4585871"/>
          </a:xfrm>
          <a:prstGeom prst="rect">
            <a:avLst/>
          </a:prstGeom>
        </p:spPr>
        <p:txBody>
          <a:bodyPr>
            <a:spAutoFit/>
          </a:bodyPr>
          <a:lstStyle/>
          <a:p>
            <a:endParaRPr lang="ru-RU" dirty="0" smtClean="0"/>
          </a:p>
          <a:p>
            <a:endParaRPr lang="ru-RU" dirty="0" smtClean="0"/>
          </a:p>
          <a:p>
            <a:r>
              <a:rPr lang="en-US" sz="3200" dirty="0" smtClean="0"/>
              <a:t>Wheat flour  2.5 cups</a:t>
            </a:r>
          </a:p>
          <a:p>
            <a:r>
              <a:rPr lang="en-US" sz="3200" dirty="0" smtClean="0"/>
              <a:t>Water  150 ml</a:t>
            </a:r>
          </a:p>
          <a:p>
            <a:r>
              <a:rPr lang="en-US" sz="3200" dirty="0" smtClean="0"/>
              <a:t>1 </a:t>
            </a:r>
            <a:r>
              <a:rPr lang="en-US" sz="3200" dirty="0"/>
              <a:t>e</a:t>
            </a:r>
            <a:r>
              <a:rPr lang="en-US" sz="3200" dirty="0" smtClean="0"/>
              <a:t>gg</a:t>
            </a:r>
          </a:p>
          <a:p>
            <a:r>
              <a:rPr lang="en-US" sz="3200" dirty="0" smtClean="0"/>
              <a:t>Butter 40 g</a:t>
            </a:r>
          </a:p>
          <a:p>
            <a:r>
              <a:rPr lang="en-US" sz="3200" dirty="0" smtClean="0"/>
              <a:t>Potatoes 700 g</a:t>
            </a:r>
          </a:p>
          <a:p>
            <a:r>
              <a:rPr lang="en-US" sz="3200" dirty="0" smtClean="0"/>
              <a:t>1 onion</a:t>
            </a:r>
            <a:endParaRPr lang="en-US" sz="3200" dirty="0"/>
          </a:p>
          <a:p>
            <a:r>
              <a:rPr lang="en-US" sz="3200" dirty="0" smtClean="0"/>
              <a:t>Salt</a:t>
            </a:r>
          </a:p>
          <a:p>
            <a:r>
              <a:rPr lang="en-US" sz="3200" dirty="0" smtClean="0"/>
              <a:t>Pepper black </a:t>
            </a:r>
            <a:endParaRPr lang="ru-RU" sz="32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0"/>
            <a:ext cx="8424936" cy="1815882"/>
          </a:xfrm>
          <a:prstGeom prst="rect">
            <a:avLst/>
          </a:prstGeom>
        </p:spPr>
        <p:txBody>
          <a:bodyPr wrap="square">
            <a:spAutoFit/>
          </a:bodyPr>
          <a:lstStyle/>
          <a:p>
            <a:pPr algn="ctr"/>
            <a:r>
              <a:rPr lang="en-US" sz="2800" dirty="0" smtClean="0"/>
              <a:t>Take the flour, pour  vegetable oil, put the egg and water, knead the dough, it should not stick to the hands. Then, it must be removed in a plastic bag for an hour.</a:t>
            </a:r>
            <a:endParaRPr lang="ru-RU" sz="2800" dirty="0"/>
          </a:p>
        </p:txBody>
      </p:sp>
      <p:pic>
        <p:nvPicPr>
          <p:cNvPr id="20482" name="Picture 2" descr="Как приготовить вареники с картошкой в домашних условиях"/>
          <p:cNvPicPr>
            <a:picLocks noChangeAspect="1" noChangeArrowheads="1"/>
          </p:cNvPicPr>
          <p:nvPr/>
        </p:nvPicPr>
        <p:blipFill>
          <a:blip r:embed="rId2" cstate="print"/>
          <a:srcRect/>
          <a:stretch>
            <a:fillRect/>
          </a:stretch>
        </p:blipFill>
        <p:spPr bwMode="auto">
          <a:xfrm>
            <a:off x="683568" y="1700808"/>
            <a:ext cx="3672408" cy="2791240"/>
          </a:xfrm>
          <a:prstGeom prst="rect">
            <a:avLst/>
          </a:prstGeom>
          <a:noFill/>
        </p:spPr>
      </p:pic>
      <p:pic>
        <p:nvPicPr>
          <p:cNvPr id="20484" name="Picture 4" descr="Как приготовить вареники с картошкой в домашних условиях"/>
          <p:cNvPicPr>
            <a:picLocks noChangeAspect="1" noChangeArrowheads="1"/>
          </p:cNvPicPr>
          <p:nvPr/>
        </p:nvPicPr>
        <p:blipFill>
          <a:blip r:embed="rId3" cstate="print"/>
          <a:srcRect/>
          <a:stretch>
            <a:fillRect/>
          </a:stretch>
        </p:blipFill>
        <p:spPr bwMode="auto">
          <a:xfrm>
            <a:off x="4644008" y="1700808"/>
            <a:ext cx="4286250" cy="2828925"/>
          </a:xfrm>
          <a:prstGeom prst="rect">
            <a:avLst/>
          </a:prstGeom>
          <a:noFill/>
        </p:spPr>
      </p:pic>
      <p:pic>
        <p:nvPicPr>
          <p:cNvPr id="20486" name="Picture 6" descr="Как приготовить вареники с картошкой в домашних условиях"/>
          <p:cNvPicPr>
            <a:picLocks noChangeAspect="1" noChangeArrowheads="1"/>
          </p:cNvPicPr>
          <p:nvPr/>
        </p:nvPicPr>
        <p:blipFill>
          <a:blip r:embed="rId4" cstate="print"/>
          <a:srcRect/>
          <a:stretch>
            <a:fillRect/>
          </a:stretch>
        </p:blipFill>
        <p:spPr bwMode="auto">
          <a:xfrm>
            <a:off x="2339752" y="4509120"/>
            <a:ext cx="4176464" cy="2708920"/>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0"/>
            <a:ext cx="8712968" cy="1384995"/>
          </a:xfrm>
          <a:prstGeom prst="rect">
            <a:avLst/>
          </a:prstGeom>
        </p:spPr>
        <p:txBody>
          <a:bodyPr wrap="square">
            <a:spAutoFit/>
          </a:bodyPr>
          <a:lstStyle/>
          <a:p>
            <a:pPr algn="ctr"/>
            <a:r>
              <a:rPr lang="en-US" sz="2800" dirty="0" smtClean="0"/>
              <a:t>Wash potatoes, peel and cut into small pieces. Put  into the saucepan, cover with water, add salt and put on the fire.</a:t>
            </a:r>
            <a:endParaRPr lang="ru-RU" sz="2800" dirty="0"/>
          </a:p>
        </p:txBody>
      </p:sp>
      <p:pic>
        <p:nvPicPr>
          <p:cNvPr id="21506" name="Picture 2" descr="Как приготовить вареники с картошкой в домашних условиях"/>
          <p:cNvPicPr>
            <a:picLocks noChangeAspect="1" noChangeArrowheads="1"/>
          </p:cNvPicPr>
          <p:nvPr/>
        </p:nvPicPr>
        <p:blipFill>
          <a:blip r:embed="rId2" cstate="print"/>
          <a:srcRect/>
          <a:stretch>
            <a:fillRect/>
          </a:stretch>
        </p:blipFill>
        <p:spPr bwMode="auto">
          <a:xfrm>
            <a:off x="0" y="1412776"/>
            <a:ext cx="4286250" cy="3209926"/>
          </a:xfrm>
          <a:prstGeom prst="rect">
            <a:avLst/>
          </a:prstGeom>
          <a:noFill/>
        </p:spPr>
      </p:pic>
      <p:pic>
        <p:nvPicPr>
          <p:cNvPr id="21508" name="Picture 4" descr="Как приготовить вареники с картошкой в домашних условиях"/>
          <p:cNvPicPr>
            <a:picLocks noChangeAspect="1" noChangeArrowheads="1"/>
          </p:cNvPicPr>
          <p:nvPr/>
        </p:nvPicPr>
        <p:blipFill>
          <a:blip r:embed="rId3" cstate="print"/>
          <a:srcRect/>
          <a:stretch>
            <a:fillRect/>
          </a:stretch>
        </p:blipFill>
        <p:spPr bwMode="auto">
          <a:xfrm>
            <a:off x="4499992" y="1484784"/>
            <a:ext cx="4286250" cy="3209926"/>
          </a:xfrm>
          <a:prstGeom prst="rect">
            <a:avLst/>
          </a:prstGeom>
          <a:noFill/>
        </p:spPr>
      </p:pic>
      <p:pic>
        <p:nvPicPr>
          <p:cNvPr id="21510" name="Picture 6" descr="Как приготовить вареники с картошкой в домашних условиях"/>
          <p:cNvPicPr>
            <a:picLocks noChangeAspect="1" noChangeArrowheads="1"/>
          </p:cNvPicPr>
          <p:nvPr/>
        </p:nvPicPr>
        <p:blipFill>
          <a:blip r:embed="rId4" cstate="print"/>
          <a:srcRect/>
          <a:stretch>
            <a:fillRect/>
          </a:stretch>
        </p:blipFill>
        <p:spPr bwMode="auto">
          <a:xfrm>
            <a:off x="2339752" y="4656186"/>
            <a:ext cx="4286250" cy="2201814"/>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0"/>
            <a:ext cx="7632848" cy="1569660"/>
          </a:xfrm>
          <a:prstGeom prst="rect">
            <a:avLst/>
          </a:prstGeom>
        </p:spPr>
        <p:txBody>
          <a:bodyPr wrap="square">
            <a:spAutoFit/>
          </a:bodyPr>
          <a:lstStyle/>
          <a:p>
            <a:endParaRPr lang="ru-RU" sz="3200" dirty="0" smtClean="0"/>
          </a:p>
          <a:p>
            <a:pPr algn="ctr"/>
            <a:r>
              <a:rPr lang="en-US" sz="3200" dirty="0" smtClean="0"/>
              <a:t>Chop and fry onions. Add oil, salt and pepper . </a:t>
            </a:r>
            <a:endParaRPr lang="ru-RU" sz="3200" dirty="0"/>
          </a:p>
        </p:txBody>
      </p:sp>
      <p:pic>
        <p:nvPicPr>
          <p:cNvPr id="22530" name="Picture 2" descr="Как приготовить вареники с картошкой в домашних условиях"/>
          <p:cNvPicPr>
            <a:picLocks noChangeAspect="1" noChangeArrowheads="1"/>
          </p:cNvPicPr>
          <p:nvPr/>
        </p:nvPicPr>
        <p:blipFill>
          <a:blip r:embed="rId2" cstate="print"/>
          <a:srcRect/>
          <a:stretch>
            <a:fillRect/>
          </a:stretch>
        </p:blipFill>
        <p:spPr bwMode="auto">
          <a:xfrm>
            <a:off x="251520" y="2060848"/>
            <a:ext cx="4286250" cy="3168352"/>
          </a:xfrm>
          <a:prstGeom prst="rect">
            <a:avLst/>
          </a:prstGeom>
          <a:noFill/>
        </p:spPr>
      </p:pic>
      <p:pic>
        <p:nvPicPr>
          <p:cNvPr id="22532" name="Picture 4" descr="Как приготовить вареники с картошкой в домашних условиях"/>
          <p:cNvPicPr>
            <a:picLocks noChangeAspect="1" noChangeArrowheads="1"/>
          </p:cNvPicPr>
          <p:nvPr/>
        </p:nvPicPr>
        <p:blipFill>
          <a:blip r:embed="rId3" cstate="print"/>
          <a:srcRect/>
          <a:stretch>
            <a:fillRect/>
          </a:stretch>
        </p:blipFill>
        <p:spPr bwMode="auto">
          <a:xfrm>
            <a:off x="4572000" y="2060848"/>
            <a:ext cx="4286250" cy="3168352"/>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35696" y="332656"/>
            <a:ext cx="5616624" cy="1569660"/>
          </a:xfrm>
          <a:prstGeom prst="rect">
            <a:avLst/>
          </a:prstGeom>
        </p:spPr>
        <p:txBody>
          <a:bodyPr wrap="square">
            <a:spAutoFit/>
          </a:bodyPr>
          <a:lstStyle/>
          <a:p>
            <a:pPr algn="ctr"/>
            <a:r>
              <a:rPr lang="en-US" sz="3200" dirty="0" smtClean="0"/>
              <a:t>Boil potatoes, mash, add a fried onion, mix all, and place on the plate to cool.</a:t>
            </a:r>
            <a:endParaRPr lang="ru-RU" sz="3200" dirty="0"/>
          </a:p>
        </p:txBody>
      </p:sp>
      <p:pic>
        <p:nvPicPr>
          <p:cNvPr id="23554" name="Picture 2" descr="Как приготовить вареники с картошкой в домашних условиях"/>
          <p:cNvPicPr>
            <a:picLocks noChangeAspect="1" noChangeArrowheads="1"/>
          </p:cNvPicPr>
          <p:nvPr/>
        </p:nvPicPr>
        <p:blipFill>
          <a:blip r:embed="rId2" cstate="print"/>
          <a:srcRect/>
          <a:stretch>
            <a:fillRect/>
          </a:stretch>
        </p:blipFill>
        <p:spPr bwMode="auto">
          <a:xfrm>
            <a:off x="1043608" y="2204864"/>
            <a:ext cx="6768752" cy="4120554"/>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259632" y="332656"/>
            <a:ext cx="6696744" cy="1569660"/>
          </a:xfrm>
          <a:prstGeom prst="rect">
            <a:avLst/>
          </a:prstGeom>
        </p:spPr>
        <p:txBody>
          <a:bodyPr wrap="square">
            <a:spAutoFit/>
          </a:bodyPr>
          <a:lstStyle/>
          <a:p>
            <a:pPr algn="ctr"/>
            <a:r>
              <a:rPr lang="en-US" sz="3200" dirty="0" smtClean="0"/>
              <a:t>Cut the dough into small pieces, from which we will form the dumplings.</a:t>
            </a:r>
            <a:endParaRPr lang="ru-RU" sz="3200" dirty="0"/>
          </a:p>
        </p:txBody>
      </p:sp>
      <p:pic>
        <p:nvPicPr>
          <p:cNvPr id="37890" name="Picture 2" descr="Как приготовить вареники с картошкой в домашних условиях"/>
          <p:cNvPicPr>
            <a:picLocks noChangeAspect="1" noChangeArrowheads="1"/>
          </p:cNvPicPr>
          <p:nvPr/>
        </p:nvPicPr>
        <p:blipFill>
          <a:blip r:embed="rId2" cstate="print"/>
          <a:srcRect/>
          <a:stretch>
            <a:fillRect/>
          </a:stretch>
        </p:blipFill>
        <p:spPr bwMode="auto">
          <a:xfrm>
            <a:off x="611560" y="2204864"/>
            <a:ext cx="4286250" cy="1944216"/>
          </a:xfrm>
          <a:prstGeom prst="rect">
            <a:avLst/>
          </a:prstGeom>
          <a:noFill/>
        </p:spPr>
      </p:pic>
      <p:pic>
        <p:nvPicPr>
          <p:cNvPr id="37892" name="Picture 4" descr="Как приготовить вареники с картошкой в домашних условиях"/>
          <p:cNvPicPr>
            <a:picLocks noChangeAspect="1" noChangeArrowheads="1"/>
          </p:cNvPicPr>
          <p:nvPr/>
        </p:nvPicPr>
        <p:blipFill>
          <a:blip r:embed="rId3" cstate="print"/>
          <a:srcRect/>
          <a:stretch>
            <a:fillRect/>
          </a:stretch>
        </p:blipFill>
        <p:spPr bwMode="auto">
          <a:xfrm>
            <a:off x="4857750" y="2708920"/>
            <a:ext cx="4286250" cy="3209926"/>
          </a:xfrm>
          <a:prstGeom prst="rect">
            <a:avLst/>
          </a:prstGeom>
          <a:noFill/>
        </p:spPr>
      </p:pic>
      <p:pic>
        <p:nvPicPr>
          <p:cNvPr id="37894" name="Picture 6" descr="Как приготовить вареники с картошкой в домашних условиях"/>
          <p:cNvPicPr>
            <a:picLocks noChangeAspect="1" noChangeArrowheads="1"/>
          </p:cNvPicPr>
          <p:nvPr/>
        </p:nvPicPr>
        <p:blipFill>
          <a:blip r:embed="rId4" cstate="print"/>
          <a:srcRect/>
          <a:stretch>
            <a:fillRect/>
          </a:stretch>
        </p:blipFill>
        <p:spPr bwMode="auto">
          <a:xfrm>
            <a:off x="0" y="4049688"/>
            <a:ext cx="4286250" cy="2808312"/>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7650" name="Заголовок 1"/>
          <p:cNvSpPr>
            <a:spLocks noGrp="1"/>
          </p:cNvSpPr>
          <p:nvPr>
            <p:ph type="ctrTitle" idx="4294967295"/>
          </p:nvPr>
        </p:nvSpPr>
        <p:spPr>
          <a:xfrm>
            <a:off x="0" y="692150"/>
            <a:ext cx="8028384" cy="1872754"/>
          </a:xfrm>
        </p:spPr>
        <p:txBody>
          <a:bodyPr/>
          <a:lstStyle/>
          <a:p>
            <a:pPr eaLnBrk="1" hangingPunct="1"/>
            <a:r>
              <a:rPr lang="ru-RU" sz="5400" b="1" i="1" dirty="0" smtClean="0">
                <a:latin typeface="Times New Roman" pitchFamily="18" charset="0"/>
              </a:rPr>
              <a:t>  </a:t>
            </a:r>
            <a:r>
              <a:rPr lang="en-US" sz="5400" b="1" i="1" dirty="0" smtClean="0">
                <a:latin typeface="Times New Roman" pitchFamily="18" charset="0"/>
              </a:rPr>
              <a:t>Do you help your mother to cook?</a:t>
            </a:r>
            <a:endParaRPr lang="uk-UA" sz="5400" b="1" i="1" dirty="0" smtClean="0">
              <a:latin typeface="Times New Roman" pitchFamily="18" charset="0"/>
            </a:endParaRPr>
          </a:p>
        </p:txBody>
      </p:sp>
      <p:pic>
        <p:nvPicPr>
          <p:cNvPr id="276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9975" y="2492375"/>
            <a:ext cx="3816350" cy="2989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271150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88640"/>
            <a:ext cx="5580112" cy="1815882"/>
          </a:xfrm>
          <a:prstGeom prst="rect">
            <a:avLst/>
          </a:prstGeom>
        </p:spPr>
        <p:txBody>
          <a:bodyPr wrap="square">
            <a:spAutoFit/>
          </a:bodyPr>
          <a:lstStyle/>
          <a:p>
            <a:pPr algn="ctr"/>
            <a:r>
              <a:rPr lang="en-US" sz="2800" dirty="0" smtClean="0"/>
              <a:t>Put a large pot of water on the fire, salt.</a:t>
            </a:r>
          </a:p>
          <a:p>
            <a:pPr algn="ctr"/>
            <a:r>
              <a:rPr lang="en-US" sz="2800" dirty="0" smtClean="0"/>
              <a:t>Boil dumplings in boiling water for 8 minutes.</a:t>
            </a:r>
            <a:endParaRPr lang="ru-RU" sz="2800" dirty="0"/>
          </a:p>
        </p:txBody>
      </p:sp>
      <p:pic>
        <p:nvPicPr>
          <p:cNvPr id="38914" name="Picture 2" descr="Как приготовить вареники с картошкой в домашних условиях"/>
          <p:cNvPicPr>
            <a:picLocks noChangeAspect="1" noChangeArrowheads="1"/>
          </p:cNvPicPr>
          <p:nvPr/>
        </p:nvPicPr>
        <p:blipFill>
          <a:blip r:embed="rId2" cstate="print"/>
          <a:srcRect/>
          <a:stretch>
            <a:fillRect/>
          </a:stretch>
        </p:blipFill>
        <p:spPr bwMode="auto">
          <a:xfrm>
            <a:off x="5471592" y="188640"/>
            <a:ext cx="3672408" cy="1656184"/>
          </a:xfrm>
          <a:prstGeom prst="rect">
            <a:avLst/>
          </a:prstGeom>
          <a:noFill/>
        </p:spPr>
      </p:pic>
      <p:pic>
        <p:nvPicPr>
          <p:cNvPr id="38916" name="Picture 4" descr="Как приготовить вареники с картошкой в домашних условиях"/>
          <p:cNvPicPr>
            <a:picLocks noChangeAspect="1" noChangeArrowheads="1"/>
          </p:cNvPicPr>
          <p:nvPr/>
        </p:nvPicPr>
        <p:blipFill>
          <a:blip r:embed="rId3" cstate="print"/>
          <a:srcRect/>
          <a:stretch>
            <a:fillRect/>
          </a:stretch>
        </p:blipFill>
        <p:spPr bwMode="auto">
          <a:xfrm>
            <a:off x="0" y="2204864"/>
            <a:ext cx="4286250" cy="1728192"/>
          </a:xfrm>
          <a:prstGeom prst="rect">
            <a:avLst/>
          </a:prstGeom>
          <a:noFill/>
        </p:spPr>
      </p:pic>
      <p:pic>
        <p:nvPicPr>
          <p:cNvPr id="38918" name="Picture 6" descr="Как приготовить вареники с картошкой в домашних условиях"/>
          <p:cNvPicPr>
            <a:picLocks noChangeAspect="1" noChangeArrowheads="1"/>
          </p:cNvPicPr>
          <p:nvPr/>
        </p:nvPicPr>
        <p:blipFill>
          <a:blip r:embed="rId4" cstate="print"/>
          <a:srcRect/>
          <a:stretch>
            <a:fillRect/>
          </a:stretch>
        </p:blipFill>
        <p:spPr bwMode="auto">
          <a:xfrm>
            <a:off x="4857750" y="2132856"/>
            <a:ext cx="4286250" cy="2448272"/>
          </a:xfrm>
          <a:prstGeom prst="rect">
            <a:avLst/>
          </a:prstGeom>
          <a:noFill/>
        </p:spPr>
      </p:pic>
      <p:pic>
        <p:nvPicPr>
          <p:cNvPr id="38920" name="Picture 8" descr="Как приготовить вареники с картошкой в домашних условиях"/>
          <p:cNvPicPr>
            <a:picLocks noChangeAspect="1" noChangeArrowheads="1"/>
          </p:cNvPicPr>
          <p:nvPr/>
        </p:nvPicPr>
        <p:blipFill>
          <a:blip r:embed="rId5" cstate="print"/>
          <a:srcRect/>
          <a:stretch>
            <a:fillRect/>
          </a:stretch>
        </p:blipFill>
        <p:spPr bwMode="auto">
          <a:xfrm>
            <a:off x="0" y="4409728"/>
            <a:ext cx="4286250" cy="2448272"/>
          </a:xfrm>
          <a:prstGeom prst="rect">
            <a:avLst/>
          </a:prstGeom>
          <a:noFill/>
        </p:spPr>
      </p:pic>
      <p:pic>
        <p:nvPicPr>
          <p:cNvPr id="38922" name="Picture 10" descr="Как приготовить вареники с картошкой в домашних условиях"/>
          <p:cNvPicPr>
            <a:picLocks noChangeAspect="1" noChangeArrowheads="1"/>
          </p:cNvPicPr>
          <p:nvPr/>
        </p:nvPicPr>
        <p:blipFill>
          <a:blip r:embed="rId6" cstate="print"/>
          <a:srcRect/>
          <a:stretch>
            <a:fillRect/>
          </a:stretch>
        </p:blipFill>
        <p:spPr bwMode="auto">
          <a:xfrm>
            <a:off x="4644008" y="4625752"/>
            <a:ext cx="4286250" cy="2232248"/>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0"/>
            <a:ext cx="8640960" cy="2554545"/>
          </a:xfrm>
          <a:prstGeom prst="rect">
            <a:avLst/>
          </a:prstGeom>
        </p:spPr>
        <p:txBody>
          <a:bodyPr wrap="square">
            <a:spAutoFit/>
          </a:bodyPr>
          <a:lstStyle/>
          <a:p>
            <a:pPr algn="ctr"/>
            <a:endParaRPr lang="ru-RU" sz="4000" dirty="0" smtClean="0"/>
          </a:p>
          <a:p>
            <a:pPr algn="ctr"/>
            <a:r>
              <a:rPr lang="en-US" sz="4000" dirty="0" smtClean="0"/>
              <a:t>Add a little butter and fried onions, mix. You can serve dumplings with sour cream.</a:t>
            </a:r>
            <a:endParaRPr lang="ru-RU" sz="4000" dirty="0"/>
          </a:p>
        </p:txBody>
      </p:sp>
      <p:pic>
        <p:nvPicPr>
          <p:cNvPr id="39938" name="Picture 2" descr="Как приготовить вареники с картошкой в домашних условиях"/>
          <p:cNvPicPr>
            <a:picLocks noChangeAspect="1" noChangeArrowheads="1"/>
          </p:cNvPicPr>
          <p:nvPr/>
        </p:nvPicPr>
        <p:blipFill>
          <a:blip r:embed="rId2" cstate="print"/>
          <a:srcRect/>
          <a:stretch>
            <a:fillRect/>
          </a:stretch>
        </p:blipFill>
        <p:spPr bwMode="auto">
          <a:xfrm>
            <a:off x="1187624" y="2492896"/>
            <a:ext cx="6840760" cy="4365104"/>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www.quelle.ru/blog/wp-content/uploads/2016/04/Vareniki-s-vishney-foto.jpg"/>
          <p:cNvPicPr>
            <a:picLocks noChangeAspect="1" noChangeArrowheads="1"/>
          </p:cNvPicPr>
          <p:nvPr/>
        </p:nvPicPr>
        <p:blipFill>
          <a:blip r:embed="rId2" cstate="print"/>
          <a:srcRect/>
          <a:stretch>
            <a:fillRect/>
          </a:stretch>
        </p:blipFill>
        <p:spPr bwMode="auto">
          <a:xfrm>
            <a:off x="1115616" y="2132856"/>
            <a:ext cx="6806417" cy="4536504"/>
          </a:xfrm>
          <a:prstGeom prst="rect">
            <a:avLst/>
          </a:prstGeom>
          <a:noFill/>
        </p:spPr>
      </p:pic>
      <p:sp>
        <p:nvSpPr>
          <p:cNvPr id="3" name="Прямоугольник 2"/>
          <p:cNvSpPr/>
          <p:nvPr/>
        </p:nvSpPr>
        <p:spPr>
          <a:xfrm>
            <a:off x="611560" y="620688"/>
            <a:ext cx="7712540" cy="1200329"/>
          </a:xfrm>
          <a:prstGeom prst="rect">
            <a:avLst/>
          </a:prstGeom>
        </p:spPr>
        <p:txBody>
          <a:bodyPr wrap="square">
            <a:spAutoFit/>
          </a:bodyPr>
          <a:lstStyle/>
          <a:p>
            <a:pPr algn="ctr"/>
            <a:r>
              <a:rPr lang="en-US" sz="7200" dirty="0" smtClean="0"/>
              <a:t>Bon </a:t>
            </a:r>
            <a:r>
              <a:rPr lang="en-US" sz="7200" dirty="0" err="1" smtClean="0"/>
              <a:t>Appetit</a:t>
            </a:r>
            <a:endParaRPr lang="ru-RU" sz="72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Похожее изображени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1412775"/>
            <a:ext cx="7632848" cy="5328593"/>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483769" y="304875"/>
            <a:ext cx="4608512" cy="830997"/>
          </a:xfrm>
          <a:prstGeom prst="rect">
            <a:avLst/>
          </a:prstGeom>
        </p:spPr>
        <p:txBody>
          <a:bodyPr wrap="square">
            <a:spAutoFit/>
          </a:bodyPr>
          <a:lstStyle/>
          <a:p>
            <a:r>
              <a:rPr lang="en-US" sz="4800" b="1" i="1" u="sng" dirty="0" smtClean="0"/>
              <a:t>In </a:t>
            </a:r>
            <a:r>
              <a:rPr lang="en-US" sz="4800" b="1" i="1" u="sng" dirty="0"/>
              <a:t>a restaurant</a:t>
            </a:r>
            <a:endParaRPr lang="ru-RU" sz="4800" b="1" i="1" u="sng" dirty="0"/>
          </a:p>
        </p:txBody>
      </p:sp>
    </p:spTree>
    <p:extLst>
      <p:ext uri="{BB962C8B-B14F-4D97-AF65-F5344CB8AC3E}">
        <p14:creationId xmlns:p14="http://schemas.microsoft.com/office/powerpoint/2010/main" val="212071064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875144733"/>
              </p:ext>
            </p:extLst>
          </p:nvPr>
        </p:nvGraphicFramePr>
        <p:xfrm>
          <a:off x="971600" y="116632"/>
          <a:ext cx="7416824" cy="4381395"/>
        </p:xfrm>
        <a:graphic>
          <a:graphicData uri="http://schemas.openxmlformats.org/drawingml/2006/table">
            <a:tbl>
              <a:tblPr firstRow="1" bandRow="1">
                <a:tableStyleId>{5C22544A-7EE6-4342-B048-85BDC9FD1C3A}</a:tableStyleId>
              </a:tblPr>
              <a:tblGrid>
                <a:gridCol w="1854206"/>
                <a:gridCol w="1854206"/>
                <a:gridCol w="1854206"/>
                <a:gridCol w="1854206"/>
              </a:tblGrid>
              <a:tr h="1546755">
                <a:tc>
                  <a:txBody>
                    <a:bodyPr/>
                    <a:lstStyle/>
                    <a:p>
                      <a:pPr algn="ctr"/>
                      <a:r>
                        <a:rPr lang="en-US" sz="2800" dirty="0" smtClean="0">
                          <a:solidFill>
                            <a:srgbClr val="7030A0"/>
                          </a:solidFill>
                          <a:latin typeface="Times New Roman" pitchFamily="18" charset="0"/>
                          <a:cs typeface="Times New Roman" pitchFamily="18" charset="0"/>
                        </a:rPr>
                        <a:t>Drinks</a:t>
                      </a:r>
                    </a:p>
                  </a:txBody>
                  <a:tcPr/>
                </a:tc>
                <a:tc>
                  <a:txBody>
                    <a:bodyPr/>
                    <a:lstStyle/>
                    <a:p>
                      <a:pPr algn="ctr"/>
                      <a:r>
                        <a:rPr lang="en-US" sz="2800" dirty="0" smtClean="0">
                          <a:solidFill>
                            <a:srgbClr val="7030A0"/>
                          </a:solidFill>
                          <a:latin typeface="Times New Roman" pitchFamily="18" charset="0"/>
                          <a:cs typeface="Times New Roman" pitchFamily="18" charset="0"/>
                        </a:rPr>
                        <a:t>Main courses</a:t>
                      </a:r>
                    </a:p>
                  </a:txBody>
                  <a:tcPr/>
                </a:tc>
                <a:tc>
                  <a:txBody>
                    <a:bodyPr/>
                    <a:lstStyle/>
                    <a:p>
                      <a:pPr algn="ctr"/>
                      <a:r>
                        <a:rPr lang="en-US" sz="2800" dirty="0" smtClean="0">
                          <a:solidFill>
                            <a:srgbClr val="7030A0"/>
                          </a:solidFill>
                          <a:latin typeface="Times New Roman" pitchFamily="18" charset="0"/>
                          <a:cs typeface="Times New Roman" pitchFamily="18" charset="0"/>
                        </a:rPr>
                        <a:t>First courses</a:t>
                      </a:r>
                    </a:p>
                  </a:txBody>
                  <a:tcPr/>
                </a:tc>
                <a:tc>
                  <a:txBody>
                    <a:bodyPr/>
                    <a:lstStyle/>
                    <a:p>
                      <a:pPr algn="ctr"/>
                      <a:r>
                        <a:rPr lang="en-US" sz="2800" b="1" dirty="0" smtClean="0">
                          <a:solidFill>
                            <a:srgbClr val="7030A0"/>
                          </a:solidFill>
                          <a:latin typeface="Times New Roman" pitchFamily="18" charset="0"/>
                          <a:cs typeface="Times New Roman" pitchFamily="18" charset="0"/>
                        </a:rPr>
                        <a:t>Desserts</a:t>
                      </a:r>
                      <a:endParaRPr lang="en-US" sz="2800" b="1" dirty="0">
                        <a:solidFill>
                          <a:srgbClr val="7030A0"/>
                        </a:solidFill>
                        <a:latin typeface="Times New Roman" pitchFamily="18" charset="0"/>
                        <a:cs typeface="Times New Roman" pitchFamily="18" charset="0"/>
                      </a:endParaRPr>
                    </a:p>
                  </a:txBody>
                  <a:tcPr/>
                </a:tc>
              </a:tr>
              <a:tr h="2268573">
                <a:tc>
                  <a: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ru-RU" dirty="0"/>
                    </a:p>
                  </a:txBody>
                  <a:tcPr/>
                </a:tc>
                <a:tc>
                  <a: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ru-RU" dirty="0"/>
                    </a:p>
                  </a:txBody>
                  <a:tcPr/>
                </a:tc>
                <a:tc>
                  <a:txBody>
                    <a:bodyPr/>
                    <a:lstStyle/>
                    <a:p>
                      <a:endParaRPr lang="ru-RU"/>
                    </a:p>
                  </a:txBody>
                  <a:tcPr/>
                </a:tc>
                <a:tc>
                  <a:txBody>
                    <a:bodyPr/>
                    <a:lstStyle/>
                    <a:p>
                      <a:endParaRPr lang="ru-RU" dirty="0"/>
                    </a:p>
                  </a:txBody>
                  <a:tcPr/>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3038575609"/>
              </p:ext>
            </p:extLst>
          </p:nvPr>
        </p:nvGraphicFramePr>
        <p:xfrm>
          <a:off x="323528" y="4797152"/>
          <a:ext cx="8640960" cy="1800200"/>
        </p:xfrm>
        <a:graphic>
          <a:graphicData uri="http://schemas.openxmlformats.org/drawingml/2006/table">
            <a:tbl>
              <a:tblPr firstRow="1" bandRow="1">
                <a:tableStyleId>{5C22544A-7EE6-4342-B048-85BDC9FD1C3A}</a:tableStyleId>
              </a:tblPr>
              <a:tblGrid>
                <a:gridCol w="8640960"/>
              </a:tblGrid>
              <a:tr h="1800200">
                <a:tc>
                  <a:txBody>
                    <a:bodyPr/>
                    <a:lstStyle/>
                    <a:p>
                      <a:pPr algn="ctr"/>
                      <a:r>
                        <a:rPr lang="en-US" sz="2400" dirty="0" smtClean="0">
                          <a:solidFill>
                            <a:schemeClr val="tx1"/>
                          </a:solidFill>
                        </a:rPr>
                        <a:t>Chicken soup, </a:t>
                      </a:r>
                      <a:r>
                        <a:rPr lang="en-US" sz="2400" dirty="0" smtClean="0">
                          <a:solidFill>
                            <a:srgbClr val="C00000"/>
                          </a:solidFill>
                        </a:rPr>
                        <a:t>mineral water</a:t>
                      </a:r>
                      <a:r>
                        <a:rPr lang="en-US" sz="2400" dirty="0" smtClean="0">
                          <a:solidFill>
                            <a:schemeClr val="tx1"/>
                          </a:solidFill>
                        </a:rPr>
                        <a:t>, noodle soup, </a:t>
                      </a:r>
                      <a:r>
                        <a:rPr lang="en-US" sz="2400" dirty="0" err="1" smtClean="0">
                          <a:solidFill>
                            <a:srgbClr val="C00000"/>
                          </a:solidFill>
                        </a:rPr>
                        <a:t>borshch</a:t>
                      </a:r>
                      <a:r>
                        <a:rPr lang="en-US" sz="2400" dirty="0" smtClean="0">
                          <a:solidFill>
                            <a:schemeClr val="tx1"/>
                          </a:solidFill>
                        </a:rPr>
                        <a:t>, </a:t>
                      </a:r>
                      <a:r>
                        <a:rPr lang="en-US" sz="2400" dirty="0" err="1" smtClean="0">
                          <a:solidFill>
                            <a:schemeClr val="tx1"/>
                          </a:solidFill>
                        </a:rPr>
                        <a:t>varenyky</a:t>
                      </a:r>
                      <a:r>
                        <a:rPr lang="en-US" sz="2400" dirty="0" smtClean="0">
                          <a:solidFill>
                            <a:schemeClr val="tx1"/>
                          </a:solidFill>
                        </a:rPr>
                        <a:t>, </a:t>
                      </a:r>
                      <a:r>
                        <a:rPr lang="en-US" sz="2400" dirty="0" smtClean="0">
                          <a:solidFill>
                            <a:srgbClr val="C00000"/>
                          </a:solidFill>
                        </a:rPr>
                        <a:t>coffee</a:t>
                      </a:r>
                      <a:r>
                        <a:rPr lang="en-US" sz="2400" dirty="0" smtClean="0">
                          <a:solidFill>
                            <a:schemeClr val="tx1"/>
                          </a:solidFill>
                        </a:rPr>
                        <a:t>, fruit salad, </a:t>
                      </a:r>
                      <a:r>
                        <a:rPr lang="en-US" sz="2400" b="1" dirty="0" smtClean="0">
                          <a:solidFill>
                            <a:srgbClr val="C00000"/>
                          </a:solidFill>
                        </a:rPr>
                        <a:t>roast chicken</a:t>
                      </a:r>
                      <a:r>
                        <a:rPr lang="en-US" sz="2400" smtClean="0">
                          <a:solidFill>
                            <a:schemeClr val="tx1"/>
                          </a:solidFill>
                        </a:rPr>
                        <a:t>, </a:t>
                      </a:r>
                      <a:endParaRPr lang="en-US" sz="2400" smtClean="0">
                        <a:solidFill>
                          <a:schemeClr val="tx1"/>
                        </a:solidFill>
                      </a:endParaRPr>
                    </a:p>
                    <a:p>
                      <a:pPr algn="ctr"/>
                      <a:r>
                        <a:rPr lang="en-US" sz="2400" smtClean="0">
                          <a:solidFill>
                            <a:srgbClr val="C00000"/>
                          </a:solidFill>
                        </a:rPr>
                        <a:t>mashed </a:t>
                      </a:r>
                      <a:r>
                        <a:rPr lang="en-US" sz="2400" dirty="0" smtClean="0">
                          <a:solidFill>
                            <a:srgbClr val="C00000"/>
                          </a:solidFill>
                        </a:rPr>
                        <a:t>potatoes</a:t>
                      </a:r>
                      <a:r>
                        <a:rPr lang="en-US" sz="2400" dirty="0" smtClean="0">
                          <a:solidFill>
                            <a:schemeClr val="tx1"/>
                          </a:solidFill>
                        </a:rPr>
                        <a:t>, boiled rice, </a:t>
                      </a:r>
                      <a:r>
                        <a:rPr lang="en-US" sz="2400" dirty="0" err="1" smtClean="0">
                          <a:solidFill>
                            <a:srgbClr val="C00000"/>
                          </a:solidFill>
                        </a:rPr>
                        <a:t>deruny</a:t>
                      </a:r>
                      <a:r>
                        <a:rPr lang="en-US" sz="2400" dirty="0" smtClean="0">
                          <a:solidFill>
                            <a:schemeClr val="tx1"/>
                          </a:solidFill>
                        </a:rPr>
                        <a:t>, tea, </a:t>
                      </a:r>
                      <a:r>
                        <a:rPr lang="en-US" sz="2400" dirty="0" smtClean="0">
                          <a:solidFill>
                            <a:srgbClr val="C00000"/>
                          </a:solidFill>
                        </a:rPr>
                        <a:t>ice-cream</a:t>
                      </a:r>
                      <a:r>
                        <a:rPr lang="en-US" sz="2400" dirty="0" smtClean="0">
                          <a:solidFill>
                            <a:schemeClr val="tx1"/>
                          </a:solidFill>
                        </a:rPr>
                        <a:t>, orange juice, </a:t>
                      </a:r>
                      <a:r>
                        <a:rPr lang="en-US" sz="2400" dirty="0" smtClean="0">
                          <a:solidFill>
                            <a:srgbClr val="C00000"/>
                          </a:solidFill>
                        </a:rPr>
                        <a:t>hot chocolate</a:t>
                      </a:r>
                      <a:r>
                        <a:rPr lang="en-US" sz="2400" dirty="0" smtClean="0">
                          <a:solidFill>
                            <a:schemeClr val="tx1"/>
                          </a:solidFill>
                        </a:rPr>
                        <a:t>, apple-pie, </a:t>
                      </a:r>
                      <a:r>
                        <a:rPr lang="en-US" sz="2400" dirty="0" smtClean="0">
                          <a:solidFill>
                            <a:srgbClr val="C00000"/>
                          </a:solidFill>
                        </a:rPr>
                        <a:t>lemonade</a:t>
                      </a:r>
                      <a:endParaRPr lang="en-US" sz="2400" dirty="0">
                        <a:solidFill>
                          <a:srgbClr val="C00000"/>
                        </a:solidFill>
                      </a:endParaRPr>
                    </a:p>
                  </a:txBody>
                  <a:tcPr/>
                </a:tc>
              </a:tr>
            </a:tbl>
          </a:graphicData>
        </a:graphic>
      </p:graphicFrame>
    </p:spTree>
    <p:extLst>
      <p:ext uri="{BB962C8B-B14F-4D97-AF65-F5344CB8AC3E}">
        <p14:creationId xmlns:p14="http://schemas.microsoft.com/office/powerpoint/2010/main" val="2459730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404664"/>
            <a:ext cx="8798371"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832675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8680" y="0"/>
            <a:ext cx="108012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518043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6086" name="Заголовок 1"/>
          <p:cNvSpPr>
            <a:spLocks/>
          </p:cNvSpPr>
          <p:nvPr/>
        </p:nvSpPr>
        <p:spPr bwMode="auto">
          <a:xfrm>
            <a:off x="684213" y="116632"/>
            <a:ext cx="7772400" cy="108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pPr>
            <a:r>
              <a:rPr lang="en-US" sz="3600" b="1" i="1" dirty="0" smtClean="0">
                <a:solidFill>
                  <a:srgbClr val="0000FF"/>
                </a:solidFill>
                <a:effectLst>
                  <a:outerShdw blurRad="38100" dist="38100" dir="2700000" algn="tl">
                    <a:srgbClr val="C0C0C0"/>
                  </a:outerShdw>
                </a:effectLst>
                <a:latin typeface="Times New Roman" pitchFamily="18" charset="0"/>
                <a:cs typeface="Arial" charset="0"/>
              </a:rPr>
              <a:t>Homework</a:t>
            </a:r>
          </a:p>
          <a:p>
            <a:pPr algn="ctr" fontAlgn="base">
              <a:spcBef>
                <a:spcPct val="0"/>
              </a:spcBef>
              <a:spcAft>
                <a:spcPct val="0"/>
              </a:spcAft>
            </a:pPr>
            <a:r>
              <a:rPr lang="en-US" sz="3600" b="1" i="1" dirty="0" smtClean="0">
                <a:solidFill>
                  <a:srgbClr val="0000FF"/>
                </a:solidFill>
                <a:effectLst>
                  <a:outerShdw blurRad="38100" dist="38100" dir="2700000" algn="tl">
                    <a:srgbClr val="C0C0C0"/>
                  </a:outerShdw>
                </a:effectLst>
                <a:latin typeface="Times New Roman" pitchFamily="18" charset="0"/>
                <a:cs typeface="Arial" charset="0"/>
              </a:rPr>
              <a:t>Match </a:t>
            </a:r>
            <a:r>
              <a:rPr lang="en-US" sz="3600" b="1" i="1" dirty="0">
                <a:solidFill>
                  <a:srgbClr val="0000FF"/>
                </a:solidFill>
                <a:effectLst>
                  <a:outerShdw blurRad="38100" dist="38100" dir="2700000" algn="tl">
                    <a:srgbClr val="C0C0C0"/>
                  </a:outerShdw>
                </a:effectLst>
                <a:latin typeface="Times New Roman" pitchFamily="18" charset="0"/>
                <a:cs typeface="Arial" charset="0"/>
              </a:rPr>
              <a:t>the words with their definitions</a:t>
            </a:r>
            <a:r>
              <a:rPr lang="uk-UA" sz="4400" dirty="0">
                <a:solidFill>
                  <a:prstClr val="black"/>
                </a:solidFill>
                <a:cs typeface="Arial" charset="0"/>
              </a:rPr>
              <a:t> </a:t>
            </a:r>
          </a:p>
        </p:txBody>
      </p:sp>
      <p:graphicFrame>
        <p:nvGraphicFramePr>
          <p:cNvPr id="46185" name="Group 105"/>
          <p:cNvGraphicFramePr>
            <a:graphicFrameLocks noGrp="1"/>
          </p:cNvGraphicFramePr>
          <p:nvPr>
            <p:extLst>
              <p:ext uri="{D42A27DB-BD31-4B8C-83A1-F6EECF244321}">
                <p14:modId xmlns:p14="http://schemas.microsoft.com/office/powerpoint/2010/main" val="3432928616"/>
              </p:ext>
            </p:extLst>
          </p:nvPr>
        </p:nvGraphicFramePr>
        <p:xfrm>
          <a:off x="827088" y="1268413"/>
          <a:ext cx="7051675" cy="4196080"/>
        </p:xfrm>
        <a:graphic>
          <a:graphicData uri="http://schemas.openxmlformats.org/drawingml/2006/table">
            <a:tbl>
              <a:tblPr/>
              <a:tblGrid>
                <a:gridCol w="3568700"/>
                <a:gridCol w="3482975"/>
              </a:tblGrid>
              <a:tr h="511175">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1. </a:t>
                      </a:r>
                      <a:r>
                        <a:rPr kumimoji="0" lang="en-US" sz="1400" b="1" i="0" u="none" strike="noStrike" cap="none" normalizeH="0" baseline="0" dirty="0" err="1" smtClean="0">
                          <a:ln>
                            <a:noFill/>
                          </a:ln>
                          <a:solidFill>
                            <a:schemeClr val="tx1"/>
                          </a:solidFill>
                          <a:effectLst/>
                          <a:latin typeface="Times New Roman" pitchFamily="18" charset="0"/>
                          <a:cs typeface="Times New Roman" pitchFamily="18" charset="0"/>
                        </a:rPr>
                        <a:t>Borshch</a:t>
                      </a:r>
                      <a:endParaRPr kumimoji="0" lang="en-US" sz="1800" b="1"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1" u="none" strike="noStrike" cap="none" normalizeH="0" baseline="0" smtClean="0">
                          <a:ln>
                            <a:noFill/>
                          </a:ln>
                          <a:solidFill>
                            <a:schemeClr val="tx1"/>
                          </a:solidFill>
                          <a:effectLst/>
                          <a:latin typeface="Times New Roman" pitchFamily="18" charset="0"/>
                          <a:cs typeface="Times New Roman" pitchFamily="18" charset="0"/>
                        </a:rPr>
                        <a:t>a)</a:t>
                      </a:r>
                      <a:r>
                        <a:rPr kumimoji="0" lang="en-US" sz="14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400" b="0" i="1" u="none" strike="noStrike" cap="none" normalizeH="0" baseline="0" smtClean="0">
                          <a:ln>
                            <a:noFill/>
                          </a:ln>
                          <a:solidFill>
                            <a:schemeClr val="tx1"/>
                          </a:solidFill>
                          <a:effectLst/>
                          <a:latin typeface="Times New Roman" pitchFamily="18" charset="0"/>
                          <a:cs typeface="Times New Roman" pitchFamily="18" charset="0"/>
                        </a:rPr>
                        <a:t>salted pork fat with, or without garlic and pepper</a:t>
                      </a:r>
                      <a:endParaRPr kumimoji="0" lang="en-US" sz="18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uk-UA" sz="1400" b="1" i="0" u="none" strike="noStrike" cap="none" normalizeH="0" baseline="0" dirty="0" smtClean="0">
                          <a:ln>
                            <a:noFill/>
                          </a:ln>
                          <a:solidFill>
                            <a:schemeClr val="tx1"/>
                          </a:solidFill>
                          <a:effectLst/>
                          <a:latin typeface="Times New Roman" pitchFamily="18" charset="0"/>
                          <a:cs typeface="Times New Roman" pitchFamily="18" charset="0"/>
                        </a:rPr>
                        <a:t>2. </a:t>
                      </a:r>
                      <a:r>
                        <a:rPr kumimoji="0" lang="en-US" sz="1400" b="1" i="0" u="none" strike="noStrike" cap="none" normalizeH="0" baseline="0" dirty="0" err="1" smtClean="0">
                          <a:ln>
                            <a:noFill/>
                          </a:ln>
                          <a:solidFill>
                            <a:schemeClr val="tx1"/>
                          </a:solidFill>
                          <a:effectLst/>
                          <a:latin typeface="Times New Roman" pitchFamily="18" charset="0"/>
                          <a:cs typeface="Times New Roman" pitchFamily="18" charset="0"/>
                        </a:rPr>
                        <a:t>Holodets</a:t>
                      </a:r>
                      <a:endParaRPr kumimoji="0" lang="en-US" sz="18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1" u="none" strike="noStrike" cap="none" normalizeH="0" baseline="0" dirty="0" smtClean="0">
                          <a:ln>
                            <a:noFill/>
                          </a:ln>
                          <a:solidFill>
                            <a:schemeClr val="tx1"/>
                          </a:solidFill>
                          <a:effectLst/>
                          <a:latin typeface="Times New Roman" pitchFamily="18" charset="0"/>
                          <a:cs typeface="Times New Roman" pitchFamily="18" charset="0"/>
                        </a:rPr>
                        <a:t>b</a:t>
                      </a:r>
                      <a:r>
                        <a:rPr kumimoji="0" lang="uk-UA" sz="1400" b="1" i="1" u="none" strike="noStrike" cap="none" normalizeH="0" baseline="0" dirty="0" smtClean="0">
                          <a:ln>
                            <a:noFill/>
                          </a:ln>
                          <a:solidFill>
                            <a:schemeClr val="tx1"/>
                          </a:solidFill>
                          <a:effectLst/>
                          <a:latin typeface="Times New Roman" pitchFamily="18" charset="0"/>
                          <a:cs typeface="Times New Roman" pitchFamily="18" charset="0"/>
                        </a:rPr>
                        <a:t>)</a:t>
                      </a:r>
                      <a:r>
                        <a:rPr kumimoji="0" lang="uk-UA" sz="14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400" b="0" i="1" u="none" strike="noStrike" cap="none" normalizeH="0" baseline="0" dirty="0" smtClean="0">
                          <a:ln>
                            <a:noFill/>
                          </a:ln>
                          <a:solidFill>
                            <a:schemeClr val="tx1"/>
                          </a:solidFill>
                          <a:effectLst/>
                          <a:latin typeface="Times New Roman" pitchFamily="18" charset="0"/>
                          <a:cs typeface="Times New Roman" pitchFamily="18" charset="0"/>
                        </a:rPr>
                        <a:t>small baked breads, often buttered and topped with garlic and dill</a:t>
                      </a:r>
                      <a:endParaRPr kumimoji="0" lang="en-US" sz="18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465138">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3. </a:t>
                      </a:r>
                      <a:r>
                        <a:rPr kumimoji="0" lang="en-US" sz="1400" b="1" i="0" u="none" strike="noStrike" cap="none" normalizeH="0" baseline="0" dirty="0" err="1" smtClean="0">
                          <a:ln>
                            <a:noFill/>
                          </a:ln>
                          <a:solidFill>
                            <a:schemeClr val="tx1"/>
                          </a:solidFill>
                          <a:effectLst/>
                          <a:latin typeface="Times New Roman" pitchFamily="18" charset="0"/>
                          <a:cs typeface="Times New Roman" pitchFamily="18" charset="0"/>
                        </a:rPr>
                        <a:t>Varenyky</a:t>
                      </a:r>
                      <a:endParaRPr kumimoji="0" lang="en-US" sz="18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1" u="none" strike="noStrike" cap="none" normalizeH="0" baseline="0" dirty="0" smtClean="0">
                          <a:ln>
                            <a:noFill/>
                          </a:ln>
                          <a:solidFill>
                            <a:schemeClr val="tx1"/>
                          </a:solidFill>
                          <a:effectLst/>
                          <a:latin typeface="Times New Roman" pitchFamily="18" charset="0"/>
                          <a:cs typeface="Times New Roman" pitchFamily="18" charset="0"/>
                        </a:rPr>
                        <a:t>c</a:t>
                      </a:r>
                      <a:r>
                        <a:rPr kumimoji="0" lang="uk-UA" sz="1400" b="1"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400" b="0" i="1" u="none" strike="noStrike" cap="none" normalizeH="0" baseline="0" dirty="0" smtClean="0">
                          <a:ln>
                            <a:noFill/>
                          </a:ln>
                          <a:solidFill>
                            <a:schemeClr val="tx1"/>
                          </a:solidFill>
                          <a:effectLst/>
                          <a:latin typeface="Times New Roman" pitchFamily="18" charset="0"/>
                          <a:cs typeface="Times New Roman" pitchFamily="18" charset="0"/>
                        </a:rPr>
                        <a:t>cabbage rolls stuffed with rice and minced meat</a:t>
                      </a:r>
                      <a:endParaRPr kumimoji="0" lang="en-US" sz="18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55600">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4. Salo</a:t>
                      </a:r>
                      <a:endParaRPr kumimoji="0" lang="en-US" sz="18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1" u="none" strike="noStrike" cap="none" normalizeH="0" baseline="0" dirty="0" smtClean="0">
                          <a:ln>
                            <a:noFill/>
                          </a:ln>
                          <a:solidFill>
                            <a:schemeClr val="tx1"/>
                          </a:solidFill>
                          <a:effectLst/>
                          <a:latin typeface="Times New Roman" pitchFamily="18" charset="0"/>
                          <a:cs typeface="Times New Roman" pitchFamily="18" charset="0"/>
                        </a:rPr>
                        <a:t>d</a:t>
                      </a:r>
                      <a:r>
                        <a:rPr kumimoji="0" lang="uk-UA" sz="1400" b="1"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400" b="0" i="1" u="none" strike="noStrike" cap="none" normalizeH="0" baseline="0" dirty="0" smtClean="0">
                          <a:ln>
                            <a:noFill/>
                          </a:ln>
                          <a:solidFill>
                            <a:schemeClr val="tx1"/>
                          </a:solidFill>
                          <a:effectLst/>
                          <a:latin typeface="Times New Roman" pitchFamily="18" charset="0"/>
                          <a:cs typeface="Times New Roman" pitchFamily="18" charset="0"/>
                        </a:rPr>
                        <a:t>very thin pancakes</a:t>
                      </a:r>
                      <a:endParaRPr kumimoji="0" lang="en-US" sz="18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5. </a:t>
                      </a:r>
                      <a:r>
                        <a:rPr kumimoji="0" lang="en-US" sz="1400" b="1" i="0" u="none" strike="noStrike" cap="none" normalizeH="0" baseline="0" dirty="0" err="1" smtClean="0">
                          <a:ln>
                            <a:noFill/>
                          </a:ln>
                          <a:solidFill>
                            <a:schemeClr val="tx1"/>
                          </a:solidFill>
                          <a:effectLst/>
                          <a:latin typeface="Times New Roman" pitchFamily="18" charset="0"/>
                          <a:cs typeface="Times New Roman" pitchFamily="18" charset="0"/>
                        </a:rPr>
                        <a:t>Syrnyky</a:t>
                      </a:r>
                      <a:endParaRPr kumimoji="0" lang="en-US" sz="18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1" u="none" strike="noStrike" cap="none" normalizeH="0" baseline="0" dirty="0" smtClean="0">
                          <a:ln>
                            <a:noFill/>
                          </a:ln>
                          <a:solidFill>
                            <a:schemeClr val="tx1"/>
                          </a:solidFill>
                          <a:effectLst/>
                          <a:latin typeface="Times New Roman" pitchFamily="18" charset="0"/>
                          <a:cs typeface="Times New Roman" pitchFamily="18" charset="0"/>
                        </a:rPr>
                        <a:t>e</a:t>
                      </a:r>
                      <a:r>
                        <a:rPr kumimoji="0" lang="uk-UA" sz="1400" b="1"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400" b="0" i="1" u="none" strike="noStrike" cap="none" normalizeH="0" baseline="0" dirty="0" smtClean="0">
                          <a:ln>
                            <a:noFill/>
                          </a:ln>
                          <a:solidFill>
                            <a:schemeClr val="tx1"/>
                          </a:solidFill>
                          <a:effectLst/>
                          <a:latin typeface="Times New Roman" pitchFamily="18" charset="0"/>
                          <a:cs typeface="Times New Roman" pitchFamily="18" charset="0"/>
                        </a:rPr>
                        <a:t>large stuffed dumplings, can be stuffed with potatoes, meat, berries, cottage cheese</a:t>
                      </a:r>
                      <a:endParaRPr kumimoji="0" lang="en-US" sz="18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6. </a:t>
                      </a:r>
                      <a:r>
                        <a:rPr kumimoji="0" lang="en-US" sz="1400" b="1" i="0" u="none" strike="noStrike" cap="none" normalizeH="0" baseline="0" dirty="0" err="1" smtClean="0">
                          <a:ln>
                            <a:noFill/>
                          </a:ln>
                          <a:solidFill>
                            <a:schemeClr val="tx1"/>
                          </a:solidFill>
                          <a:effectLst/>
                          <a:latin typeface="Times New Roman" pitchFamily="18" charset="0"/>
                          <a:cs typeface="Times New Roman" pitchFamily="18" charset="0"/>
                        </a:rPr>
                        <a:t>Holubtsi</a:t>
                      </a:r>
                      <a:endParaRPr kumimoji="0" lang="en-US" sz="18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1" u="none" strike="noStrike" cap="none" normalizeH="0" baseline="0" dirty="0" smtClean="0">
                          <a:ln>
                            <a:noFill/>
                          </a:ln>
                          <a:solidFill>
                            <a:schemeClr val="tx1"/>
                          </a:solidFill>
                          <a:effectLst/>
                          <a:latin typeface="Times New Roman" pitchFamily="18" charset="0"/>
                          <a:cs typeface="Times New Roman" pitchFamily="18" charset="0"/>
                        </a:rPr>
                        <a:t>f</a:t>
                      </a:r>
                      <a:r>
                        <a:rPr kumimoji="0" lang="uk-UA" sz="1400" b="1"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400" b="0" i="1" u="none" strike="noStrike" cap="none" normalizeH="0" baseline="0" dirty="0" smtClean="0">
                          <a:ln>
                            <a:noFill/>
                          </a:ln>
                          <a:solidFill>
                            <a:schemeClr val="tx1"/>
                          </a:solidFill>
                          <a:effectLst/>
                          <a:latin typeface="Times New Roman" pitchFamily="18" charset="0"/>
                          <a:cs typeface="Times New Roman" pitchFamily="18" charset="0"/>
                        </a:rPr>
                        <a:t>fried cheese pancakes, usually served with sour cream, honey, or jam</a:t>
                      </a:r>
                      <a:endParaRPr kumimoji="0" lang="en-US" sz="18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465138">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7. Pampushky</a:t>
                      </a:r>
                      <a:endParaRPr kumimoji="0" lang="en-US" sz="18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1" u="none" strike="noStrike" cap="none" normalizeH="0" baseline="0" dirty="0" smtClean="0">
                          <a:ln>
                            <a:noFill/>
                          </a:ln>
                          <a:solidFill>
                            <a:schemeClr val="tx1"/>
                          </a:solidFill>
                          <a:effectLst/>
                          <a:latin typeface="Times New Roman" pitchFamily="18" charset="0"/>
                          <a:cs typeface="Times New Roman" pitchFamily="18" charset="0"/>
                        </a:rPr>
                        <a:t>g</a:t>
                      </a:r>
                      <a:r>
                        <a:rPr kumimoji="0" lang="uk-UA" sz="1400" b="1"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400" b="0" i="1" u="none" strike="noStrike" cap="none" normalizeH="0" baseline="0" dirty="0" smtClean="0">
                          <a:ln>
                            <a:noFill/>
                          </a:ln>
                          <a:solidFill>
                            <a:schemeClr val="tx1"/>
                          </a:solidFill>
                          <a:effectLst/>
                          <a:latin typeface="Times New Roman" pitchFamily="18" charset="0"/>
                          <a:cs typeface="Times New Roman" pitchFamily="18" charset="0"/>
                        </a:rPr>
                        <a:t>meat (beef, or pork) aspic, prepared with garlic, onion, bay leaf and black pepper</a:t>
                      </a:r>
                      <a:endParaRPr kumimoji="0" lang="en-US" sz="18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8. Nalysnyky</a:t>
                      </a:r>
                      <a:endParaRPr kumimoji="0" lang="en-US" sz="18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1828800" algn="l"/>
                        </a:tabLst>
                      </a:pPr>
                      <a:r>
                        <a:rPr kumimoji="0" lang="en-US" sz="1400" b="1" i="1" u="none" strike="noStrike" cap="none" normalizeH="0" baseline="0" dirty="0" smtClean="0">
                          <a:ln>
                            <a:noFill/>
                          </a:ln>
                          <a:solidFill>
                            <a:schemeClr val="tx1"/>
                          </a:solidFill>
                          <a:effectLst/>
                          <a:latin typeface="Times New Roman" pitchFamily="18" charset="0"/>
                          <a:cs typeface="Times New Roman" pitchFamily="18" charset="0"/>
                        </a:rPr>
                        <a:t>h</a:t>
                      </a:r>
                      <a:r>
                        <a:rPr kumimoji="0" lang="uk-UA" sz="1400" b="1"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400" b="0" i="1" u="none" strike="noStrike" cap="none" normalizeH="0" baseline="0" dirty="0" smtClean="0">
                          <a:ln>
                            <a:noFill/>
                          </a:ln>
                          <a:solidFill>
                            <a:schemeClr val="tx1"/>
                          </a:solidFill>
                          <a:effectLst/>
                          <a:latin typeface="Times New Roman" pitchFamily="18" charset="0"/>
                          <a:cs typeface="Times New Roman" pitchFamily="18" charset="0"/>
                        </a:rPr>
                        <a:t>cabbage and beets based soup, usually with pork or beef meat, served with sour-cream</a:t>
                      </a:r>
                      <a:endParaRPr kumimoji="0" lang="en-US" sz="18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7192202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22" name="Заголовок 1"/>
          <p:cNvSpPr>
            <a:spLocks noGrp="1"/>
          </p:cNvSpPr>
          <p:nvPr>
            <p:ph type="ctrTitle" idx="4294967295"/>
          </p:nvPr>
        </p:nvSpPr>
        <p:spPr>
          <a:xfrm>
            <a:off x="1371600" y="1196975"/>
            <a:ext cx="7772400" cy="2087563"/>
          </a:xfrm>
        </p:spPr>
        <p:txBody>
          <a:bodyPr/>
          <a:lstStyle/>
          <a:p>
            <a:pPr eaLnBrk="1" hangingPunct="1"/>
            <a:r>
              <a:rPr lang="en-US" sz="5400" b="1" i="1" smtClean="0">
                <a:latin typeface="Times New Roman" pitchFamily="18" charset="0"/>
              </a:rPr>
              <a:t>Are you a good </a:t>
            </a:r>
            <a:r>
              <a:rPr lang="uk-UA" sz="5400" b="1" i="1" smtClean="0">
                <a:latin typeface="Times New Roman" pitchFamily="18" charset="0"/>
              </a:rPr>
              <a:t/>
            </a:r>
            <a:br>
              <a:rPr lang="uk-UA" sz="5400" b="1" i="1" smtClean="0">
                <a:latin typeface="Times New Roman" pitchFamily="18" charset="0"/>
              </a:rPr>
            </a:br>
            <a:r>
              <a:rPr lang="en-US" sz="5400" b="1" i="1" smtClean="0">
                <a:latin typeface="Times New Roman" pitchFamily="18" charset="0"/>
              </a:rPr>
              <a:t>or </a:t>
            </a:r>
            <a:r>
              <a:rPr lang="uk-UA" sz="5400" b="1" i="1" smtClean="0">
                <a:latin typeface="Times New Roman" pitchFamily="18" charset="0"/>
              </a:rPr>
              <a:t/>
            </a:r>
            <a:br>
              <a:rPr lang="uk-UA" sz="5400" b="1" i="1" smtClean="0">
                <a:latin typeface="Times New Roman" pitchFamily="18" charset="0"/>
              </a:rPr>
            </a:br>
            <a:r>
              <a:rPr lang="en-US" sz="5400" b="1" i="1" smtClean="0">
                <a:latin typeface="Times New Roman" pitchFamily="18" charset="0"/>
              </a:rPr>
              <a:t>a poor eater?</a:t>
            </a:r>
            <a:endParaRPr lang="uk-UA" sz="5400" b="1" i="1" smtClean="0">
              <a:latin typeface="Times New Roman" pitchFamily="18" charset="0"/>
            </a:endParaRPr>
          </a:p>
        </p:txBody>
      </p:sp>
      <p:pic>
        <p:nvPicPr>
          <p:cNvPr id="30723" name="Picture 3" descr="chomu-ditina-ne-їst-u-dityachomu-sadk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3938" y="3573463"/>
            <a:ext cx="2001837" cy="2447925"/>
          </a:xfrm>
          <a:prstGeom prst="rect">
            <a:avLst/>
          </a:prstGeom>
          <a:noFill/>
          <a:extLst>
            <a:ext uri="{909E8E84-426E-40DD-AFC4-6F175D3DCCD1}">
              <a14:hiddenFill xmlns:a14="http://schemas.microsoft.com/office/drawing/2010/main">
                <a:solidFill>
                  <a:srgbClr val="FFFFFF"/>
                </a:solidFill>
              </a14:hiddenFill>
            </a:ext>
          </a:extLst>
        </p:spPr>
      </p:pic>
      <p:pic>
        <p:nvPicPr>
          <p:cNvPr id="3072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l="8490" t="9416"/>
          <a:stretch>
            <a:fillRect/>
          </a:stretch>
        </p:blipFill>
        <p:spPr bwMode="auto">
          <a:xfrm>
            <a:off x="827088" y="908050"/>
            <a:ext cx="1743075" cy="2586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65422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1746" name="Заголовок 1"/>
          <p:cNvSpPr>
            <a:spLocks noGrp="1"/>
          </p:cNvSpPr>
          <p:nvPr>
            <p:ph type="ctrTitle" idx="4294967295"/>
          </p:nvPr>
        </p:nvSpPr>
        <p:spPr>
          <a:xfrm>
            <a:off x="0" y="2349500"/>
            <a:ext cx="7772400" cy="1873250"/>
          </a:xfrm>
        </p:spPr>
        <p:txBody>
          <a:bodyPr/>
          <a:lstStyle/>
          <a:p>
            <a:pPr eaLnBrk="1" hangingPunct="1"/>
            <a:r>
              <a:rPr lang="ru-RU" sz="5400" b="1" i="1" dirty="0" smtClean="0">
                <a:latin typeface="Times New Roman" pitchFamily="18" charset="0"/>
              </a:rPr>
              <a:t>  </a:t>
            </a:r>
            <a:r>
              <a:rPr lang="en-US" sz="5400" b="1" i="1" dirty="0" smtClean="0">
                <a:latin typeface="Times New Roman" pitchFamily="18" charset="0"/>
              </a:rPr>
              <a:t>What do you usually have for breakfast?</a:t>
            </a:r>
            <a:endParaRPr lang="uk-UA" sz="5400" b="1" i="1" dirty="0" smtClean="0">
              <a:latin typeface="Times New Roman" pitchFamily="18" charset="0"/>
            </a:endParaRPr>
          </a:p>
        </p:txBody>
      </p:sp>
      <p:pic>
        <p:nvPicPr>
          <p:cNvPr id="3174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7450" y="981075"/>
            <a:ext cx="1368425" cy="1368425"/>
          </a:xfrm>
          <a:prstGeom prst="rect">
            <a:avLst/>
          </a:prstGeom>
          <a:noFill/>
          <a:extLst>
            <a:ext uri="{909E8E84-426E-40DD-AFC4-6F175D3DCCD1}">
              <a14:hiddenFill xmlns:a14="http://schemas.microsoft.com/office/drawing/2010/main">
                <a:solidFill>
                  <a:srgbClr val="FFFFFF"/>
                </a:solidFill>
              </a14:hiddenFill>
            </a:ext>
          </a:extLst>
        </p:spPr>
      </p:pic>
      <p:pic>
        <p:nvPicPr>
          <p:cNvPr id="3175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6463" y="620713"/>
            <a:ext cx="3095625" cy="2044700"/>
          </a:xfrm>
          <a:prstGeom prst="rect">
            <a:avLst/>
          </a:prstGeom>
          <a:noFill/>
          <a:extLst>
            <a:ext uri="{909E8E84-426E-40DD-AFC4-6F175D3DCCD1}">
              <a14:hiddenFill xmlns:a14="http://schemas.microsoft.com/office/drawing/2010/main">
                <a:solidFill>
                  <a:srgbClr val="FFFFFF"/>
                </a:solidFill>
              </a14:hiddenFill>
            </a:ext>
          </a:extLst>
        </p:spPr>
      </p:pic>
      <p:pic>
        <p:nvPicPr>
          <p:cNvPr id="3175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87675" y="4365625"/>
            <a:ext cx="2736850" cy="1801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75640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9698" name="Заголовок 1"/>
          <p:cNvSpPr>
            <a:spLocks noGrp="1"/>
          </p:cNvSpPr>
          <p:nvPr>
            <p:ph type="ctrTitle" idx="4294967295"/>
          </p:nvPr>
        </p:nvSpPr>
        <p:spPr>
          <a:xfrm>
            <a:off x="0" y="2636838"/>
            <a:ext cx="7772400" cy="1368425"/>
          </a:xfrm>
        </p:spPr>
        <p:txBody>
          <a:bodyPr/>
          <a:lstStyle/>
          <a:p>
            <a:pPr eaLnBrk="1" hangingPunct="1"/>
            <a:r>
              <a:rPr lang="en-US" b="1" i="1" dirty="0" smtClean="0">
                <a:latin typeface="Times New Roman" pitchFamily="18" charset="0"/>
              </a:rPr>
              <a:t>What traditional Ukrainian dishes do you know?</a:t>
            </a:r>
            <a:endParaRPr lang="uk-UA" b="1" i="1" dirty="0" smtClean="0">
              <a:latin typeface="Times New Roman" pitchFamily="18" charset="0"/>
            </a:endParaRPr>
          </a:p>
        </p:txBody>
      </p:sp>
      <p:pic>
        <p:nvPicPr>
          <p:cNvPr id="297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6238" y="4221163"/>
            <a:ext cx="208915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088" y="836613"/>
            <a:ext cx="2736850" cy="1539875"/>
          </a:xfrm>
          <a:prstGeom prst="rect">
            <a:avLst/>
          </a:prstGeom>
          <a:noFill/>
          <a:extLst>
            <a:ext uri="{909E8E84-426E-40DD-AFC4-6F175D3DCCD1}">
              <a14:hiddenFill xmlns:a14="http://schemas.microsoft.com/office/drawing/2010/main">
                <a:solidFill>
                  <a:srgbClr val="FFFFFF"/>
                </a:solidFill>
              </a14:hiddenFill>
            </a:ext>
          </a:extLst>
        </p:spPr>
      </p:pic>
      <p:pic>
        <p:nvPicPr>
          <p:cNvPr id="29706"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6463" y="765175"/>
            <a:ext cx="2592387" cy="1827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280563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AsCkVbyiPZ5lHH81Ty7VUR"/>
</p:tagLst>
</file>

<file path=ppt/tags/tag10.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11.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12.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ags/tag13.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14.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15.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ags/tag16.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17.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18.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ags/tag19.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2.xml><?xml version="1.0" encoding="utf-8"?>
<p:tagLst xmlns:a="http://schemas.openxmlformats.org/drawingml/2006/main" xmlns:r="http://schemas.openxmlformats.org/officeDocument/2006/relationships" xmlns:p="http://schemas.openxmlformats.org/presentationml/2006/main">
  <p:tag name="DVSHAPEID" val="kdQcCJg1tWOdx79hlrCWrE"/>
</p:tagLst>
</file>

<file path=ppt/tags/tag20.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21.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ags/tag22.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23.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24.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ags/tag25.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26.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27.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ags/tag28.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29.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3.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ags/tag30.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ags/tag31.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32.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33.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ags/tag34.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35.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36.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ags/tag37.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38.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39.xml><?xml version="1.0" encoding="utf-8"?>
<p:tagLst xmlns:a="http://schemas.openxmlformats.org/drawingml/2006/main" xmlns:r="http://schemas.openxmlformats.org/officeDocument/2006/relationships" xmlns:p="http://schemas.openxmlformats.org/presentationml/2006/main">
  <p:tag name="DVSECTIONID" val="wiYrgtuKosq8Eg9kk6ACJp"/>
</p:tagLst>
</file>

<file path=ppt/tags/tag4.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40.xml><?xml version="1.0" encoding="utf-8"?>
<p:tagLst xmlns:a="http://schemas.openxmlformats.org/drawingml/2006/main" xmlns:r="http://schemas.openxmlformats.org/officeDocument/2006/relationships" xmlns:p="http://schemas.openxmlformats.org/presentationml/2006/main">
  <p:tag name="DVSHAPEID" val="HJawMokrLIPc4fLvlpkcKW"/>
</p:tagLst>
</file>

<file path=ppt/tags/tag41.xml><?xml version="1.0" encoding="utf-8"?>
<p:tagLst xmlns:a="http://schemas.openxmlformats.org/drawingml/2006/main" xmlns:r="http://schemas.openxmlformats.org/officeDocument/2006/relationships" xmlns:p="http://schemas.openxmlformats.org/presentationml/2006/main">
  <p:tag name="DVSHAPEID" val="zhyEGGbWSbag4Whu5s54Ke"/>
</p:tagLst>
</file>

<file path=ppt/tags/tag42.xml><?xml version="1.0" encoding="utf-8"?>
<p:tagLst xmlns:a="http://schemas.openxmlformats.org/drawingml/2006/main" xmlns:r="http://schemas.openxmlformats.org/officeDocument/2006/relationships" xmlns:p="http://schemas.openxmlformats.org/presentationml/2006/main">
  <p:tag name="DVSHAPEID" val="TTTfxgUVNrbLaSX7HDgPPE"/>
</p:tagLst>
</file>

<file path=ppt/tags/tag43.xml><?xml version="1.0" encoding="utf-8"?>
<p:tagLst xmlns:a="http://schemas.openxmlformats.org/drawingml/2006/main" xmlns:r="http://schemas.openxmlformats.org/officeDocument/2006/relationships" xmlns:p="http://schemas.openxmlformats.org/presentationml/2006/main">
  <p:tag name="DVSHAPEID" val="1NaOdQjR6FcknELr9U1XnJ"/>
</p:tagLst>
</file>

<file path=ppt/tags/tag44.xml><?xml version="1.0" encoding="utf-8"?>
<p:tagLst xmlns:a="http://schemas.openxmlformats.org/drawingml/2006/main" xmlns:r="http://schemas.openxmlformats.org/officeDocument/2006/relationships" xmlns:p="http://schemas.openxmlformats.org/presentationml/2006/main">
  <p:tag name="DVSHAPEID" val="U9MFnrSXlqoyKVTdBuXt7x"/>
</p:tagLst>
</file>

<file path=ppt/tags/tag45.xml><?xml version="1.0" encoding="utf-8"?>
<p:tagLst xmlns:a="http://schemas.openxmlformats.org/drawingml/2006/main" xmlns:r="http://schemas.openxmlformats.org/officeDocument/2006/relationships" xmlns:p="http://schemas.openxmlformats.org/presentationml/2006/main">
  <p:tag name="DVSECTIONID" val="U4sUo5tIpz7kL7Zdo1jG2K"/>
</p:tagLst>
</file>

<file path=ppt/tags/tag46.xml><?xml version="1.0" encoding="utf-8"?>
<p:tagLst xmlns:a="http://schemas.openxmlformats.org/drawingml/2006/main" xmlns:r="http://schemas.openxmlformats.org/officeDocument/2006/relationships" xmlns:p="http://schemas.openxmlformats.org/presentationml/2006/main">
  <p:tag name="DVSHAPEID" val="SkE9kZ59AZzFy9HFpTnHaL"/>
</p:tagLst>
</file>

<file path=ppt/tags/tag47.xml><?xml version="1.0" encoding="utf-8"?>
<p:tagLst xmlns:a="http://schemas.openxmlformats.org/drawingml/2006/main" xmlns:r="http://schemas.openxmlformats.org/officeDocument/2006/relationships" xmlns:p="http://schemas.openxmlformats.org/presentationml/2006/main">
  <p:tag name="DVSHAPEID" val="5Sizt8hpRWbVns8Ahqlj1y"/>
</p:tagLst>
</file>

<file path=ppt/tags/tag5.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6.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ags/tag7.xml><?xml version="1.0" encoding="utf-8"?>
<p:tagLst xmlns:a="http://schemas.openxmlformats.org/drawingml/2006/main" xmlns:r="http://schemas.openxmlformats.org/officeDocument/2006/relationships" xmlns:p="http://schemas.openxmlformats.org/presentationml/2006/main">
  <p:tag name="DVSHAPEID" val="wta1RCcGjYpF38HMaSxWaf"/>
</p:tagLst>
</file>

<file path=ppt/tags/tag8.xml><?xml version="1.0" encoding="utf-8"?>
<p:tagLst xmlns:a="http://schemas.openxmlformats.org/drawingml/2006/main" xmlns:r="http://schemas.openxmlformats.org/officeDocument/2006/relationships" xmlns:p="http://schemas.openxmlformats.org/presentationml/2006/main">
  <p:tag name="DVSHAPEID" val="pOZKMCSNUE81a1GywRk6gP"/>
</p:tagLst>
</file>

<file path=ppt/tags/tag9.xml><?xml version="1.0" encoding="utf-8"?>
<p:tagLst xmlns:a="http://schemas.openxmlformats.org/drawingml/2006/main" xmlns:r="http://schemas.openxmlformats.org/officeDocument/2006/relationships" xmlns:p="http://schemas.openxmlformats.org/presentationml/2006/main">
  <p:tag name="DVSHAPEID" val="aHvQznuxMzNJ7ouJyP1Nw8"/>
</p:tagLst>
</file>

<file path=ppt/theme/theme1.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539</TotalTime>
  <Words>917</Words>
  <Application>Microsoft Office PowerPoint</Application>
  <PresentationFormat>Экран (4:3)</PresentationFormat>
  <Paragraphs>190</Paragraphs>
  <Slides>67</Slides>
  <Notes>0</Notes>
  <HiddenSlides>0</HiddenSlides>
  <MMClips>1</MMClips>
  <ScaleCrop>false</ScaleCrop>
  <HeadingPairs>
    <vt:vector size="4" baseType="variant">
      <vt:variant>
        <vt:lpstr>Тема</vt:lpstr>
      </vt:variant>
      <vt:variant>
        <vt:i4>3</vt:i4>
      </vt:variant>
      <vt:variant>
        <vt:lpstr>Заголовки слайдов</vt:lpstr>
      </vt:variant>
      <vt:variant>
        <vt:i4>67</vt:i4>
      </vt:variant>
    </vt:vector>
  </HeadingPairs>
  <TitlesOfParts>
    <vt:vector size="70" baseType="lpstr">
      <vt:lpstr>1_Тема Office</vt:lpstr>
      <vt:lpstr>5_Тема Office</vt:lpstr>
      <vt:lpstr>Оформление по умолчанию</vt:lpstr>
      <vt:lpstr>Презентация PowerPoint</vt:lpstr>
      <vt:lpstr> Ukrainians are big eaters </vt:lpstr>
      <vt:lpstr>What do you like to eat?</vt:lpstr>
      <vt:lpstr>  What don’t you like to eat?</vt:lpstr>
      <vt:lpstr>What is your favourite drink?</vt:lpstr>
      <vt:lpstr>  Do you help your mother to cook?</vt:lpstr>
      <vt:lpstr>Are you a good  or  a poor eater?</vt:lpstr>
      <vt:lpstr>  What do you usually have for breakfast?</vt:lpstr>
      <vt:lpstr>What traditional Ukrainian dishes do you know?</vt:lpstr>
      <vt:lpstr>Презентация PowerPoint</vt:lpstr>
      <vt:lpstr>Презентация PowerPoint</vt:lpstr>
      <vt:lpstr>Презентация PowerPoint</vt:lpstr>
      <vt:lpstr>Презентация PowerPoint</vt:lpstr>
      <vt:lpstr>Презентация PowerPoint</vt:lpstr>
      <vt:lpstr> Prepare all the ingredients. Put the beet in a small saucepan, cover with water (the water should completely cover the beet) </vt:lpstr>
      <vt:lpstr>Boil the water</vt:lpstr>
      <vt:lpstr>Chop the cabbage.</vt:lpstr>
      <vt:lpstr> Grate peeled raw carrot.</vt:lpstr>
      <vt:lpstr>Grate boiled beet.</vt:lpstr>
      <vt:lpstr>Chop the onion finely.</vt:lpstr>
      <vt:lpstr> Heat the vegetable oil in a frying pan. Fry the onion for 2-3 minutes</vt:lpstr>
      <vt:lpstr> Add the cabbage.</vt:lpstr>
      <vt:lpstr>  Add the carrot, some salt and cook the cabbage and onion for 5-6 minutes</vt:lpstr>
      <vt:lpstr>   Add the tomato paste, stir, cover the pan with a lid and stew for 4-5 minutes  </vt:lpstr>
      <vt:lpstr>Add some fresh parsley.</vt:lpstr>
      <vt:lpstr>    Take the meat out of the broth, cut into cubes and let it cool down. Carefully put the vegetables from the pan in the broth. Put the broth with vegetables on the fire, add the bay leaf, bring to the boil and cook over medium heat for 25-30 minutes.</vt:lpstr>
      <vt:lpstr>  Add the meat, remove the saucepan from heat, cover and let it infuse for 10-15 minutes. Check for salt. </vt:lpstr>
      <vt:lpstr> Serve with sour cream and bread. Enjoy your meal!</vt:lpstr>
      <vt:lpstr>Preparation of Ukrainian aspic or holodets</vt:lpstr>
      <vt:lpstr>Презентация PowerPoint</vt:lpstr>
      <vt:lpstr>Cooking</vt:lpstr>
      <vt:lpstr>Презентация PowerPoint</vt:lpstr>
      <vt:lpstr>Презентация PowerPoint</vt:lpstr>
      <vt:lpstr>Презентация PowerPoint</vt:lpstr>
      <vt:lpstr>Презентация PowerPoint</vt:lpstr>
      <vt:lpstr>Ukrainian pampushki</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ASUS</dc:creator>
  <cp:lastModifiedBy>User</cp:lastModifiedBy>
  <cp:revision>60</cp:revision>
  <dcterms:created xsi:type="dcterms:W3CDTF">2016-11-22T18:22:21Z</dcterms:created>
  <dcterms:modified xsi:type="dcterms:W3CDTF">2016-11-30T20:32:14Z</dcterms:modified>
</cp:coreProperties>
</file>