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32" r:id="rId5"/>
  </p:sldMasterIdLst>
  <p:sldIdLst>
    <p:sldId id="291" r:id="rId6"/>
    <p:sldId id="292" r:id="rId7"/>
    <p:sldId id="286" r:id="rId8"/>
    <p:sldId id="270" r:id="rId9"/>
    <p:sldId id="271" r:id="rId10"/>
    <p:sldId id="289" r:id="rId11"/>
    <p:sldId id="269" r:id="rId12"/>
    <p:sldId id="283" r:id="rId13"/>
    <p:sldId id="256" r:id="rId14"/>
    <p:sldId id="257" r:id="rId15"/>
    <p:sldId id="258" r:id="rId16"/>
    <p:sldId id="264" r:id="rId17"/>
    <p:sldId id="260" r:id="rId18"/>
    <p:sldId id="261" r:id="rId19"/>
    <p:sldId id="263" r:id="rId20"/>
    <p:sldId id="266" r:id="rId21"/>
    <p:sldId id="293" r:id="rId22"/>
    <p:sldId id="277" r:id="rId23"/>
    <p:sldId id="278" r:id="rId24"/>
    <p:sldId id="279" r:id="rId25"/>
    <p:sldId id="294" r:id="rId26"/>
    <p:sldId id="285" r:id="rId27"/>
    <p:sldId id="280" r:id="rId28"/>
    <p:sldId id="282" r:id="rId29"/>
    <p:sldId id="265" r:id="rId30"/>
    <p:sldId id="273" r:id="rId31"/>
    <p:sldId id="267" r:id="rId32"/>
    <p:sldId id="296" r:id="rId33"/>
    <p:sldId id="295" r:id="rId34"/>
    <p:sldId id="284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8929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193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36A3846-D0A9-4B74-AB6A-0233DA3AA3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41A96-E5C3-4D83-BB91-821A79265D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DAD43-D41E-498A-B516-8920D56BDC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D1D9AF-DF7A-41F8-A693-4BAEA46675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C4A67-E3E8-49E1-B85C-8E51EA8ECF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29A19-C011-418D-8C97-58F5222FBE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D3F9B-59AF-4458-8A55-D6161612FC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5A903-026F-4661-8D8D-632A9E7970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26806C-D695-46FB-9D3E-742F6DEBF3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2E4CF-A968-471F-B839-7A0CE22CED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1587B-FCEE-4261-AF72-DC3225E910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06EC578-2F69-4955-83B0-5D2AB13DB1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88B20D-A942-434F-8CC3-CA736303F7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A311B7-B8AB-44FD-BACD-0B8BD33514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38A44-C62F-48C6-9F42-40B03A0253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5B2593-16C0-47FC-8C16-E60D8C6AEC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3A7948-9F9F-432F-8033-8903D33B37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703F0F-5A29-40F8-BE75-9C59530449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94761-AF11-4E42-9CF9-6BAFEE4062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DACDA-D8FE-40D9-9E69-CC2883D8F9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CB8C5-C266-46B6-86E2-90C64E94AF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80FE42-0394-478B-A970-E661C23BC5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36A3846-D0A9-4B74-AB6A-0233DA3AA3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41A96-E5C3-4D83-BB91-821A79265D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2EDAD43-D41E-498A-B516-8920D56BDC3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D1D9AF-DF7A-41F8-A693-4BAEA46675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E8C4A67-E3E8-49E1-B85C-8E51EA8ECF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29A19-C011-418D-8C97-58F5222FBE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B1D3F9B-59AF-4458-8A55-D6161612F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105A903-026F-4661-8D8D-632A9E7970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526806C-D695-46FB-9D3E-742F6DEBF3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2E4CF-A968-471F-B839-7A0CE22CED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1587B-FCEE-4261-AF72-DC3225E9107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9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13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2CEBF74-C7E9-4997-B416-5D9DA2A5E34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B05189B-EBDD-4B92-8004-D35508426F9B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EB9C4F1-776E-4337-8F52-C6C38B4A347D}" type="datetimeFigureOut">
              <a:rPr lang="ru-RU" smtClean="0"/>
              <a:pPr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C835D1A-9DA0-41F4-ADD6-5B389168E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720080"/>
          </a:xfrm>
        </p:spPr>
        <p:txBody>
          <a:bodyPr>
            <a:noAutofit/>
          </a:bodyPr>
          <a:lstStyle/>
          <a:p>
            <a:r>
              <a:rPr lang="en-US" b="1" i="1" dirty="0" smtClean="0"/>
              <a:t>Atlanta 1996</a:t>
            </a:r>
            <a:endParaRPr lang="ru-RU" b="1" i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5589240"/>
            <a:ext cx="8229600" cy="1008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solidFill>
                  <a:srgbClr val="FF0000"/>
                </a:solidFill>
              </a:rPr>
              <a:t>Volodymyr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Klytchko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UKRAINIAN CHAMPIONS</a:t>
            </a:r>
            <a:endParaRPr lang="ru-RU" sz="5400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266429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772816"/>
            <a:ext cx="252144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864095"/>
          </a:xfrm>
        </p:spPr>
        <p:txBody>
          <a:bodyPr/>
          <a:lstStyle/>
          <a:p>
            <a:r>
              <a:rPr lang="en-US" b="1" i="1" dirty="0" smtClean="0"/>
              <a:t>Nagano 1998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108012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Olena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Petrova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0"/>
            <a:ext cx="252028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260648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UKRAINIAN CHAMPIONS</a:t>
            </a:r>
            <a:endParaRPr lang="ru-RU" sz="5400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988840"/>
            <a:ext cx="2542659" cy="3511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1008112"/>
          </a:xfrm>
        </p:spPr>
        <p:txBody>
          <a:bodyPr/>
          <a:lstStyle/>
          <a:p>
            <a:r>
              <a:rPr lang="en-US" b="1" i="1" dirty="0" smtClean="0"/>
              <a:t>Sydney</a:t>
            </a:r>
            <a:r>
              <a:rPr lang="en-US" sz="5400" b="1" i="1" dirty="0" smtClean="0"/>
              <a:t> 2000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108012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Yana </a:t>
            </a:r>
            <a:r>
              <a:rPr lang="en-US" sz="4400" b="1" dirty="0" err="1" smtClean="0">
                <a:solidFill>
                  <a:srgbClr val="FF0000"/>
                </a:solidFill>
              </a:rPr>
              <a:t>Klochkova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2592288" cy="3643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844824"/>
            <a:ext cx="276744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116632"/>
            <a:ext cx="9143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UKRAINIAN CHAMPIONS</a:t>
            </a:r>
            <a:endParaRPr lang="ru-RU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792087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Athens 2004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108012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Yuriy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Bilonog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UKRAINIAN CHAMPIONS</a:t>
            </a:r>
            <a:endParaRPr lang="ru-RU" sz="54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16832"/>
            <a:ext cx="302433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16832"/>
            <a:ext cx="2664296" cy="369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080119"/>
          </a:xfrm>
        </p:spPr>
        <p:txBody>
          <a:bodyPr/>
          <a:lstStyle/>
          <a:p>
            <a:r>
              <a:rPr lang="en-US" b="1" i="1" dirty="0" smtClean="0"/>
              <a:t>Turin 2006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33256"/>
            <a:ext cx="9144000" cy="936104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O</a:t>
            </a:r>
            <a:r>
              <a:rPr lang="en-US" sz="3600" b="1" dirty="0" err="1" smtClean="0">
                <a:solidFill>
                  <a:srgbClr val="FF0000"/>
                </a:solidFill>
              </a:rPr>
              <a:t>lena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Grushyna</a:t>
            </a:r>
            <a:r>
              <a:rPr lang="en-US" sz="3600" b="1" dirty="0" smtClean="0">
                <a:solidFill>
                  <a:srgbClr val="FF0000"/>
                </a:solidFill>
              </a:rPr>
              <a:t>   </a:t>
            </a:r>
            <a:r>
              <a:rPr lang="en-US" sz="3600" b="1" dirty="0" err="1" smtClean="0">
                <a:solidFill>
                  <a:srgbClr val="FF0000"/>
                </a:solidFill>
              </a:rPr>
              <a:t>Ruslan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Goncharov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UKRAINIAN CHAMPIONS</a:t>
            </a:r>
            <a:endParaRPr lang="ru-RU" sz="54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0848"/>
            <a:ext cx="288032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060848"/>
            <a:ext cx="2776463" cy="3752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936103"/>
          </a:xfrm>
        </p:spPr>
        <p:txBody>
          <a:bodyPr/>
          <a:lstStyle/>
          <a:p>
            <a:r>
              <a:rPr lang="en-US" b="1" i="1" dirty="0" smtClean="0"/>
              <a:t>Beijing 2008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733256"/>
            <a:ext cx="6400800" cy="864096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Anna </a:t>
            </a:r>
            <a:r>
              <a:rPr lang="en-US" sz="4400" b="1" dirty="0" err="1" smtClean="0">
                <a:solidFill>
                  <a:srgbClr val="FF0000"/>
                </a:solidFill>
              </a:rPr>
              <a:t>Bessonova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88640"/>
            <a:ext cx="914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UKRAINIAN CHAMPIONS</a:t>
            </a:r>
            <a:endParaRPr lang="ru-RU" sz="5400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302433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988840"/>
            <a:ext cx="283691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861048"/>
            <a:ext cx="8229600" cy="2304256"/>
          </a:xfrm>
        </p:spPr>
        <p:txBody>
          <a:bodyPr>
            <a:normAutofit/>
          </a:bodyPr>
          <a:lstStyle/>
          <a:p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‘PARALYMPICS’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332657"/>
            <a:ext cx="3898776" cy="2232248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‘PARALLEL’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88024" y="332657"/>
            <a:ext cx="3898776" cy="2232248"/>
          </a:xfrm>
        </p:spPr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‘OLYMPICS’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339752" y="1556792"/>
            <a:ext cx="2016224" cy="31683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4716016" y="1484784"/>
            <a:ext cx="2016224" cy="3240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5040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VOCABULARY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76664"/>
          </a:xfrm>
        </p:spPr>
        <p:txBody>
          <a:bodyPr>
            <a:normAutofit fontScale="40000" lnSpcReduction="20000"/>
          </a:bodyPr>
          <a:lstStyle/>
          <a:p>
            <a:r>
              <a:rPr lang="en-US" sz="6000" dirty="0" smtClean="0"/>
              <a:t>Serviceman /’</a:t>
            </a:r>
            <a:r>
              <a:rPr lang="en-US" sz="6000" dirty="0" err="1" smtClean="0"/>
              <a:t>sɜ:vɪsmən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Rehabilitation /,</a:t>
            </a:r>
            <a:r>
              <a:rPr lang="en-US" sz="6000" dirty="0" err="1" smtClean="0"/>
              <a:t>ri:əbɪlɪ’teɪʃn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Recreation /,</a:t>
            </a:r>
            <a:r>
              <a:rPr lang="en-US" sz="6000" dirty="0" err="1" smtClean="0"/>
              <a:t>rekrɪ’eɪʃn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Disability /,</a:t>
            </a:r>
            <a:r>
              <a:rPr lang="en-US" sz="6000" dirty="0" err="1" smtClean="0"/>
              <a:t>dɪsə’bɪlɪtɪ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Wheelchair /’</a:t>
            </a:r>
            <a:r>
              <a:rPr lang="en-US" sz="6000" dirty="0" err="1" smtClean="0"/>
              <a:t>wi:ltʃeə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Amputee /,</a:t>
            </a:r>
            <a:r>
              <a:rPr lang="en-US" sz="6000" dirty="0" err="1" smtClean="0"/>
              <a:t>æmpj</a:t>
            </a:r>
            <a:r>
              <a:rPr lang="el-GR" sz="6000" dirty="0" smtClean="0"/>
              <a:t>υ</a:t>
            </a:r>
            <a:r>
              <a:rPr lang="en-US" sz="6000" dirty="0" smtClean="0"/>
              <a:t>’</a:t>
            </a:r>
            <a:r>
              <a:rPr lang="en-US" sz="6000" dirty="0" err="1" smtClean="0"/>
              <a:t>ti</a:t>
            </a:r>
            <a:r>
              <a:rPr lang="en-US" sz="6000" dirty="0" smtClean="0"/>
              <a:t>:/</a:t>
            </a:r>
            <a:endParaRPr lang="ru-RU" sz="6000" dirty="0" smtClean="0"/>
          </a:p>
          <a:p>
            <a:r>
              <a:rPr lang="en-US" sz="6000" dirty="0" smtClean="0"/>
              <a:t>Cerebral palsy /</a:t>
            </a:r>
            <a:r>
              <a:rPr lang="en-US" sz="6000" dirty="0" err="1" smtClean="0"/>
              <a:t>sə’rɪbrəl</a:t>
            </a:r>
            <a:r>
              <a:rPr lang="en-US" sz="6000" dirty="0" smtClean="0"/>
              <a:t> ‘</a:t>
            </a:r>
            <a:r>
              <a:rPr lang="en-US" sz="6000" dirty="0" err="1" smtClean="0"/>
              <a:t>pɔ:lzɪ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Spinal cord injury /’</a:t>
            </a:r>
            <a:r>
              <a:rPr lang="en-US" sz="6000" dirty="0" err="1" smtClean="0"/>
              <a:t>spaɪnl</a:t>
            </a:r>
            <a:r>
              <a:rPr lang="en-US" sz="6000" dirty="0" smtClean="0"/>
              <a:t> </a:t>
            </a:r>
            <a:r>
              <a:rPr lang="en-US" sz="6000" dirty="0" err="1" smtClean="0"/>
              <a:t>kɔ:d</a:t>
            </a:r>
            <a:r>
              <a:rPr lang="en-US" sz="6000" dirty="0" smtClean="0"/>
              <a:t> ’</a:t>
            </a:r>
            <a:r>
              <a:rPr lang="en-US" sz="6000" dirty="0" err="1" smtClean="0"/>
              <a:t>ɪndʒǝrɪ</a:t>
            </a:r>
            <a:r>
              <a:rPr lang="en-US" sz="6000" dirty="0" smtClean="0"/>
              <a:t> /</a:t>
            </a:r>
            <a:endParaRPr lang="ru-RU" sz="6000" dirty="0" smtClean="0"/>
          </a:p>
          <a:p>
            <a:r>
              <a:rPr lang="en-US" sz="6000" dirty="0" smtClean="0"/>
              <a:t>Visual impairment /</a:t>
            </a:r>
            <a:r>
              <a:rPr lang="en-US" sz="6000" dirty="0" err="1" smtClean="0"/>
              <a:t>ɪm’peəmənt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Muscles /’</a:t>
            </a:r>
            <a:r>
              <a:rPr lang="en-US" sz="6000" dirty="0" err="1" smtClean="0"/>
              <a:t>mʌsǝlz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Carbohydrates /,</a:t>
            </a:r>
            <a:r>
              <a:rPr lang="en-US" sz="6000" dirty="0" err="1" smtClean="0"/>
              <a:t>kɑ:bə</a:t>
            </a:r>
            <a:r>
              <a:rPr lang="el-GR" sz="6000" dirty="0" smtClean="0"/>
              <a:t>υ</a:t>
            </a:r>
            <a:r>
              <a:rPr lang="en-US" sz="6000" dirty="0" smtClean="0"/>
              <a:t>’</a:t>
            </a:r>
            <a:r>
              <a:rPr lang="en-US" sz="6000" dirty="0" err="1" smtClean="0"/>
              <a:t>haɪdreɪts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Sight /</a:t>
            </a:r>
            <a:r>
              <a:rPr lang="en-US" sz="6000" dirty="0" err="1" smtClean="0"/>
              <a:t>saɪt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Archery /’ɑ:tʃərɪ/</a:t>
            </a:r>
            <a:endParaRPr lang="ru-RU" sz="6000" dirty="0" smtClean="0"/>
          </a:p>
          <a:p>
            <a:r>
              <a:rPr lang="en-US" sz="6000" dirty="0" err="1" smtClean="0"/>
              <a:t>Boccia</a:t>
            </a:r>
            <a:r>
              <a:rPr lang="en-US" sz="6000" dirty="0" smtClean="0"/>
              <a:t> /’</a:t>
            </a:r>
            <a:r>
              <a:rPr lang="en-US" sz="6000" dirty="0" err="1" smtClean="0"/>
              <a:t>bɒtʃə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Dressage /’</a:t>
            </a:r>
            <a:r>
              <a:rPr lang="en-US" sz="6000" dirty="0" err="1" smtClean="0"/>
              <a:t>dresɑ:ʒ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r>
              <a:rPr lang="en-US" sz="6000" dirty="0" smtClean="0"/>
              <a:t>Equestrian /</a:t>
            </a:r>
            <a:r>
              <a:rPr lang="en-US" sz="6000" dirty="0" err="1" smtClean="0"/>
              <a:t>ɪ’kwestrɪən</a:t>
            </a:r>
            <a:r>
              <a:rPr lang="en-US" sz="6000" dirty="0" smtClean="0"/>
              <a:t>/</a:t>
            </a:r>
            <a:endParaRPr lang="ru-RU" sz="6000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PARALYMPIC SPORTS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51520" y="764704"/>
            <a:ext cx="4316288" cy="4176465"/>
          </a:xfrm>
        </p:spPr>
        <p:txBody>
          <a:bodyPr/>
          <a:lstStyle/>
          <a:p>
            <a:r>
              <a:rPr lang="en-US" dirty="0" smtClean="0"/>
              <a:t>1. Archery</a:t>
            </a:r>
          </a:p>
          <a:p>
            <a:endParaRPr lang="en-US" dirty="0" smtClean="0"/>
          </a:p>
          <a:p>
            <a:r>
              <a:rPr lang="en-US" dirty="0" smtClean="0"/>
              <a:t>2. Athletics</a:t>
            </a:r>
          </a:p>
          <a:p>
            <a:endParaRPr lang="en-US" dirty="0" smtClean="0"/>
          </a:p>
          <a:p>
            <a:r>
              <a:rPr lang="en-US" dirty="0" smtClean="0"/>
              <a:t>3. </a:t>
            </a:r>
            <a:r>
              <a:rPr lang="en-US" dirty="0" err="1" smtClean="0"/>
              <a:t>Boccia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4.  Cycling – Road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8200" y="764704"/>
            <a:ext cx="4244280" cy="4104455"/>
          </a:xfrm>
        </p:spPr>
        <p:txBody>
          <a:bodyPr/>
          <a:lstStyle/>
          <a:p>
            <a:r>
              <a:rPr lang="en-US" dirty="0" smtClean="0"/>
              <a:t>5.  Cycling – Track</a:t>
            </a:r>
          </a:p>
          <a:p>
            <a:endParaRPr lang="en-US" dirty="0" smtClean="0"/>
          </a:p>
          <a:p>
            <a:r>
              <a:rPr lang="en-US" dirty="0" smtClean="0"/>
              <a:t>6. Equestrian</a:t>
            </a:r>
          </a:p>
          <a:p>
            <a:endParaRPr lang="en-US" dirty="0" smtClean="0"/>
          </a:p>
          <a:p>
            <a:r>
              <a:rPr lang="en-US" dirty="0" smtClean="0"/>
              <a:t>7. Football </a:t>
            </a: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45224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445224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5300" y="5445224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5445224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5445224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5445224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5445224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PARALYMPIC SPORTS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620689"/>
            <a:ext cx="4316288" cy="460851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9. </a:t>
            </a:r>
            <a:r>
              <a:rPr lang="en-US" dirty="0" err="1" smtClean="0"/>
              <a:t>Goalball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10. Judo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11. </a:t>
            </a:r>
            <a:r>
              <a:rPr lang="en-US" dirty="0" err="1" smtClean="0"/>
              <a:t>Powerlifting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12. Rowing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20688"/>
            <a:ext cx="4244280" cy="453650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13. Sailing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14. Shooting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15. Swimming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16. Table Tennis</a:t>
            </a:r>
          </a:p>
          <a:p>
            <a:endParaRPr lang="ru-RU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551723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551723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5300" y="551723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551723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551723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5517232"/>
            <a:ext cx="1183407" cy="10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551723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512" y="551723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916832"/>
            <a:ext cx="8206680" cy="2088232"/>
          </a:xfrm>
        </p:spPr>
        <p:txBody>
          <a:bodyPr>
            <a:normAutofit/>
          </a:bodyPr>
          <a:lstStyle/>
          <a:p>
            <a:pPr algn="l"/>
            <a:r>
              <a:rPr lang="en-US" sz="7200" dirty="0" smtClean="0">
                <a:solidFill>
                  <a:srgbClr val="FF0000"/>
                </a:solidFill>
                <a:latin typeface="Brush Script Std" pitchFamily="50" charset="0"/>
              </a:rPr>
              <a:t>Just like me!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445224"/>
            <a:ext cx="6400800" cy="19357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4005064"/>
            <a:ext cx="230425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PARALYMPIC SPORTS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692696"/>
            <a:ext cx="4316288" cy="432048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17. Sitting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Volleyball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18. Wheelchair</a:t>
            </a:r>
          </a:p>
          <a:p>
            <a:pPr>
              <a:buNone/>
            </a:pPr>
            <a:r>
              <a:rPr lang="en-US" dirty="0" smtClean="0"/>
              <a:t>       Basketball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19. Wheelchair </a:t>
            </a:r>
          </a:p>
          <a:p>
            <a:pPr>
              <a:buNone/>
            </a:pPr>
            <a:r>
              <a:rPr lang="en-US" dirty="0" smtClean="0"/>
              <a:t>       Fencing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92696"/>
            <a:ext cx="4316288" cy="396044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20. Wheelchair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Rugby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21. Wheelchair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Tennis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558924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58924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5589240"/>
            <a:ext cx="1080120" cy="98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558924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558924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8" y="2492896"/>
          <a:ext cx="8712964" cy="146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741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9911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40435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26587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335114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</a:tblGrid>
              <a:tr h="73088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a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b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e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f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h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i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j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k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l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m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n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q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r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s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t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u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v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w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x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y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z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088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R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L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T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/>
                <a:solidFill>
                  <a:schemeClr val="accent3"/>
                </a:solidFill>
              </a:rPr>
              <a:t>BRITISH PARALYMPIC GLORY</a:t>
            </a:r>
            <a:endParaRPr lang="ru-RU" sz="4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Содержимое 7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296659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436096" y="1700808"/>
            <a:ext cx="3024336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BRITISH PARALIMPIC GLORY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288032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508104" y="2132856"/>
            <a:ext cx="288032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1440160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/>
              <a:t>Who said this about</a:t>
            </a:r>
            <a:br>
              <a:rPr lang="en-US" sz="3600" dirty="0" smtClean="0"/>
            </a:br>
            <a:r>
              <a:rPr lang="en-US" sz="3600" dirty="0" smtClean="0"/>
              <a:t> Oscar </a:t>
            </a:r>
            <a:r>
              <a:rPr lang="en-US" sz="3600" dirty="0" err="1" smtClean="0"/>
              <a:t>Pistorius</a:t>
            </a:r>
            <a:r>
              <a:rPr lang="en-US" dirty="0" smtClean="0"/>
              <a:t>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636912"/>
            <a:ext cx="8784976" cy="4032448"/>
          </a:xfrm>
        </p:spPr>
        <p:txBody>
          <a:bodyPr/>
          <a:lstStyle/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1. ‘He’s got incredible talents’.</a:t>
            </a:r>
          </a:p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2. ‘He is a normal guy’.</a:t>
            </a:r>
          </a:p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3. ‘He works as an able body not disable’.</a:t>
            </a:r>
          </a:p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4. ‘He learned to protect himself from the</a:t>
            </a:r>
          </a:p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     young age’.</a:t>
            </a:r>
          </a:p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5. ‘An average person in the street is</a:t>
            </a:r>
          </a:p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     not ready for a person with disability to beat other people who don’t have disability’.</a:t>
            </a:r>
          </a:p>
          <a:p>
            <a:pPr marL="514350" indent="-514350" algn="l"/>
            <a:r>
              <a:rPr lang="en-US" sz="2800" b="1" dirty="0" smtClean="0">
                <a:solidFill>
                  <a:srgbClr val="E98929"/>
                </a:solidFill>
              </a:rPr>
              <a:t>6. ‘His success is our success’.</a:t>
            </a:r>
          </a:p>
          <a:p>
            <a:pPr algn="l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8640"/>
            <a:ext cx="2376264" cy="342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>
            <a:normAutofit fontScale="90000"/>
          </a:bodyPr>
          <a:lstStyle/>
          <a:p>
            <a:r>
              <a:rPr lang="en-US" b="1" i="1" dirty="0" smtClean="0"/>
              <a:t>Answer the questions based on numbers</a:t>
            </a:r>
            <a:endParaRPr lang="ru-RU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2060848"/>
            <a:ext cx="8784976" cy="4392488"/>
          </a:xfrm>
        </p:spPr>
        <p:txBody>
          <a:bodyPr>
            <a:noAutofit/>
          </a:bodyPr>
          <a:lstStyle/>
          <a:p>
            <a:pPr algn="l"/>
            <a:r>
              <a:rPr lang="en-US" sz="2200" b="1" dirty="0" smtClean="0">
                <a:solidFill>
                  <a:schemeClr val="tx1"/>
                </a:solidFill>
              </a:rPr>
              <a:t>CITY                   DATE            </a:t>
            </a:r>
            <a:r>
              <a:rPr lang="en-US" sz="2200" b="1" dirty="0">
                <a:solidFill>
                  <a:schemeClr val="tx1"/>
                </a:solidFill>
              </a:rPr>
              <a:t>COUNTRIES </a:t>
            </a:r>
            <a:r>
              <a:rPr lang="en-US" sz="2200" b="1" dirty="0" smtClean="0">
                <a:solidFill>
                  <a:schemeClr val="tx1"/>
                </a:solidFill>
              </a:rPr>
              <a:t>           COMPETITORS</a:t>
            </a:r>
            <a:endParaRPr lang="en-US" sz="2200" b="1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ROME </a:t>
            </a:r>
            <a:r>
              <a:rPr lang="en-US" sz="2400" dirty="0" smtClean="0">
                <a:solidFill>
                  <a:schemeClr val="tx1"/>
                </a:solidFill>
              </a:rPr>
              <a:t>              1960                    23                               400</a:t>
            </a: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TEL AVIV </a:t>
            </a:r>
            <a:r>
              <a:rPr lang="en-US" sz="2400" dirty="0" smtClean="0">
                <a:solidFill>
                  <a:schemeClr val="tx1"/>
                </a:solidFill>
              </a:rPr>
              <a:t>          1968                    29                               750</a:t>
            </a: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ARNHEM </a:t>
            </a:r>
            <a:r>
              <a:rPr lang="en-US" sz="2400" dirty="0" smtClean="0">
                <a:solidFill>
                  <a:schemeClr val="tx1"/>
                </a:solidFill>
              </a:rPr>
              <a:t>          1980                   42                              2,000</a:t>
            </a: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SEOUL </a:t>
            </a:r>
            <a:r>
              <a:rPr lang="en-US" sz="2400" dirty="0" smtClean="0">
                <a:solidFill>
                  <a:schemeClr val="tx1"/>
                </a:solidFill>
              </a:rPr>
              <a:t>              1988                    62                             3,053</a:t>
            </a: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BARCELONA </a:t>
            </a:r>
            <a:r>
              <a:rPr lang="en-US" sz="2400" dirty="0" smtClean="0">
                <a:solidFill>
                  <a:schemeClr val="tx1"/>
                </a:solidFill>
              </a:rPr>
              <a:t>   1992                    82                             3,020</a:t>
            </a: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ATLANTA </a:t>
            </a:r>
            <a:r>
              <a:rPr lang="en-US" sz="2400" dirty="0" smtClean="0">
                <a:solidFill>
                  <a:schemeClr val="tx1"/>
                </a:solidFill>
              </a:rPr>
              <a:t>          1996                  103                             3,310</a:t>
            </a:r>
            <a:endParaRPr lang="en-US" sz="2400" dirty="0">
              <a:solidFill>
                <a:schemeClr val="tx1"/>
              </a:solidFill>
            </a:endParaRPr>
          </a:p>
          <a:p>
            <a:pPr algn="l"/>
            <a:r>
              <a:rPr lang="en-US" sz="2400" dirty="0">
                <a:solidFill>
                  <a:schemeClr val="tx1"/>
                </a:solidFill>
              </a:rPr>
              <a:t>SYDNEY </a:t>
            </a:r>
            <a:r>
              <a:rPr lang="en-US" sz="2400" dirty="0" smtClean="0">
                <a:solidFill>
                  <a:schemeClr val="tx1"/>
                </a:solidFill>
              </a:rPr>
              <a:t>            2000                  125                             4,500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43999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PARALYMPIC HOST COUNTRIES</a:t>
            </a:r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/>
          <a:lstStyle/>
          <a:p>
            <a:r>
              <a:rPr lang="en-US" dirty="0" smtClean="0"/>
              <a:t>POWER OF THE DREAM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207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(The theme song of the 1996 Olympics)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1.Complete the lyrics of the song with the  words:</a:t>
            </a:r>
          </a:p>
          <a:p>
            <a:r>
              <a:rPr lang="en-US" dirty="0" smtClean="0"/>
              <a:t>Nations</a:t>
            </a:r>
          </a:p>
          <a:p>
            <a:r>
              <a:rPr lang="en-US" dirty="0" smtClean="0"/>
              <a:t>Inspiration</a:t>
            </a:r>
          </a:p>
          <a:p>
            <a:r>
              <a:rPr lang="en-US" dirty="0" smtClean="0"/>
              <a:t>Creation</a:t>
            </a:r>
          </a:p>
          <a:p>
            <a:r>
              <a:rPr lang="en-US" dirty="0" smtClean="0"/>
              <a:t>Imagination</a:t>
            </a:r>
          </a:p>
          <a:p>
            <a:pPr>
              <a:buNone/>
            </a:pPr>
            <a:r>
              <a:rPr lang="en-US" dirty="0" smtClean="0"/>
              <a:t>2. Answer:</a:t>
            </a:r>
          </a:p>
          <a:p>
            <a:pPr>
              <a:buNone/>
            </a:pPr>
            <a:r>
              <a:rPr lang="en-US" dirty="0" smtClean="0"/>
              <a:t>What is the main idea of the song?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HOME ASSIGNMENT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LEARN ABOUT THE PARALYMPICS</a:t>
            </a:r>
          </a:p>
          <a:p>
            <a:r>
              <a:rPr lang="en-US" dirty="0" smtClean="0"/>
              <a:t>2. WRITE A LETTER TO </a:t>
            </a:r>
            <a:r>
              <a:rPr lang="en-US" dirty="0" smtClean="0"/>
              <a:t>THE UKRAINIAN PARALIMPYC CHAMPION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- EXPRESS ADMIRATION</a:t>
            </a:r>
          </a:p>
          <a:p>
            <a:pPr>
              <a:buNone/>
            </a:pPr>
            <a:r>
              <a:rPr lang="en-US" dirty="0" smtClean="0"/>
              <a:t>     - ASK SOME MORE QUESTIONS </a:t>
            </a:r>
          </a:p>
          <a:p>
            <a:pPr>
              <a:buNone/>
            </a:pPr>
            <a:r>
              <a:rPr lang="en-US" dirty="0" smtClean="0"/>
              <a:t>     - TELL HIM ABOUT YOUR ACHIEVEMENTS </a:t>
            </a:r>
          </a:p>
          <a:p>
            <a:pPr>
              <a:buNone/>
            </a:pPr>
            <a:r>
              <a:rPr lang="en-US" dirty="0" smtClean="0"/>
              <a:t>       AND DREAMS</a:t>
            </a:r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  <a:scene3d>
            <a:camera prst="obliqueBottomLeft"/>
            <a:lightRig rig="threePt" dir="t"/>
          </a:scene3d>
          <a:sp3d>
            <a:bevelT prst="slope"/>
          </a:sp3d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DREAMS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>
                <a:latin typeface="Adobe Caslon Pro Bold" pitchFamily="18" charset="0"/>
              </a:rPr>
              <a:t>What can unite people?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b="1" dirty="0" smtClean="0">
                <a:latin typeface="Adobe Caslon Pro Bold" pitchFamily="18" charset="0"/>
              </a:rPr>
              <a:t>Common enemy            Common activity</a:t>
            </a:r>
          </a:p>
          <a:p>
            <a:pPr algn="ctr">
              <a:buNone/>
            </a:pPr>
            <a:r>
              <a:rPr lang="en-US" b="1" dirty="0" smtClean="0">
                <a:latin typeface="Adobe Caslon Pro Bold" pitchFamily="18" charset="0"/>
              </a:rPr>
              <a:t>                                          </a:t>
            </a:r>
          </a:p>
          <a:p>
            <a:pPr algn="ctr">
              <a:buNone/>
            </a:pPr>
            <a:r>
              <a:rPr lang="en-US" b="1" dirty="0" smtClean="0">
                <a:latin typeface="Adobe Caslon Pro Bold" pitchFamily="18" charset="0"/>
              </a:rPr>
              <a:t>                                                   Sport</a:t>
            </a:r>
          </a:p>
          <a:p>
            <a:pPr algn="ctr">
              <a:buNone/>
            </a:pPr>
            <a:endParaRPr lang="en-US" b="1" dirty="0" smtClean="0">
              <a:latin typeface="Adobe Caslon Pro Bold" pitchFamily="18" charset="0"/>
            </a:endParaRPr>
          </a:p>
          <a:p>
            <a:pPr algn="ctr">
              <a:buNone/>
            </a:pPr>
            <a:r>
              <a:rPr lang="en-US" b="1" dirty="0" smtClean="0">
                <a:latin typeface="Adobe Caslon Pro Bold" pitchFamily="18" charset="0"/>
              </a:rPr>
              <a:t>                                                     Olympic Games</a:t>
            </a:r>
            <a:endParaRPr lang="ru-RU" b="1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843808" y="2204864"/>
            <a:ext cx="1656184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16016" y="2204864"/>
            <a:ext cx="1512168" cy="64807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588224" y="3212976"/>
            <a:ext cx="0" cy="7920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588224" y="4437112"/>
            <a:ext cx="0" cy="7920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>
            <a:normAutofit/>
          </a:bodyPr>
          <a:lstStyle/>
          <a:p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You don’t have to be great to get started, but you have to get started to be great!</a:t>
            </a:r>
            <a:b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Les Brown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116633"/>
            <a:ext cx="8928992" cy="864095"/>
          </a:xfrm>
        </p:spPr>
        <p:txBody>
          <a:bodyPr>
            <a:normAutofit/>
          </a:bodyPr>
          <a:lstStyle/>
          <a:p>
            <a:r>
              <a:rPr lang="en-US" sz="3200" b="1" i="1" dirty="0" smtClean="0"/>
              <a:t>What do these things have in common?</a:t>
            </a:r>
            <a:endParaRPr lang="ru-RU" sz="32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908720"/>
            <a:ext cx="8136904" cy="5616624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sz="7000" dirty="0">
                <a:solidFill>
                  <a:srgbClr val="0070C0"/>
                </a:solidFill>
              </a:rPr>
              <a:t>• trial by jury  </a:t>
            </a:r>
            <a:endParaRPr lang="ru-RU" sz="7000" dirty="0">
              <a:solidFill>
                <a:srgbClr val="0070C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sz="7000" dirty="0">
                <a:solidFill>
                  <a:srgbClr val="0070C0"/>
                </a:solidFill>
              </a:rPr>
              <a:t>• myths and legends we know  </a:t>
            </a:r>
            <a:endParaRPr lang="ru-RU" sz="7000" dirty="0">
              <a:solidFill>
                <a:srgbClr val="0070C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sz="7000" dirty="0">
                <a:solidFill>
                  <a:srgbClr val="0070C0"/>
                </a:solidFill>
              </a:rPr>
              <a:t>• the idea of democracy  </a:t>
            </a:r>
            <a:endParaRPr lang="ru-RU" sz="7000" dirty="0">
              <a:solidFill>
                <a:srgbClr val="0070C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sz="7000" dirty="0">
                <a:solidFill>
                  <a:srgbClr val="0070C0"/>
                </a:solidFill>
              </a:rPr>
              <a:t>• our style of theatre  </a:t>
            </a:r>
            <a:endParaRPr lang="ru-RU" sz="7000" dirty="0">
              <a:solidFill>
                <a:srgbClr val="0070C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sz="7000" dirty="0">
                <a:solidFill>
                  <a:srgbClr val="0070C0"/>
                </a:solidFill>
              </a:rPr>
              <a:t>• the style of many famous buildings  </a:t>
            </a:r>
            <a:endParaRPr lang="ru-RU" sz="7000" dirty="0" smtClean="0">
              <a:solidFill>
                <a:srgbClr val="0070C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sz="7000" dirty="0" smtClean="0">
                <a:solidFill>
                  <a:srgbClr val="0070C0"/>
                </a:solidFill>
              </a:rPr>
              <a:t>• the English alphabet</a:t>
            </a:r>
            <a:endParaRPr lang="ru-RU" sz="7000" dirty="0" smtClean="0">
              <a:solidFill>
                <a:srgbClr val="0070C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sz="7000" dirty="0" smtClean="0">
                <a:solidFill>
                  <a:srgbClr val="0070C0"/>
                </a:solidFill>
              </a:rPr>
              <a:t>• </a:t>
            </a:r>
            <a:r>
              <a:rPr lang="en-US" sz="7000" dirty="0">
                <a:solidFill>
                  <a:srgbClr val="0070C0"/>
                </a:solidFill>
              </a:rPr>
              <a:t>the Olympic Games of course! </a:t>
            </a:r>
            <a:endParaRPr lang="ru-RU" sz="7000" dirty="0">
              <a:solidFill>
                <a:srgbClr val="0070C0"/>
              </a:solidFill>
            </a:endParaRPr>
          </a:p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They originated </a:t>
            </a:r>
          </a:p>
          <a:p>
            <a:pPr algn="ctr">
              <a:buNone/>
            </a:pPr>
            <a:r>
              <a:rPr lang="en-US" sz="4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</a:p>
          <a:p>
            <a:pPr algn="ctr">
              <a:buNone/>
            </a:pPr>
            <a:endParaRPr lang="en-US" sz="44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Ancient Greece</a:t>
            </a:r>
            <a:endParaRPr lang="ru-RU" sz="7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268760"/>
            <a:ext cx="511256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7494"/>
            <a:ext cx="8363272" cy="139903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ANCIENT OLYMPICS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692696"/>
            <a:ext cx="8640960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i="1" dirty="0" smtClean="0"/>
              <a:t>Make up questions to have these answers:</a:t>
            </a:r>
          </a:p>
          <a:p>
            <a:pPr>
              <a:buNone/>
            </a:pPr>
            <a:endParaRPr lang="en-US" sz="2400" b="1" i="1" dirty="0" smtClean="0"/>
          </a:p>
          <a:p>
            <a:pPr>
              <a:buNone/>
            </a:pPr>
            <a:r>
              <a:rPr lang="en-US" sz="2400" dirty="0" smtClean="0"/>
              <a:t>1. </a:t>
            </a:r>
          </a:p>
          <a:p>
            <a:pPr>
              <a:buNone/>
            </a:pPr>
            <a:r>
              <a:rPr lang="en-US" sz="2400" dirty="0" smtClean="0"/>
              <a:t>In 1896.</a:t>
            </a:r>
          </a:p>
          <a:p>
            <a:pPr>
              <a:buNone/>
            </a:pPr>
            <a:r>
              <a:rPr lang="en-US" sz="2400" dirty="0" smtClean="0"/>
              <a:t>2.</a:t>
            </a:r>
          </a:p>
          <a:p>
            <a:pPr>
              <a:buNone/>
            </a:pPr>
            <a:r>
              <a:rPr lang="en-US" sz="2400" dirty="0" smtClean="0"/>
              <a:t>French nobleman and historian Baron de Coubertin was.</a:t>
            </a:r>
          </a:p>
          <a:p>
            <a:pPr>
              <a:buNone/>
            </a:pPr>
            <a:r>
              <a:rPr lang="en-US" sz="2400" dirty="0" smtClean="0"/>
              <a:t>3.</a:t>
            </a:r>
          </a:p>
          <a:p>
            <a:pPr>
              <a:buNone/>
            </a:pPr>
            <a:r>
              <a:rPr lang="en-US" sz="2400" dirty="0" smtClean="0"/>
              <a:t>211 male athletes from 14 nations did.</a:t>
            </a:r>
          </a:p>
          <a:p>
            <a:pPr>
              <a:buNone/>
            </a:pPr>
            <a:r>
              <a:rPr lang="en-US" sz="2400" dirty="0" smtClean="0"/>
              <a:t>4.</a:t>
            </a:r>
          </a:p>
          <a:p>
            <a:pPr>
              <a:buNone/>
            </a:pPr>
            <a:r>
              <a:rPr lang="en-US" sz="2400" dirty="0" smtClean="0"/>
              <a:t>In 1916, 1940, 1944. </a:t>
            </a:r>
          </a:p>
          <a:p>
            <a:pPr>
              <a:buNone/>
            </a:pPr>
            <a:r>
              <a:rPr lang="en-US" sz="2400" dirty="0" smtClean="0"/>
              <a:t>5.</a:t>
            </a:r>
          </a:p>
          <a:p>
            <a:pPr>
              <a:buNone/>
            </a:pPr>
            <a:r>
              <a:rPr lang="en-US" sz="2400" dirty="0" smtClean="0"/>
              <a:t>In 1994.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9768" y="116632"/>
            <a:ext cx="790447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Modern </a:t>
            </a:r>
            <a:r>
              <a:rPr lang="en-US" sz="4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olympics</a:t>
            </a:r>
            <a:r>
              <a:rPr lang="en-US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Olympic symbols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Содержимое 9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717032"/>
            <a:ext cx="1125687" cy="1746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9497833">
            <a:off x="6732240" y="1412776"/>
            <a:ext cx="196825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76447">
            <a:off x="213357" y="1582438"/>
            <a:ext cx="208823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645024"/>
            <a:ext cx="1214239" cy="1772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5445224"/>
            <a:ext cx="2021210" cy="107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4653136"/>
            <a:ext cx="1328936" cy="185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3429000"/>
            <a:ext cx="1521915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4077072"/>
            <a:ext cx="1296144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617681">
            <a:off x="3419872" y="1556792"/>
            <a:ext cx="2160240" cy="1770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792087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Lillehammer 1994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661248"/>
            <a:ext cx="8352928" cy="864096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</a:rPr>
              <a:t>Oksana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Baiul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308516" y="260648"/>
            <a:ext cx="1176104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UKRAINIAN CHAMPIONS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266429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1844824"/>
            <a:ext cx="266429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d_3720_slide">
  <a:themeElements>
    <a:clrScheme name="Тема Office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99CCFF"/>
      </a:lt1>
      <a:dk2>
        <a:srgbClr val="000000"/>
      </a:dk2>
      <a:lt2>
        <a:srgbClr val="CCCCCC"/>
      </a:lt2>
      <a:accent1>
        <a:srgbClr val="48468C"/>
      </a:accent1>
      <a:accent2>
        <a:srgbClr val="1F6660"/>
      </a:accent2>
      <a:accent3>
        <a:srgbClr val="CAE2FF"/>
      </a:accent3>
      <a:accent4>
        <a:srgbClr val="000000"/>
      </a:accent4>
      <a:accent5>
        <a:srgbClr val="B1B0C5"/>
      </a:accent5>
      <a:accent6>
        <a:srgbClr val="1B5C56"/>
      </a:accent6>
      <a:hlink>
        <a:srgbClr val="224B73"/>
      </a:hlink>
      <a:folHlink>
        <a:srgbClr val="58397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CAE2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CAE2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CAE2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99CC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CAE2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315F8C"/>
        </a:accent1>
        <a:accent2>
          <a:srgbClr val="1C548C"/>
        </a:accent2>
        <a:accent3>
          <a:srgbClr val="FFFFFF"/>
        </a:accent3>
        <a:accent4>
          <a:srgbClr val="000000"/>
        </a:accent4>
        <a:accent5>
          <a:srgbClr val="ADB6C5"/>
        </a:accent5>
        <a:accent6>
          <a:srgbClr val="184B7E"/>
        </a:accent6>
        <a:hlink>
          <a:srgbClr val="224B73"/>
        </a:hlink>
        <a:folHlink>
          <a:srgbClr val="00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8468C"/>
        </a:accent1>
        <a:accent2>
          <a:srgbClr val="1F6660"/>
        </a:accent2>
        <a:accent3>
          <a:srgbClr val="FFFFFF"/>
        </a:accent3>
        <a:accent4>
          <a:srgbClr val="000000"/>
        </a:accent4>
        <a:accent5>
          <a:srgbClr val="B1B0C5"/>
        </a:accent5>
        <a:accent6>
          <a:srgbClr val="1B5C56"/>
        </a:accent6>
        <a:hlink>
          <a:srgbClr val="224B73"/>
        </a:hlink>
        <a:folHlink>
          <a:srgbClr val="5839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3622E"/>
        </a:accent1>
        <a:accent2>
          <a:srgbClr val="265380"/>
        </a:accent2>
        <a:accent3>
          <a:srgbClr val="FFFFFF"/>
        </a:accent3>
        <a:accent4>
          <a:srgbClr val="000000"/>
        </a:accent4>
        <a:accent5>
          <a:srgbClr val="BCB7AD"/>
        </a:accent5>
        <a:accent6>
          <a:srgbClr val="214A73"/>
        </a:accent6>
        <a:hlink>
          <a:srgbClr val="6E3921"/>
        </a:hlink>
        <a:folHlink>
          <a:srgbClr val="661F5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25E1C"/>
        </a:accent1>
        <a:accent2>
          <a:srgbClr val="734F22"/>
        </a:accent2>
        <a:accent3>
          <a:srgbClr val="FFFFFF"/>
        </a:accent3>
        <a:accent4>
          <a:srgbClr val="000000"/>
        </a:accent4>
        <a:accent5>
          <a:srgbClr val="B3B6AB"/>
        </a:accent5>
        <a:accent6>
          <a:srgbClr val="68471E"/>
        </a:accent6>
        <a:hlink>
          <a:srgbClr val="661F54"/>
        </a:hlink>
        <a:folHlink>
          <a:srgbClr val="224B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nd_3722_slide">
  <a:themeElements>
    <a:clrScheme name="Тема Office 2">
      <a:dk1>
        <a:srgbClr val="333333"/>
      </a:dk1>
      <a:lt1>
        <a:srgbClr val="FFFFFF"/>
      </a:lt1>
      <a:dk2>
        <a:srgbClr val="336600"/>
      </a:dk2>
      <a:lt2>
        <a:srgbClr val="FFFFFF"/>
      </a:lt2>
      <a:accent1>
        <a:srgbClr val="28F071"/>
      </a:accent1>
      <a:accent2>
        <a:srgbClr val="DFE93E"/>
      </a:accent2>
      <a:accent3>
        <a:srgbClr val="ADB8AA"/>
      </a:accent3>
      <a:accent4>
        <a:srgbClr val="DADADA"/>
      </a:accent4>
      <a:accent5>
        <a:srgbClr val="ACF6BB"/>
      </a:accent5>
      <a:accent6>
        <a:srgbClr val="CAD337"/>
      </a:accent6>
      <a:hlink>
        <a:srgbClr val="FFD480"/>
      </a:hlink>
      <a:folHlink>
        <a:srgbClr val="B0F76A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78C12F"/>
        </a:accent1>
        <a:accent2>
          <a:srgbClr val="7EE01B"/>
        </a:accent2>
        <a:accent3>
          <a:srgbClr val="ADB8AA"/>
        </a:accent3>
        <a:accent4>
          <a:srgbClr val="DADADA"/>
        </a:accent4>
        <a:accent5>
          <a:srgbClr val="BEDDAD"/>
        </a:accent5>
        <a:accent6>
          <a:srgbClr val="72CB17"/>
        </a:accent6>
        <a:hlink>
          <a:srgbClr val="A6E06C"/>
        </a:hlink>
        <a:folHlink>
          <a:srgbClr val="ADEF6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28F071"/>
        </a:accent1>
        <a:accent2>
          <a:srgbClr val="DFE93E"/>
        </a:accent2>
        <a:accent3>
          <a:srgbClr val="ADB8AA"/>
        </a:accent3>
        <a:accent4>
          <a:srgbClr val="DADADA"/>
        </a:accent4>
        <a:accent5>
          <a:srgbClr val="ACF6BB"/>
        </a:accent5>
        <a:accent6>
          <a:srgbClr val="CAD337"/>
        </a:accent6>
        <a:hlink>
          <a:srgbClr val="FFD480"/>
        </a:hlink>
        <a:folHlink>
          <a:srgbClr val="B0F76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CDD8FF"/>
        </a:accent1>
        <a:accent2>
          <a:srgbClr val="FFC1B7"/>
        </a:accent2>
        <a:accent3>
          <a:srgbClr val="ADB8AA"/>
        </a:accent3>
        <a:accent4>
          <a:srgbClr val="DADADA"/>
        </a:accent4>
        <a:accent5>
          <a:srgbClr val="E3E9FF"/>
        </a:accent5>
        <a:accent6>
          <a:srgbClr val="E7AFA6"/>
        </a:accent6>
        <a:hlink>
          <a:srgbClr val="FCD6FF"/>
        </a:hlink>
        <a:folHlink>
          <a:srgbClr val="D9F5B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FFD37A"/>
        </a:accent1>
        <a:accent2>
          <a:srgbClr val="FFC2D5"/>
        </a:accent2>
        <a:accent3>
          <a:srgbClr val="ADB8AA"/>
        </a:accent3>
        <a:accent4>
          <a:srgbClr val="DADADA"/>
        </a:accent4>
        <a:accent5>
          <a:srgbClr val="FFE6BE"/>
        </a:accent5>
        <a:accent6>
          <a:srgbClr val="E7B0C1"/>
        </a:accent6>
        <a:hlink>
          <a:srgbClr val="BDFF7A"/>
        </a:hlink>
        <a:folHlink>
          <a:srgbClr val="D6E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8C12F"/>
        </a:accent1>
        <a:accent2>
          <a:srgbClr val="7EE01B"/>
        </a:accent2>
        <a:accent3>
          <a:srgbClr val="FFFFFF"/>
        </a:accent3>
        <a:accent4>
          <a:srgbClr val="000000"/>
        </a:accent4>
        <a:accent5>
          <a:srgbClr val="BEDDAD"/>
        </a:accent5>
        <a:accent6>
          <a:srgbClr val="72CB17"/>
        </a:accent6>
        <a:hlink>
          <a:srgbClr val="A6E06C"/>
        </a:hlink>
        <a:folHlink>
          <a:srgbClr val="ADEF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8F071"/>
        </a:accent1>
        <a:accent2>
          <a:srgbClr val="DFE93E"/>
        </a:accent2>
        <a:accent3>
          <a:srgbClr val="FFFFFF"/>
        </a:accent3>
        <a:accent4>
          <a:srgbClr val="000000"/>
        </a:accent4>
        <a:accent5>
          <a:srgbClr val="ACF6BB"/>
        </a:accent5>
        <a:accent6>
          <a:srgbClr val="CAD337"/>
        </a:accent6>
        <a:hlink>
          <a:srgbClr val="FFD480"/>
        </a:hlink>
        <a:folHlink>
          <a:srgbClr val="B0F76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CDD8FF"/>
        </a:accent1>
        <a:accent2>
          <a:srgbClr val="FFC1B7"/>
        </a:accent2>
        <a:accent3>
          <a:srgbClr val="FFFFFF"/>
        </a:accent3>
        <a:accent4>
          <a:srgbClr val="000000"/>
        </a:accent4>
        <a:accent5>
          <a:srgbClr val="E3E9FF"/>
        </a:accent5>
        <a:accent6>
          <a:srgbClr val="E7AFA6"/>
        </a:accent6>
        <a:hlink>
          <a:srgbClr val="FCD6FF"/>
        </a:hlink>
        <a:folHlink>
          <a:srgbClr val="D9F5B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FFD37A"/>
        </a:accent1>
        <a:accent2>
          <a:srgbClr val="FFC2D5"/>
        </a:accent2>
        <a:accent3>
          <a:srgbClr val="FFFFFF"/>
        </a:accent3>
        <a:accent4>
          <a:srgbClr val="000000"/>
        </a:accent4>
        <a:accent5>
          <a:srgbClr val="FFE6BE"/>
        </a:accent5>
        <a:accent6>
          <a:srgbClr val="E7B0C1"/>
        </a:accent6>
        <a:hlink>
          <a:srgbClr val="BDFF7A"/>
        </a:hlink>
        <a:folHlink>
          <a:srgbClr val="D6E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1_Default Design 2">
      <a:dk1>
        <a:srgbClr val="333333"/>
      </a:dk1>
      <a:lt1>
        <a:srgbClr val="FFFFFF"/>
      </a:lt1>
      <a:dk2>
        <a:srgbClr val="336600"/>
      </a:dk2>
      <a:lt2>
        <a:srgbClr val="FFFFFF"/>
      </a:lt2>
      <a:accent1>
        <a:srgbClr val="28F071"/>
      </a:accent1>
      <a:accent2>
        <a:srgbClr val="DFE93E"/>
      </a:accent2>
      <a:accent3>
        <a:srgbClr val="ADB8AA"/>
      </a:accent3>
      <a:accent4>
        <a:srgbClr val="DADADA"/>
      </a:accent4>
      <a:accent5>
        <a:srgbClr val="ACF6BB"/>
      </a:accent5>
      <a:accent6>
        <a:srgbClr val="CAD337"/>
      </a:accent6>
      <a:hlink>
        <a:srgbClr val="FFD480"/>
      </a:hlink>
      <a:folHlink>
        <a:srgbClr val="B0F76A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78C12F"/>
        </a:accent1>
        <a:accent2>
          <a:srgbClr val="7EE01B"/>
        </a:accent2>
        <a:accent3>
          <a:srgbClr val="ADB8AA"/>
        </a:accent3>
        <a:accent4>
          <a:srgbClr val="DADADA"/>
        </a:accent4>
        <a:accent5>
          <a:srgbClr val="BEDDAD"/>
        </a:accent5>
        <a:accent6>
          <a:srgbClr val="72CB17"/>
        </a:accent6>
        <a:hlink>
          <a:srgbClr val="A6E06C"/>
        </a:hlink>
        <a:folHlink>
          <a:srgbClr val="ADEF6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28F071"/>
        </a:accent1>
        <a:accent2>
          <a:srgbClr val="DFE93E"/>
        </a:accent2>
        <a:accent3>
          <a:srgbClr val="ADB8AA"/>
        </a:accent3>
        <a:accent4>
          <a:srgbClr val="DADADA"/>
        </a:accent4>
        <a:accent5>
          <a:srgbClr val="ACF6BB"/>
        </a:accent5>
        <a:accent6>
          <a:srgbClr val="CAD337"/>
        </a:accent6>
        <a:hlink>
          <a:srgbClr val="FFD480"/>
        </a:hlink>
        <a:folHlink>
          <a:srgbClr val="B0F76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CDD8FF"/>
        </a:accent1>
        <a:accent2>
          <a:srgbClr val="FFC1B7"/>
        </a:accent2>
        <a:accent3>
          <a:srgbClr val="ADB8AA"/>
        </a:accent3>
        <a:accent4>
          <a:srgbClr val="DADADA"/>
        </a:accent4>
        <a:accent5>
          <a:srgbClr val="E3E9FF"/>
        </a:accent5>
        <a:accent6>
          <a:srgbClr val="E7AFA6"/>
        </a:accent6>
        <a:hlink>
          <a:srgbClr val="FCD6FF"/>
        </a:hlink>
        <a:folHlink>
          <a:srgbClr val="D9F5B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333333"/>
        </a:dk1>
        <a:lt1>
          <a:srgbClr val="FFFFFF"/>
        </a:lt1>
        <a:dk2>
          <a:srgbClr val="336600"/>
        </a:dk2>
        <a:lt2>
          <a:srgbClr val="FFFFFF"/>
        </a:lt2>
        <a:accent1>
          <a:srgbClr val="FFD37A"/>
        </a:accent1>
        <a:accent2>
          <a:srgbClr val="FFC2D5"/>
        </a:accent2>
        <a:accent3>
          <a:srgbClr val="ADB8AA"/>
        </a:accent3>
        <a:accent4>
          <a:srgbClr val="DADADA"/>
        </a:accent4>
        <a:accent5>
          <a:srgbClr val="FFE6BE"/>
        </a:accent5>
        <a:accent6>
          <a:srgbClr val="E7B0C1"/>
        </a:accent6>
        <a:hlink>
          <a:srgbClr val="BDFF7A"/>
        </a:hlink>
        <a:folHlink>
          <a:srgbClr val="D6E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78C12F"/>
        </a:accent1>
        <a:accent2>
          <a:srgbClr val="7EE01B"/>
        </a:accent2>
        <a:accent3>
          <a:srgbClr val="FFFFFF"/>
        </a:accent3>
        <a:accent4>
          <a:srgbClr val="000000"/>
        </a:accent4>
        <a:accent5>
          <a:srgbClr val="BEDDAD"/>
        </a:accent5>
        <a:accent6>
          <a:srgbClr val="72CB17"/>
        </a:accent6>
        <a:hlink>
          <a:srgbClr val="A6E06C"/>
        </a:hlink>
        <a:folHlink>
          <a:srgbClr val="ADEF6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28F071"/>
        </a:accent1>
        <a:accent2>
          <a:srgbClr val="DFE93E"/>
        </a:accent2>
        <a:accent3>
          <a:srgbClr val="FFFFFF"/>
        </a:accent3>
        <a:accent4>
          <a:srgbClr val="000000"/>
        </a:accent4>
        <a:accent5>
          <a:srgbClr val="ACF6BB"/>
        </a:accent5>
        <a:accent6>
          <a:srgbClr val="CAD337"/>
        </a:accent6>
        <a:hlink>
          <a:srgbClr val="FFD480"/>
        </a:hlink>
        <a:folHlink>
          <a:srgbClr val="B0F76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CDD8FF"/>
        </a:accent1>
        <a:accent2>
          <a:srgbClr val="FFC1B7"/>
        </a:accent2>
        <a:accent3>
          <a:srgbClr val="FFFFFF"/>
        </a:accent3>
        <a:accent4>
          <a:srgbClr val="000000"/>
        </a:accent4>
        <a:accent5>
          <a:srgbClr val="E3E9FF"/>
        </a:accent5>
        <a:accent6>
          <a:srgbClr val="E7AFA6"/>
        </a:accent6>
        <a:hlink>
          <a:srgbClr val="FCD6FF"/>
        </a:hlink>
        <a:folHlink>
          <a:srgbClr val="D9F5B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FFD37A"/>
        </a:accent1>
        <a:accent2>
          <a:srgbClr val="FFC2D5"/>
        </a:accent2>
        <a:accent3>
          <a:srgbClr val="FFFFFF"/>
        </a:accent3>
        <a:accent4>
          <a:srgbClr val="000000"/>
        </a:accent4>
        <a:accent5>
          <a:srgbClr val="FFE6BE"/>
        </a:accent5>
        <a:accent6>
          <a:srgbClr val="E7B0C1"/>
        </a:accent6>
        <a:hlink>
          <a:srgbClr val="BDFF7A"/>
        </a:hlink>
        <a:folHlink>
          <a:srgbClr val="D6E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Яр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ind_3720_slide</Template>
  <TotalTime>873</TotalTime>
  <Words>584</Words>
  <Application>Microsoft Office PowerPoint</Application>
  <PresentationFormat>Экран (4:3)</PresentationFormat>
  <Paragraphs>212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30</vt:i4>
      </vt:variant>
    </vt:vector>
  </HeadingPairs>
  <TitlesOfParts>
    <vt:vector size="41" baseType="lpstr">
      <vt:lpstr>Adobe Caslon Pro Bold</vt:lpstr>
      <vt:lpstr>Arial</vt:lpstr>
      <vt:lpstr>Brush Script Std</vt:lpstr>
      <vt:lpstr>Century Gothic</vt:lpstr>
      <vt:lpstr>Verdana</vt:lpstr>
      <vt:lpstr>Wingdings 2</vt:lpstr>
      <vt:lpstr>ind_3720_slide</vt:lpstr>
      <vt:lpstr>1_Default Design</vt:lpstr>
      <vt:lpstr>ind_3722_slide</vt:lpstr>
      <vt:lpstr>2_Default Design</vt:lpstr>
      <vt:lpstr>Яркая</vt:lpstr>
      <vt:lpstr>Презентация PowerPoint</vt:lpstr>
      <vt:lpstr>Just like me!</vt:lpstr>
      <vt:lpstr>DREAMS</vt:lpstr>
      <vt:lpstr>What do these things have in common?</vt:lpstr>
      <vt:lpstr>Презентация PowerPoint</vt:lpstr>
      <vt:lpstr>ANCIENT OLYMPICS</vt:lpstr>
      <vt:lpstr>Презентация PowerPoint</vt:lpstr>
      <vt:lpstr>Olympic symbols</vt:lpstr>
      <vt:lpstr>Lillehammer 1994</vt:lpstr>
      <vt:lpstr>Atlanta 1996</vt:lpstr>
      <vt:lpstr>Nagano 1998</vt:lpstr>
      <vt:lpstr>Sydney 2000</vt:lpstr>
      <vt:lpstr>Athens 2004</vt:lpstr>
      <vt:lpstr>Turin 2006</vt:lpstr>
      <vt:lpstr>Beijing 2008</vt:lpstr>
      <vt:lpstr>      ‘PARALYMPICS’</vt:lpstr>
      <vt:lpstr>VOCABULARY</vt:lpstr>
      <vt:lpstr>PARALYMPIC SPORTS</vt:lpstr>
      <vt:lpstr>PARALYMPIC SPORTS</vt:lpstr>
      <vt:lpstr>PARALYMPIC SPORTS</vt:lpstr>
      <vt:lpstr>Презентация PowerPoint</vt:lpstr>
      <vt:lpstr>Презентация PowerPoint</vt:lpstr>
      <vt:lpstr>BRITISH PARALYMPIC GLORY</vt:lpstr>
      <vt:lpstr>BRITISH PARALIMPIC GLORY</vt:lpstr>
      <vt:lpstr>Who said this about  Oscar Pistorius?</vt:lpstr>
      <vt:lpstr>Answer the questions based on numbers</vt:lpstr>
      <vt:lpstr>PARALYMPIC HOST COUNTRIES</vt:lpstr>
      <vt:lpstr>POWER OF THE DREAM</vt:lpstr>
      <vt:lpstr>HOME ASSIGNMENT</vt:lpstr>
      <vt:lpstr>You don’t have to be great to get started, but you have to get started to be great!                                     Les Brown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Lillehammer 1994</dc:title>
  <dc:creator>FuckYouBill</dc:creator>
  <cp:lastModifiedBy>Пользователь Windows</cp:lastModifiedBy>
  <cp:revision>80</cp:revision>
  <dcterms:created xsi:type="dcterms:W3CDTF">2012-04-10T17:25:47Z</dcterms:created>
  <dcterms:modified xsi:type="dcterms:W3CDTF">2017-11-27T22:08:12Z</dcterms:modified>
</cp:coreProperties>
</file>